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8" r:id="rId2"/>
    <p:sldId id="259" r:id="rId3"/>
    <p:sldId id="261" r:id="rId4"/>
    <p:sldId id="299" r:id="rId5"/>
    <p:sldId id="300" r:id="rId6"/>
    <p:sldId id="301" r:id="rId7"/>
    <p:sldId id="302" r:id="rId8"/>
    <p:sldId id="304" r:id="rId9"/>
    <p:sldId id="303" r:id="rId10"/>
    <p:sldId id="306" r:id="rId11"/>
    <p:sldId id="307" r:id="rId12"/>
    <p:sldId id="262" r:id="rId13"/>
    <p:sldId id="263" r:id="rId14"/>
    <p:sldId id="308" r:id="rId15"/>
    <p:sldId id="320" r:id="rId16"/>
    <p:sldId id="325" r:id="rId17"/>
    <p:sldId id="326" r:id="rId18"/>
    <p:sldId id="321" r:id="rId19"/>
    <p:sldId id="327" r:id="rId20"/>
    <p:sldId id="310" r:id="rId21"/>
    <p:sldId id="322" r:id="rId22"/>
    <p:sldId id="312" r:id="rId23"/>
    <p:sldId id="323" r:id="rId24"/>
    <p:sldId id="315" r:id="rId25"/>
    <p:sldId id="324" r:id="rId26"/>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modifyVerifier cryptProviderType="rsaFull" cryptAlgorithmClass="hash" cryptAlgorithmType="typeAny" cryptAlgorithmSid="4" spinCount="100000" saltData="8lP4Gc1raZDhfx7yNyHTfA==" hashData="vkta0Ul61qim+O7oxe4SP02pO6k="/>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E6E6E6"/>
    <a:srgbClr val="606060"/>
    <a:srgbClr val="8A8A8A"/>
    <a:srgbClr val="93C0C6"/>
    <a:srgbClr val="575757"/>
    <a:srgbClr val="DA25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27" autoAdjust="0"/>
    <p:restoredTop sz="94724"/>
  </p:normalViewPr>
  <p:slideViewPr>
    <p:cSldViewPr snapToGrid="0" snapToObjects="1" showGuides="1">
      <p:cViewPr varScale="1">
        <p:scale>
          <a:sx n="127" d="100"/>
          <a:sy n="127" d="100"/>
        </p:scale>
        <p:origin x="154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5659" cy="49805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dirty="0"/>
          </a:p>
        </p:txBody>
      </p:sp>
      <p:sp>
        <p:nvSpPr>
          <p:cNvPr id="3" name="Datumsplatzhalter 2"/>
          <p:cNvSpPr>
            <a:spLocks noGrp="1"/>
          </p:cNvSpPr>
          <p:nvPr>
            <p:ph type="dt" idx="1"/>
          </p:nvPr>
        </p:nvSpPr>
        <p:spPr>
          <a:xfrm>
            <a:off x="3850443" y="2"/>
            <a:ext cx="2945659" cy="49805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FE7034F-8CEA-4D93-AB27-13E95B9D95ED}" type="datetimeFigureOut">
              <a:rPr lang="de-DE"/>
              <a:pPr>
                <a:defRPr/>
              </a:pPr>
              <a:t>15.07.2024</a:t>
            </a:fld>
            <a:endParaRPr lang="de-DE" dirty="0"/>
          </a:p>
        </p:txBody>
      </p:sp>
      <p:sp>
        <p:nvSpPr>
          <p:cNvPr id="4" name="Folienbildplatzhalter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dirty="0"/>
          </a:p>
        </p:txBody>
      </p:sp>
      <p:sp>
        <p:nvSpPr>
          <p:cNvPr id="7" name="Foliennummernplatzhalt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1F05B13-757D-4478-8C94-ADCE4C815D81}" type="slidenum">
              <a:rPr lang="de-DE"/>
              <a:pPr>
                <a:defRPr/>
              </a:pPr>
              <a:t>‹Nr.›</a:t>
            </a:fld>
            <a:endParaRPr lang="de-DE" dirty="0"/>
          </a:p>
        </p:txBody>
      </p:sp>
    </p:spTree>
    <p:extLst>
      <p:ext uri="{BB962C8B-B14F-4D97-AF65-F5344CB8AC3E}">
        <p14:creationId xmlns:p14="http://schemas.microsoft.com/office/powerpoint/2010/main" val="2276317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521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gefolie">
    <p:spTree>
      <p:nvGrpSpPr>
        <p:cNvPr id="1" name=""/>
        <p:cNvGrpSpPr/>
        <p:nvPr/>
      </p:nvGrpSpPr>
      <p:grpSpPr>
        <a:xfrm>
          <a:off x="0" y="0"/>
          <a:ext cx="0" cy="0"/>
          <a:chOff x="0" y="0"/>
          <a:chExt cx="0" cy="0"/>
        </a:xfrm>
      </p:grpSpPr>
      <p:pic>
        <p:nvPicPr>
          <p:cNvPr id="7" name="Picture 68" descr="pbb_logomuster_FERTI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a:spLocks noChangeArrowheads="1"/>
          </p:cNvSpPr>
          <p:nvPr userDrawn="1"/>
        </p:nvSpPr>
        <p:spPr bwMode="auto">
          <a:xfrm>
            <a:off x="5045674" y="2839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smtClean="0">
                <a:latin typeface="Corbel" panose="020B0503020204020204" pitchFamily="34" charset="0"/>
              </a:rPr>
              <a:t>Staats- </a:t>
            </a:r>
            <a:r>
              <a:rPr lang="de-AT" altLang="de-DE" sz="800" dirty="0">
                <a:latin typeface="Corbel" panose="020B0503020204020204" pitchFamily="34" charset="0"/>
              </a:rPr>
              <a:t>und wehrpolitische Bildung im Bundesheer</a:t>
            </a:r>
          </a:p>
        </p:txBody>
      </p:sp>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765" y="179869"/>
            <a:ext cx="1680519" cy="449379"/>
          </a:xfrm>
          <a:prstGeom prst="rect">
            <a:avLst/>
          </a:prstGeom>
        </p:spPr>
      </p:pic>
      <p:sp>
        <p:nvSpPr>
          <p:cNvPr id="10" name="Rectangle 57"/>
          <p:cNvSpPr>
            <a:spLocks noChangeArrowheads="1"/>
          </p:cNvSpPr>
          <p:nvPr userDrawn="1"/>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dirty="0">
              <a:latin typeface="Corbel" panose="020B0503020204020204" pitchFamily="34" charset="0"/>
            </a:endParaRPr>
          </a:p>
        </p:txBody>
      </p:sp>
      <p:pic>
        <p:nvPicPr>
          <p:cNvPr id="2" name="Grafik 1" descr="Ein Bild, das Text, Schrift, Grafiken, Grafikdesign enthält.&#10;&#10;Automatisch generierte Beschreibung">
            <a:extLst>
              <a:ext uri="{FF2B5EF4-FFF2-40B4-BE49-F238E27FC236}">
                <a16:creationId xmlns:a16="http://schemas.microsoft.com/office/drawing/2014/main" id="{2B174E0D-AB49-7A6C-0293-677DD89B443C}"/>
              </a:ext>
            </a:extLst>
          </p:cNvPr>
          <p:cNvPicPr>
            <a:picLocks noChangeAspect="1"/>
          </p:cNvPicPr>
          <p:nvPr userDrawn="1"/>
        </p:nvPicPr>
        <p:blipFill>
          <a:blip r:embed="rId4"/>
          <a:stretch>
            <a:fillRect/>
          </a:stretch>
        </p:blipFill>
        <p:spPr>
          <a:xfrm>
            <a:off x="2064614" y="188452"/>
            <a:ext cx="1834056" cy="440796"/>
          </a:xfrm>
          <a:prstGeom prst="rect">
            <a:avLst/>
          </a:prstGeom>
        </p:spPr>
      </p:pic>
    </p:spTree>
    <p:extLst>
      <p:ext uri="{BB962C8B-B14F-4D97-AF65-F5344CB8AC3E}">
        <p14:creationId xmlns:p14="http://schemas.microsoft.com/office/powerpoint/2010/main" val="25047266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lgefolie leer">
    <p:spTree>
      <p:nvGrpSpPr>
        <p:cNvPr id="1" name=""/>
        <p:cNvGrpSpPr/>
        <p:nvPr/>
      </p:nvGrpSpPr>
      <p:grpSpPr>
        <a:xfrm>
          <a:off x="0" y="0"/>
          <a:ext cx="0" cy="0"/>
          <a:chOff x="0" y="0"/>
          <a:chExt cx="0" cy="0"/>
        </a:xfrm>
      </p:grpSpPr>
      <p:sp>
        <p:nvSpPr>
          <p:cNvPr id="3" name="Textplatzhalter 2"/>
          <p:cNvSpPr>
            <a:spLocks noGrp="1"/>
          </p:cNvSpPr>
          <p:nvPr>
            <p:ph type="body" sz="quarter" idx="17"/>
          </p:nvPr>
        </p:nvSpPr>
        <p:spPr>
          <a:xfrm>
            <a:off x="643882" y="1642157"/>
            <a:ext cx="7751786" cy="790575"/>
          </a:xfrm>
          <a:prstGeom prst="rect">
            <a:avLst/>
          </a:prstGeom>
        </p:spPr>
        <p:txBody>
          <a:bodyPr lIns="0" tIns="0" rIns="0" bIns="0">
            <a:normAutofit/>
          </a:bodyPr>
          <a:lstStyle>
            <a:lvl1pPr marL="0" indent="0">
              <a:buNone/>
              <a:tabLst>
                <a:tab pos="989013" algn="l"/>
              </a:tabLst>
              <a:defRPr sz="4200">
                <a:latin typeface="Franklin Gothic Demi" panose="020B0703020102020204" pitchFamily="34" charset="0"/>
              </a:defRPr>
            </a:lvl1pPr>
            <a:lvl2pPr marL="457200" indent="0">
              <a:buNone/>
              <a:defRPr>
                <a:latin typeface="Franklin Gothic Demi" panose="020B0703020102020204" pitchFamily="34" charset="0"/>
              </a:defRPr>
            </a:lvl2pPr>
            <a:lvl3pPr marL="914400" indent="0">
              <a:buNone/>
              <a:defRPr>
                <a:latin typeface="Franklin Gothic Demi" panose="020B0703020102020204" pitchFamily="34" charset="0"/>
              </a:defRPr>
            </a:lvl3pPr>
            <a:lvl4pPr marL="1371600" indent="0">
              <a:buNone/>
              <a:defRPr>
                <a:latin typeface="Franklin Gothic Demi" panose="020B0703020102020204" pitchFamily="34" charset="0"/>
              </a:defRPr>
            </a:lvl4pPr>
            <a:lvl5pPr marL="1828800" indent="0">
              <a:buNone/>
              <a:defRPr>
                <a:latin typeface="Franklin Gothic Demi" panose="020B0703020102020204" pitchFamily="34" charset="0"/>
              </a:defRPr>
            </a:lvl5pPr>
          </a:lstStyle>
          <a:p>
            <a:pPr lvl="0"/>
            <a:r>
              <a:rPr lang="de-DE" dirty="0"/>
              <a:t>Textmasterformat bearbeiten</a:t>
            </a:r>
          </a:p>
        </p:txBody>
      </p:sp>
      <p:sp>
        <p:nvSpPr>
          <p:cNvPr id="16" name="Textplatzhalter 15"/>
          <p:cNvSpPr>
            <a:spLocks noGrp="1"/>
          </p:cNvSpPr>
          <p:nvPr>
            <p:ph type="body" sz="quarter" idx="19"/>
          </p:nvPr>
        </p:nvSpPr>
        <p:spPr>
          <a:xfrm>
            <a:off x="643883" y="2655072"/>
            <a:ext cx="7751786" cy="3732213"/>
          </a:xfrm>
          <a:prstGeom prst="rect">
            <a:avLst/>
          </a:prstGeom>
        </p:spPr>
        <p:txBody>
          <a:bodyPr lIns="0" tIns="0" rIns="0" bIns="0"/>
          <a:lstStyle>
            <a:lvl1pPr marL="360000" marR="0" indent="-360000" algn="l" defTabSz="720000" rtl="0" eaLnBrk="1" fontAlgn="auto" latinLnBrk="0" hangingPunct="1">
              <a:lnSpc>
                <a:spcPct val="120000"/>
              </a:lnSpc>
              <a:spcBef>
                <a:spcPts val="0"/>
              </a:spcBef>
              <a:spcAft>
                <a:spcPts val="0"/>
              </a:spcAft>
              <a:buClr>
                <a:srgbClr val="004600"/>
              </a:buClr>
              <a:buSzPct val="90000"/>
              <a:buFont typeface="Franklin Gothic Demi" panose="020B0703020102020204" pitchFamily="34" charset="0"/>
              <a:buChar char="►"/>
              <a:tabLst/>
              <a:defRPr sz="2400" baseline="0">
                <a:latin typeface="Franklin Gothic Demi" panose="020B0703020102020204" pitchFamily="34" charset="0"/>
              </a:defRPr>
            </a:lvl1pPr>
            <a:lvl2pPr marL="720000" indent="-360000">
              <a:lnSpc>
                <a:spcPct val="120000"/>
              </a:lnSpc>
              <a:spcBef>
                <a:spcPts val="0"/>
              </a:spcBef>
              <a:spcAft>
                <a:spcPts val="0"/>
              </a:spcAft>
              <a:buClr>
                <a:srgbClr val="336600"/>
              </a:buClr>
              <a:buSzPct val="90000"/>
              <a:buFont typeface="Franklin Gothic Demi" panose="020B0703020102020204" pitchFamily="34" charset="0"/>
              <a:buChar char="►"/>
              <a:defRPr sz="2000">
                <a:latin typeface="Franklin Gothic Medium" panose="020B0603020102020204" pitchFamily="34" charset="0"/>
              </a:defRPr>
            </a:lvl2pPr>
            <a:lvl3pPr marL="1080000" indent="-360000">
              <a:lnSpc>
                <a:spcPct val="120000"/>
              </a:lnSpc>
              <a:spcBef>
                <a:spcPts val="0"/>
              </a:spcBef>
              <a:spcAft>
                <a:spcPts val="0"/>
              </a:spcAft>
              <a:buClr>
                <a:srgbClr val="336600"/>
              </a:buClr>
              <a:buSzPct val="90000"/>
              <a:buFont typeface="Franklin Gothic Demi" panose="020B0703020102020204" pitchFamily="34" charset="0"/>
              <a:buChar char="►"/>
              <a:defRPr sz="1800">
                <a:latin typeface="Franklin Gothic Medium" panose="020B0603020102020204" pitchFamily="34" charset="0"/>
              </a:defRPr>
            </a:lvl3pPr>
            <a:lvl4pPr marL="1440000" indent="-360000">
              <a:lnSpc>
                <a:spcPct val="120000"/>
              </a:lnSpc>
              <a:spcBef>
                <a:spcPts val="0"/>
              </a:spcBef>
              <a:spcAft>
                <a:spcPts val="0"/>
              </a:spcAft>
              <a:buClr>
                <a:srgbClr val="336600"/>
              </a:buClr>
              <a:buSzPct val="90000"/>
              <a:buFont typeface="Franklin Gothic Demi" panose="020B0703020102020204" pitchFamily="34" charset="0"/>
              <a:buChar char="►"/>
              <a:defRPr sz="1600">
                <a:latin typeface="Franklin Gothic Medium" panose="020B0603020102020204" pitchFamily="34" charset="0"/>
              </a:defRPr>
            </a:lvl4pPr>
            <a:lvl5pPr marL="1800000" indent="-360000">
              <a:lnSpc>
                <a:spcPct val="120000"/>
              </a:lnSpc>
              <a:spcBef>
                <a:spcPts val="0"/>
              </a:spcBef>
              <a:spcAft>
                <a:spcPts val="0"/>
              </a:spcAft>
              <a:buClr>
                <a:srgbClr val="336600"/>
              </a:buClr>
              <a:buSzPct val="90000"/>
              <a:buFont typeface="Franklin Gothic Demi" panose="020B0703020102020204" pitchFamily="34" charset="0"/>
              <a:buChar char="►"/>
              <a:defRPr sz="1600">
                <a:latin typeface="Franklin Gothic Medium" panose="020B0603020102020204" pitchFamily="34" charset="0"/>
              </a:defRPr>
            </a:lvl5pPr>
          </a:lstStyle>
          <a:p>
            <a:pPr lvl="0"/>
            <a:r>
              <a:rPr lang="de-DE" dirty="0"/>
              <a:t>Textmasterformat bearbeiten</a:t>
            </a:r>
          </a:p>
          <a:p>
            <a:pPr lvl="0"/>
            <a:endParaRPr lang="de-DE" dirty="0"/>
          </a:p>
        </p:txBody>
      </p:sp>
      <p:sp>
        <p:nvSpPr>
          <p:cNvPr id="17" name="Textfeld 16"/>
          <p:cNvSpPr txBox="1"/>
          <p:nvPr userDrawn="1"/>
        </p:nvSpPr>
        <p:spPr>
          <a:xfrm>
            <a:off x="643882" y="308747"/>
            <a:ext cx="3600400" cy="469359"/>
          </a:xfrm>
          <a:prstGeom prst="rect">
            <a:avLst/>
          </a:prstGeom>
          <a:noFill/>
        </p:spPr>
        <p:txBody>
          <a:bodyPr wrap="square" lIns="0" tIns="0" rIns="0" bIns="0" rtlCol="0">
            <a:spAutoFit/>
          </a:bodyPr>
          <a:lstStyle/>
          <a:p>
            <a:r>
              <a:rPr lang="de-AT" sz="1000" dirty="0">
                <a:latin typeface="Franklin Gothic Demi" panose="020B0703020102020204" pitchFamily="34" charset="0"/>
              </a:rPr>
              <a:t>ÖSTERREICHISCHES </a:t>
            </a:r>
          </a:p>
          <a:p>
            <a:r>
              <a:rPr lang="de-AT" sz="1000" dirty="0">
                <a:latin typeface="Franklin Gothic Demi" panose="020B0703020102020204" pitchFamily="34" charset="0"/>
              </a:rPr>
              <a:t>BUNDESHEER</a:t>
            </a:r>
            <a:endParaRPr lang="de-AT" sz="1000" b="0" dirty="0">
              <a:latin typeface="Franklin Gothic Demi" panose="020B0703020102020204" pitchFamily="34" charset="0"/>
            </a:endParaRPr>
          </a:p>
          <a:p>
            <a:r>
              <a:rPr lang="de-AT" sz="1000" dirty="0">
                <a:latin typeface="Franklin Gothic Book" panose="020B0503020102020204" pitchFamily="34" charset="0"/>
              </a:rPr>
              <a:t>Verband/Dienststelle (in</a:t>
            </a:r>
            <a:r>
              <a:rPr lang="de-AT" sz="1000" baseline="0" dirty="0">
                <a:latin typeface="Franklin Gothic Book" panose="020B0503020102020204" pitchFamily="34" charset="0"/>
              </a:rPr>
              <a:t> der Masterfolie eintragen</a:t>
            </a:r>
            <a:r>
              <a:rPr lang="de-AT" sz="1050" baseline="0" dirty="0">
                <a:latin typeface="Franklin Gothic Book" panose="020B0503020102020204" pitchFamily="34" charset="0"/>
              </a:rPr>
              <a:t>)</a:t>
            </a:r>
            <a:endParaRPr lang="de-DE" sz="1050" dirty="0">
              <a:latin typeface="Franklin Gothic Book" panose="020B0503020102020204" pitchFamily="34" charset="0"/>
            </a:endParaRPr>
          </a:p>
        </p:txBody>
      </p:sp>
      <p:pic>
        <p:nvPicPr>
          <p:cNvPr id="11"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25624" y="340337"/>
            <a:ext cx="33329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umsplatzhalter 3"/>
          <p:cNvSpPr>
            <a:spLocks noGrp="1"/>
          </p:cNvSpPr>
          <p:nvPr>
            <p:ph type="dt" sz="half" idx="2"/>
          </p:nvPr>
        </p:nvSpPr>
        <p:spPr>
          <a:xfrm>
            <a:off x="643882" y="6393548"/>
            <a:ext cx="1897474" cy="365125"/>
          </a:xfrm>
          <a:prstGeom prst="rect">
            <a:avLst/>
          </a:prstGeom>
        </p:spPr>
        <p:txBody>
          <a:bodyPr vert="horz" lIns="0" tIns="0" rIns="0" bIns="0" rtlCol="0" anchor="t"/>
          <a:lstStyle>
            <a:lvl1pPr algn="l">
              <a:defRPr sz="1000">
                <a:solidFill>
                  <a:schemeClr val="tx1"/>
                </a:solidFill>
                <a:latin typeface="Franklin Gothic Book" panose="020B0503020102020204" pitchFamily="34" charset="0"/>
              </a:defRPr>
            </a:lvl1pPr>
          </a:lstStyle>
          <a:p>
            <a:endParaRPr lang="de-DE" dirty="0"/>
          </a:p>
        </p:txBody>
      </p:sp>
      <p:sp>
        <p:nvSpPr>
          <p:cNvPr id="19" name="Fußzeilenplatzhalter 4"/>
          <p:cNvSpPr>
            <a:spLocks noGrp="1"/>
          </p:cNvSpPr>
          <p:nvPr>
            <p:ph type="ftr" sz="quarter" idx="3"/>
          </p:nvPr>
        </p:nvSpPr>
        <p:spPr>
          <a:xfrm>
            <a:off x="3370444" y="6392755"/>
            <a:ext cx="2393058" cy="365125"/>
          </a:xfrm>
          <a:prstGeom prst="rect">
            <a:avLst/>
          </a:prstGeom>
        </p:spPr>
        <p:txBody>
          <a:bodyPr vert="horz" lIns="91440" tIns="45720" rIns="91440" bIns="45720" rtlCol="0" anchor="t"/>
          <a:lstStyle>
            <a:lvl1pPr algn="ctr">
              <a:defRPr sz="1000">
                <a:solidFill>
                  <a:schemeClr val="tx1"/>
                </a:solidFill>
                <a:latin typeface="Franklin Gothic Book" panose="020B0503020102020204" pitchFamily="34" charset="0"/>
              </a:defRPr>
            </a:lvl1pPr>
          </a:lstStyle>
          <a:p>
            <a:endParaRPr lang="de-DE" dirty="0"/>
          </a:p>
        </p:txBody>
      </p:sp>
      <p:sp>
        <p:nvSpPr>
          <p:cNvPr id="20" name="Foliennummernplatzhalter 5"/>
          <p:cNvSpPr>
            <a:spLocks noGrp="1"/>
          </p:cNvSpPr>
          <p:nvPr>
            <p:ph type="sldNum" sz="quarter" idx="4"/>
          </p:nvPr>
        </p:nvSpPr>
        <p:spPr>
          <a:xfrm>
            <a:off x="7805761" y="6387285"/>
            <a:ext cx="654618" cy="365125"/>
          </a:xfrm>
          <a:prstGeom prst="rect">
            <a:avLst/>
          </a:prstGeom>
        </p:spPr>
        <p:txBody>
          <a:bodyPr vert="horz" lIns="91440" tIns="45720" rIns="91440" bIns="45720" rtlCol="0" anchor="t"/>
          <a:lstStyle>
            <a:lvl1pPr algn="r">
              <a:defRPr sz="1000">
                <a:solidFill>
                  <a:schemeClr val="tx1"/>
                </a:solidFill>
                <a:latin typeface="Franklin Gothic Book" panose="020B0503020102020204" pitchFamily="34" charset="0"/>
              </a:defRPr>
            </a:lvl1pPr>
          </a:lstStyle>
          <a:p>
            <a:fld id="{38559483-E252-4F7C-9A75-2A969302993F}" type="slidenum">
              <a:rPr lang="de-DE" smtClean="0"/>
              <a:pPr/>
              <a:t>‹Nr.›</a:t>
            </a:fld>
            <a:endParaRPr lang="de-DE" dirty="0"/>
          </a:p>
        </p:txBody>
      </p:sp>
    </p:spTree>
    <p:extLst>
      <p:ext uri="{BB962C8B-B14F-4D97-AF65-F5344CB8AC3E}">
        <p14:creationId xmlns:p14="http://schemas.microsoft.com/office/powerpoint/2010/main" val="420912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HSW">
    <p:spTree>
      <p:nvGrpSpPr>
        <p:cNvPr id="1" name=""/>
        <p:cNvGrpSpPr/>
        <p:nvPr/>
      </p:nvGrpSpPr>
      <p:grpSpPr>
        <a:xfrm>
          <a:off x="0" y="0"/>
          <a:ext cx="0" cy="0"/>
          <a:chOff x="0" y="0"/>
          <a:chExt cx="0" cy="0"/>
        </a:xfrm>
      </p:grpSpPr>
      <p:pic>
        <p:nvPicPr>
          <p:cNvPr id="2" name="Grafik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507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hCZfLCth-r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authausenmemorial-my.sharepoint.com/personal/alexander_kleiss_mauthausen-memorial_org/_layouts/15/stream.aspx?id=%2Fpersonal%2Falexander%5Fkleiss%5Fmauthausen%2Dmemorial%5Forg%2FDocuments%2FKZ%5FRex%5FBloomstein%5FVideos%2F3%5FAusschnitt%5Faus%5Fdem%5FFilm%5FKZ%5F%28Bloomstein%29%5FHochzeit%5FZeugenschaft%2Emp4&amp;ga=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6"/>
          <p:cNvSpPr txBox="1">
            <a:spLocks noChangeArrowheads="1"/>
          </p:cNvSpPr>
          <p:nvPr/>
        </p:nvSpPr>
        <p:spPr bwMode="auto">
          <a:xfrm>
            <a:off x="1835150" y="3232651"/>
            <a:ext cx="57991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AT" altLang="de-DE" sz="2800" b="1" dirty="0">
                <a:solidFill>
                  <a:srgbClr val="4D4D4D"/>
                </a:solidFill>
                <a:latin typeface="Corbel" panose="020B0503020204020204" pitchFamily="34" charset="0"/>
              </a:rPr>
              <a:t>Nationalsozialismus: Ausgrenzung, Verfolgung, Vernichtung</a:t>
            </a:r>
          </a:p>
        </p:txBody>
      </p:sp>
      <p:sp>
        <p:nvSpPr>
          <p:cNvPr id="60419" name="Text Box 27"/>
          <p:cNvSpPr txBox="1">
            <a:spLocks noChangeArrowheads="1"/>
          </p:cNvSpPr>
          <p:nvPr/>
        </p:nvSpPr>
        <p:spPr bwMode="auto">
          <a:xfrm>
            <a:off x="1835150" y="2792091"/>
            <a:ext cx="579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AT" altLang="de-DE" sz="1800" b="1" dirty="0">
                <a:solidFill>
                  <a:srgbClr val="4D4D4D"/>
                </a:solidFill>
                <a:latin typeface="Corbel" panose="020B0503020204020204" pitchFamily="34" charset="0"/>
              </a:rPr>
              <a:t>Stundenbild 1</a:t>
            </a:r>
          </a:p>
        </p:txBody>
      </p:sp>
      <p:pic>
        <p:nvPicPr>
          <p:cNvPr id="60420" name="Picture 38" descr="Logo_lv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25705"/>
            <a:ext cx="90011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40"/>
          <p:cNvSpPr txBox="1">
            <a:spLocks noChangeArrowheads="1"/>
          </p:cNvSpPr>
          <p:nvPr/>
        </p:nvSpPr>
        <p:spPr bwMode="auto">
          <a:xfrm>
            <a:off x="2735237" y="4765531"/>
            <a:ext cx="36725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AT" altLang="de-DE" sz="1000" dirty="0">
              <a:latin typeface="Corbel" panose="020B0503020204020204" pitchFamily="34" charset="0"/>
            </a:endParaRPr>
          </a:p>
          <a:p>
            <a:pPr eaLnBrk="1" hangingPunct="1">
              <a:spcBef>
                <a:spcPct val="0"/>
              </a:spcBef>
              <a:buFontTx/>
              <a:buNone/>
            </a:pPr>
            <a:r>
              <a:rPr lang="de-AT" altLang="de-DE" sz="1000" i="1" dirty="0">
                <a:latin typeface="Corbel" panose="020B0503020204020204" pitchFamily="34" charset="0"/>
              </a:rPr>
              <a:t>Landesverteidigungsakademie</a:t>
            </a:r>
          </a:p>
          <a:p>
            <a:pPr eaLnBrk="1" hangingPunct="1">
              <a:spcBef>
                <a:spcPct val="0"/>
              </a:spcBef>
              <a:buFontTx/>
              <a:buNone/>
            </a:pPr>
            <a:r>
              <a:rPr lang="de-AT" altLang="de-DE" sz="1000" i="1" dirty="0">
                <a:latin typeface="Corbel" panose="020B0503020204020204" pitchFamily="34" charset="0"/>
              </a:rPr>
              <a:t>Zentrum für Menschenorientierte Führung und Wehrpolitik in Kooperation mit der </a:t>
            </a:r>
            <a:r>
              <a:rPr lang="de-AT" altLang="de-DE" sz="1000" i="1">
                <a:latin typeface="Corbel" panose="020B0503020204020204" pitchFamily="34" charset="0"/>
              </a:rPr>
              <a:t>KZ-Gedenkstätte Mauthausen</a:t>
            </a:r>
            <a:endParaRPr lang="de-AT" altLang="de-DE" sz="1000" i="1" dirty="0">
              <a:latin typeface="Corbel" panose="020B0503020204020204" pitchFamily="34" charset="0"/>
            </a:endParaRPr>
          </a:p>
        </p:txBody>
      </p:sp>
      <p:pic>
        <p:nvPicPr>
          <p:cNvPr id="7" name="Picture 44" descr="pbb_logomuster_FERT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425" y="2132856"/>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6"/>
          <p:cNvSpPr>
            <a:spLocks noChangeArrowheads="1"/>
          </p:cNvSpPr>
          <p:nvPr/>
        </p:nvSpPr>
        <p:spPr bwMode="auto">
          <a:xfrm>
            <a:off x="0" y="1771650"/>
            <a:ext cx="9144000" cy="14446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latin typeface="Corbel" panose="020B0503020204020204" pitchFamily="34" charset="0"/>
            </a:endParaRPr>
          </a:p>
        </p:txBody>
      </p:sp>
      <p:sp>
        <p:nvSpPr>
          <p:cNvPr id="12" name="Textplatzhalter 3"/>
          <p:cNvSpPr txBox="1">
            <a:spLocks/>
          </p:cNvSpPr>
          <p:nvPr/>
        </p:nvSpPr>
        <p:spPr bwMode="auto">
          <a:xfrm>
            <a:off x="5072237" y="677102"/>
            <a:ext cx="38084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cs typeface="Arial" charset="0"/>
              </a:defRPr>
            </a:lvl1pPr>
            <a:lvl2pPr marL="685800" indent="-22860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spcBef>
                <a:spcPts val="1000"/>
              </a:spcBef>
              <a:buFont typeface="Arial" charset="0"/>
              <a:buNone/>
            </a:pPr>
            <a:r>
              <a:rPr lang="de-AT" altLang="de-DE" sz="1200" dirty="0">
                <a:solidFill>
                  <a:srgbClr val="000000"/>
                </a:solidFill>
                <a:latin typeface="Corbel" panose="020B0503020204020204" pitchFamily="34" charset="0"/>
              </a:rPr>
              <a:t>Staats- und wehrpolitische Bildung im Bundesheer</a:t>
            </a:r>
          </a:p>
        </p:txBody>
      </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00" y="498191"/>
            <a:ext cx="2242159" cy="599565"/>
          </a:xfrm>
          <a:prstGeom prst="rect">
            <a:avLst/>
          </a:prstGeom>
        </p:spPr>
      </p:pic>
      <p:pic>
        <p:nvPicPr>
          <p:cNvPr id="3" name="Grafik 2" descr="Ein Bild, das Text, Schrift, Grafiken, Grafikdesign enthält.&#10;&#10;Automatisch generierte Beschreibung">
            <a:extLst>
              <a:ext uri="{FF2B5EF4-FFF2-40B4-BE49-F238E27FC236}">
                <a16:creationId xmlns:a16="http://schemas.microsoft.com/office/drawing/2014/main" id="{C4372FB7-B1FE-0CEE-383C-B3EA60355FEC}"/>
              </a:ext>
            </a:extLst>
          </p:cNvPr>
          <p:cNvPicPr>
            <a:picLocks noChangeAspect="1"/>
          </p:cNvPicPr>
          <p:nvPr/>
        </p:nvPicPr>
        <p:blipFill>
          <a:blip r:embed="rId5"/>
          <a:stretch>
            <a:fillRect/>
          </a:stretch>
        </p:blipFill>
        <p:spPr>
          <a:xfrm>
            <a:off x="2812759" y="518610"/>
            <a:ext cx="2409697" cy="5791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8" name="Text Box 21"/>
          <p:cNvSpPr txBox="1">
            <a:spLocks noChangeArrowheads="1"/>
          </p:cNvSpPr>
          <p:nvPr/>
        </p:nvSpPr>
        <p:spPr bwMode="auto">
          <a:xfrm>
            <a:off x="765630" y="6368663"/>
            <a:ext cx="81434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3" name="Textfeld 2">
            <a:extLst>
              <a:ext uri="{FF2B5EF4-FFF2-40B4-BE49-F238E27FC236}">
                <a16:creationId xmlns:a16="http://schemas.microsoft.com/office/drawing/2014/main" id="{2173F446-E180-DFA5-DF86-BBFDF14122A1}"/>
              </a:ext>
            </a:extLst>
          </p:cNvPr>
          <p:cNvSpPr txBox="1"/>
          <p:nvPr/>
        </p:nvSpPr>
        <p:spPr>
          <a:xfrm>
            <a:off x="765631" y="1401541"/>
            <a:ext cx="7612741" cy="2754600"/>
          </a:xfrm>
          <a:prstGeom prst="rect">
            <a:avLst/>
          </a:prstGeom>
          <a:noFill/>
        </p:spPr>
        <p:txBody>
          <a:bodyPr wrap="square" rtlCol="0">
            <a:spAutoFit/>
          </a:bodyPr>
          <a:lstStyle/>
          <a:p>
            <a:pPr algn="just" eaLnBrk="1" hangingPunct="1">
              <a:spcBef>
                <a:spcPct val="50000"/>
              </a:spcBef>
              <a:buFontTx/>
              <a:buNone/>
            </a:pPr>
            <a:r>
              <a:rPr lang="de-DE" altLang="de-DE" sz="2000" b="1" dirty="0">
                <a:solidFill>
                  <a:srgbClr val="4D4D4D"/>
                </a:solidFill>
                <a:latin typeface="Corbel" panose="020B0503020204020204" pitchFamily="34" charset="0"/>
              </a:rPr>
              <a:t>Gesellschaftliche Einbeziehung (INKLUSION) (2)</a:t>
            </a:r>
          </a:p>
          <a:p>
            <a:pPr algn="just" eaLnBrk="1" hangingPunct="1">
              <a:spcBef>
                <a:spcPct val="50000"/>
              </a:spcBef>
              <a:buFontTx/>
              <a:buNone/>
            </a:pPr>
            <a:endParaRPr lang="de-DE" altLang="de-DE" sz="600" dirty="0">
              <a:latin typeface="Corbel" panose="020B0503020204020204" pitchFamily="34" charset="0"/>
            </a:endParaRPr>
          </a:p>
          <a:p>
            <a:pPr algn="just" eaLnBrk="1" hangingPunct="1">
              <a:spcBef>
                <a:spcPct val="50000"/>
              </a:spcBef>
              <a:buFontTx/>
              <a:buNone/>
            </a:pPr>
            <a:r>
              <a:rPr lang="de-DE" altLang="de-DE" sz="1600" dirty="0">
                <a:latin typeface="Corbel" panose="020B0503020204020204" pitchFamily="34" charset="0"/>
              </a:rPr>
              <a:t>Otto Kampmüller erinnert sich 1999 an die </a:t>
            </a:r>
            <a:r>
              <a:rPr lang="de-DE" altLang="de-DE" sz="1600" b="1" dirty="0">
                <a:latin typeface="Corbel" panose="020B0503020204020204" pitchFamily="34" charset="0"/>
              </a:rPr>
              <a:t>Ankunft Adolf Hitlers am Linzer Hauptplatz</a:t>
            </a:r>
            <a:r>
              <a:rPr lang="de-DE" altLang="de-DE" sz="1600" dirty="0">
                <a:latin typeface="Corbel" panose="020B0503020204020204" pitchFamily="34" charset="0"/>
              </a:rPr>
              <a:t> am 12. März 1938, die er als Elfjähriger erlebte:</a:t>
            </a:r>
          </a:p>
          <a:p>
            <a:pPr algn="just" eaLnBrk="1" hangingPunct="1">
              <a:spcBef>
                <a:spcPct val="50000"/>
              </a:spcBef>
              <a:buFontTx/>
              <a:buNone/>
            </a:pPr>
            <a:r>
              <a:rPr lang="de-DE" altLang="de-DE" sz="1600" dirty="0">
                <a:latin typeface="Corbel" panose="020B0503020204020204" pitchFamily="34" charset="0"/>
              </a:rPr>
              <a:t>„Ich spürte mich mit all den vielen Menschen, ‚Volksgenossen‘, die hier standen, ganz eng verbunden. Ich fühlte mich genauso bedeutsam wie die Älteren. Ich, der Hilfsarbeiterbub, fühlte mich in diesem Augenblick genauso wichtig wie die Professoren- oder Ärztebuben aus unserer Klasse, die vielleicht irgendwo am Hauptplatz standen […] Daheim waren sie auch alle – bis auf Großmutter – sehr begeistert. ‚Jetzt wird es anders!‘, sagte Vater.“</a:t>
            </a:r>
            <a:endParaRPr lang="de-AT" altLang="de-DE" sz="1600" dirty="0">
              <a:latin typeface="+mj-lt"/>
            </a:endParaRPr>
          </a:p>
        </p:txBody>
      </p:sp>
      <p:sp>
        <p:nvSpPr>
          <p:cNvPr id="5" name="Rechteck 4">
            <a:extLst>
              <a:ext uri="{FF2B5EF4-FFF2-40B4-BE49-F238E27FC236}">
                <a16:creationId xmlns:a16="http://schemas.microsoft.com/office/drawing/2014/main" id="{55FC4332-8B56-A5AD-9CC5-CF153ABDAD2A}"/>
              </a:ext>
            </a:extLst>
          </p:cNvPr>
          <p:cNvSpPr/>
          <p:nvPr/>
        </p:nvSpPr>
        <p:spPr>
          <a:xfrm>
            <a:off x="765631" y="4493986"/>
            <a:ext cx="7612740" cy="1398333"/>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sz="1600" dirty="0">
                <a:solidFill>
                  <a:schemeClr val="tx1"/>
                </a:solidFill>
                <a:latin typeface="Corbel" panose="020B0503020204020204" pitchFamily="34" charset="0"/>
              </a:rPr>
              <a:t>Woran erinnert sich Otto Kampmüller?</a:t>
            </a:r>
          </a:p>
          <a:p>
            <a:pPr>
              <a:lnSpc>
                <a:spcPct val="150000"/>
              </a:lnSpc>
            </a:pPr>
            <a:r>
              <a:rPr lang="de-DE" sz="1600" dirty="0">
                <a:solidFill>
                  <a:schemeClr val="tx1"/>
                </a:solidFill>
                <a:latin typeface="Corbel" panose="020B0503020204020204" pitchFamily="34" charset="0"/>
              </a:rPr>
              <a:t>Welche Hoffnungen könnte er mit dem Nationalsozialismus verbunden haben?</a:t>
            </a:r>
          </a:p>
          <a:p>
            <a:pPr>
              <a:lnSpc>
                <a:spcPct val="150000"/>
              </a:lnSpc>
            </a:pPr>
            <a:r>
              <a:rPr lang="de-DE" sz="1600" dirty="0">
                <a:solidFill>
                  <a:schemeClr val="tx1"/>
                </a:solidFill>
                <a:latin typeface="Corbel" panose="020B0503020204020204" pitchFamily="34" charset="0"/>
              </a:rPr>
              <a:t>Was bedeutet es, dazuzugehören (damals und heute)?</a:t>
            </a:r>
            <a:endParaRPr lang="de-AT" sz="1600" dirty="0">
              <a:solidFill>
                <a:schemeClr val="tx1"/>
              </a:solidFill>
              <a:latin typeface="Corbel" panose="020B0503020204020204" pitchFamily="34" charset="0"/>
            </a:endParaRPr>
          </a:p>
        </p:txBody>
      </p:sp>
    </p:spTree>
    <p:extLst>
      <p:ext uri="{BB962C8B-B14F-4D97-AF65-F5344CB8AC3E}">
        <p14:creationId xmlns:p14="http://schemas.microsoft.com/office/powerpoint/2010/main" val="3515149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6159" name="Text Box 29"/>
          <p:cNvSpPr txBox="1">
            <a:spLocks noChangeArrowheads="1"/>
          </p:cNvSpPr>
          <p:nvPr/>
        </p:nvSpPr>
        <p:spPr bwMode="auto">
          <a:xfrm>
            <a:off x="361405" y="1625538"/>
            <a:ext cx="8421189" cy="523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lnSpc>
                <a:spcPct val="150000"/>
              </a:lnSpc>
              <a:buNone/>
            </a:pPr>
            <a:r>
              <a:rPr lang="de-DE" sz="1500" dirty="0">
                <a:effectLst/>
                <a:latin typeface="Corbel" panose="020B0503020204020204" pitchFamily="34" charset="0"/>
                <a:ea typeface="Calibri" panose="020F0502020204030204" pitchFamily="34" charset="0"/>
                <a:cs typeface="Times New Roman" panose="02020603050405020304" pitchFamily="18" charset="0"/>
              </a:rPr>
              <a:t>Ausgrenzung und Verfolgung gipfelten im Nationalsozialismus vielfach im Massen- bzw. Völkermord an unterschiedlichen Personengruppen. </a:t>
            </a:r>
            <a:r>
              <a:rPr lang="de-DE" sz="1500" dirty="0">
                <a:latin typeface="Corbel" panose="020B0503020204020204" pitchFamily="34" charset="0"/>
                <a:ea typeface="Calibri" panose="020F0502020204030204" pitchFamily="34" charset="0"/>
                <a:cs typeface="Times New Roman" panose="02020603050405020304" pitchFamily="18" charset="0"/>
              </a:rPr>
              <a:t>Zum Beispiel:</a:t>
            </a:r>
          </a:p>
          <a:p>
            <a:pPr algn="just">
              <a:lnSpc>
                <a:spcPct val="150000"/>
              </a:lnSpc>
              <a:buNone/>
            </a:pPr>
            <a:endParaRPr lang="de-DE" sz="1500" b="1" dirty="0">
              <a:effectLst/>
              <a:latin typeface="Corbel" panose="020B0503020204020204" pitchFamily="34" charset="0"/>
              <a:ea typeface="Calibri" panose="020F0502020204030204" pitchFamily="34" charset="0"/>
              <a:cs typeface="Times New Roman" panose="02020603050405020304" pitchFamily="18" charset="0"/>
            </a:endParaRPr>
          </a:p>
          <a:p>
            <a:pPr algn="just">
              <a:lnSpc>
                <a:spcPct val="150000"/>
              </a:lnSpc>
              <a:buNone/>
            </a:pPr>
            <a:r>
              <a:rPr lang="de-DE" sz="1500" b="1" dirty="0">
                <a:effectLst/>
                <a:latin typeface="Corbel" panose="020B0503020204020204" pitchFamily="34" charset="0"/>
                <a:ea typeface="Calibri" panose="020F0502020204030204" pitchFamily="34" charset="0"/>
                <a:cs typeface="Times New Roman" panose="02020603050405020304" pitchFamily="18" charset="0"/>
              </a:rPr>
              <a:t>NS-“Euthanasie“:</a:t>
            </a:r>
            <a:r>
              <a:rPr lang="de-DE" sz="1500" dirty="0">
                <a:effectLst/>
                <a:latin typeface="Corbel" panose="020B0503020204020204" pitchFamily="34" charset="0"/>
                <a:ea typeface="Calibri" panose="020F0502020204030204" pitchFamily="34" charset="0"/>
                <a:cs typeface="Times New Roman" panose="02020603050405020304" pitchFamily="18" charset="0"/>
              </a:rPr>
              <a:t>	1939-1945, Mord an ca. 275.000 Menschen mit Behinderung und 				psychischen Erkrankungen, die als „</a:t>
            </a:r>
            <a:r>
              <a:rPr lang="de-DE" sz="1500" dirty="0">
                <a:latin typeface="Corbel" panose="020B0503020204020204" pitchFamily="34" charset="0"/>
                <a:ea typeface="Calibri" panose="020F0502020204030204" pitchFamily="34" charset="0"/>
                <a:cs typeface="Times New Roman" panose="02020603050405020304" pitchFamily="18" charset="0"/>
              </a:rPr>
              <a:t>lebensunwertes Leben“ betrachtet wurden</a:t>
            </a:r>
            <a:endParaRPr lang="de-DE" sz="1500" dirty="0">
              <a:effectLst/>
              <a:latin typeface="Corbel" panose="020B0503020204020204" pitchFamily="34" charset="0"/>
              <a:ea typeface="Calibri" panose="020F0502020204030204" pitchFamily="34" charset="0"/>
              <a:cs typeface="Times New Roman" panose="02020603050405020304" pitchFamily="18" charset="0"/>
            </a:endParaRPr>
          </a:p>
          <a:p>
            <a:pPr algn="just">
              <a:lnSpc>
                <a:spcPct val="150000"/>
              </a:lnSpc>
              <a:buNone/>
            </a:pPr>
            <a:r>
              <a:rPr lang="de-DE" sz="1500" b="1" dirty="0">
                <a:effectLst/>
                <a:latin typeface="Corbel" panose="020B0503020204020204" pitchFamily="34" charset="0"/>
                <a:ea typeface="Calibri" panose="020F0502020204030204" pitchFamily="34" charset="0"/>
                <a:cs typeface="Times New Roman" panose="02020603050405020304" pitchFamily="18" charset="0"/>
              </a:rPr>
              <a:t>Holocaust/Shoah:</a:t>
            </a:r>
            <a:r>
              <a:rPr lang="de-DE" sz="1500" dirty="0">
                <a:effectLst/>
                <a:latin typeface="Corbel" panose="020B0503020204020204" pitchFamily="34" charset="0"/>
                <a:ea typeface="Calibri" panose="020F0502020204030204" pitchFamily="34" charset="0"/>
                <a:cs typeface="Times New Roman" panose="02020603050405020304" pitchFamily="18" charset="0"/>
              </a:rPr>
              <a:t>	Völkermord an den europäischen Jüdinnen/Juden, </a:t>
            </a:r>
            <a:r>
              <a:rPr lang="de-DE" sz="1500" dirty="0">
                <a:latin typeface="Corbel" panose="020B0503020204020204" pitchFamily="34" charset="0"/>
                <a:ea typeface="Calibri" panose="020F0502020204030204" pitchFamily="34" charset="0"/>
                <a:cs typeface="Times New Roman" panose="02020603050405020304" pitchFamily="18" charset="0"/>
              </a:rPr>
              <a:t>e</a:t>
            </a:r>
            <a:r>
              <a:rPr lang="de-DE" sz="1500" dirty="0">
                <a:effectLst/>
                <a:latin typeface="Corbel" panose="020B0503020204020204" pitchFamily="34" charset="0"/>
                <a:ea typeface="Calibri" panose="020F0502020204030204" pitchFamily="34" charset="0"/>
                <a:cs typeface="Times New Roman" panose="02020603050405020304" pitchFamily="18" charset="0"/>
              </a:rPr>
              <a:t>twa 6.000.000 wurden 			ermordet</a:t>
            </a:r>
          </a:p>
          <a:p>
            <a:pPr algn="just">
              <a:lnSpc>
                <a:spcPct val="150000"/>
              </a:lnSpc>
              <a:buNone/>
            </a:pPr>
            <a:r>
              <a:rPr lang="de-DE" sz="1500" b="1" dirty="0">
                <a:latin typeface="Corbel" panose="020B0503020204020204" pitchFamily="34" charset="0"/>
                <a:ea typeface="Calibri" panose="020F0502020204030204" pitchFamily="34" charset="0"/>
                <a:cs typeface="Times New Roman" panose="02020603050405020304" pitchFamily="18" charset="0"/>
              </a:rPr>
              <a:t>Porajmos:	</a:t>
            </a:r>
            <a:r>
              <a:rPr lang="de-DE" sz="1500" dirty="0">
                <a:latin typeface="Corbel" panose="020B0503020204020204" pitchFamily="34" charset="0"/>
                <a:ea typeface="Calibri" panose="020F0502020204030204" pitchFamily="34" charset="0"/>
                <a:cs typeface="Times New Roman" panose="02020603050405020304" pitchFamily="18" charset="0"/>
              </a:rPr>
              <a:t>	Völkermord an den europäischen Roma und Sinti, Opferzahlen schwanken stark 			(220.000-500.000)</a:t>
            </a:r>
          </a:p>
          <a:p>
            <a:pPr algn="just">
              <a:lnSpc>
                <a:spcPct val="150000"/>
              </a:lnSpc>
              <a:buNone/>
            </a:pPr>
            <a:endParaRPr lang="de-DE" sz="1500" dirty="0">
              <a:latin typeface="Corbel" panose="020B0503020204020204" pitchFamily="34" charset="0"/>
              <a:ea typeface="Calibri" panose="020F0502020204030204" pitchFamily="34" charset="0"/>
              <a:cs typeface="Times New Roman" panose="02020603050405020304" pitchFamily="18" charset="0"/>
            </a:endParaRPr>
          </a:p>
          <a:p>
            <a:pPr algn="just">
              <a:lnSpc>
                <a:spcPct val="150000"/>
              </a:lnSpc>
              <a:buNone/>
            </a:pPr>
            <a:r>
              <a:rPr lang="de-DE" sz="1500" b="1" dirty="0">
                <a:latin typeface="Corbel" panose="020B0503020204020204" pitchFamily="34" charset="0"/>
                <a:ea typeface="Calibri" panose="020F0502020204030204" pitchFamily="34" charset="0"/>
                <a:cs typeface="Times New Roman" panose="02020603050405020304" pitchFamily="18" charset="0"/>
              </a:rPr>
              <a:t>Weitere Opfergruppen: </a:t>
            </a:r>
            <a:r>
              <a:rPr lang="de-DE" sz="1500" kern="1400" dirty="0">
                <a:ln>
                  <a:noFill/>
                </a:ln>
                <a:solidFill>
                  <a:srgbClr val="000000"/>
                </a:solidFill>
                <a:effectLst/>
                <a:latin typeface="Corbel" panose="020B0503020204020204" pitchFamily="34" charset="0"/>
              </a:rPr>
              <a:t>politisch Andersdenkende, Kriegsgefangene, Zeugen Jehovas, homosexuelle Menschen, vom NS-System als „Kriminelle“ oder „Asoziale“ kategorisierte Personen etc.</a:t>
            </a:r>
          </a:p>
          <a:p>
            <a:pPr>
              <a:lnSpc>
                <a:spcPct val="150000"/>
              </a:lnSpc>
              <a:buNone/>
            </a:pPr>
            <a:r>
              <a:rPr lang="de-DE" sz="1600" dirty="0">
                <a:latin typeface="Corbel" panose="020B0503020204020204" pitchFamily="34" charset="0"/>
                <a:ea typeface="Calibri" panose="020F0502020204030204" pitchFamily="34" charset="0"/>
                <a:cs typeface="Times New Roman" panose="02020603050405020304" pitchFamily="18" charset="0"/>
              </a:rPr>
              <a:t>	</a:t>
            </a:r>
          </a:p>
          <a:p>
            <a:pPr algn="just">
              <a:buNone/>
            </a:pPr>
            <a:endParaRPr lang="de-DE" sz="1600" dirty="0">
              <a:latin typeface="Corbel" panose="020B0503020204020204" pitchFamily="34" charset="0"/>
              <a:ea typeface="Calibri" panose="020F0502020204030204" pitchFamily="34" charset="0"/>
              <a:cs typeface="Times New Roman" panose="02020603050405020304" pitchFamily="18" charset="0"/>
            </a:endParaRPr>
          </a:p>
        </p:txBody>
      </p:sp>
      <p:sp>
        <p:nvSpPr>
          <p:cNvPr id="8" name="Text Box 21"/>
          <p:cNvSpPr txBox="1">
            <a:spLocks noChangeArrowheads="1"/>
          </p:cNvSpPr>
          <p:nvPr/>
        </p:nvSpPr>
        <p:spPr bwMode="auto">
          <a:xfrm>
            <a:off x="361405" y="6380394"/>
            <a:ext cx="67928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3" name="Textfeld 2">
            <a:extLst>
              <a:ext uri="{FF2B5EF4-FFF2-40B4-BE49-F238E27FC236}">
                <a16:creationId xmlns:a16="http://schemas.microsoft.com/office/drawing/2014/main" id="{2173F446-E180-DFA5-DF86-BBFDF14122A1}"/>
              </a:ext>
            </a:extLst>
          </p:cNvPr>
          <p:cNvSpPr txBox="1"/>
          <p:nvPr/>
        </p:nvSpPr>
        <p:spPr>
          <a:xfrm>
            <a:off x="361405" y="1078620"/>
            <a:ext cx="5735288" cy="461665"/>
          </a:xfrm>
          <a:prstGeom prst="rect">
            <a:avLst/>
          </a:prstGeom>
          <a:noFill/>
        </p:spPr>
        <p:txBody>
          <a:bodyPr wrap="none" rtlCol="0">
            <a:spAutoFit/>
          </a:bodyPr>
          <a:lstStyle/>
          <a:p>
            <a:pPr algn="ctr" eaLnBrk="1" hangingPunct="1">
              <a:spcBef>
                <a:spcPct val="50000"/>
              </a:spcBef>
              <a:buFontTx/>
              <a:buNone/>
            </a:pPr>
            <a:r>
              <a:rPr lang="de-DE" altLang="de-DE" sz="2400" b="1" dirty="0">
                <a:solidFill>
                  <a:srgbClr val="4D4D4D"/>
                </a:solidFill>
                <a:latin typeface="Corbel" panose="020B0503020204020204" pitchFamily="34" charset="0"/>
              </a:rPr>
              <a:t>Na</a:t>
            </a:r>
            <a:r>
              <a:rPr lang="de-AT" altLang="de-DE" sz="2400" b="1" dirty="0">
                <a:solidFill>
                  <a:srgbClr val="4D4D4D"/>
                </a:solidFill>
                <a:latin typeface="Corbel" panose="020B0503020204020204" pitchFamily="34" charset="0"/>
              </a:rPr>
              <a:t>tionalsozialistische Vernichtungspolitik</a:t>
            </a:r>
            <a:endParaRPr lang="de-AT" altLang="de-DE" sz="2400" dirty="0">
              <a:solidFill>
                <a:srgbClr val="4D4D4D"/>
              </a:solidFill>
              <a:latin typeface="+mj-lt"/>
            </a:endParaRPr>
          </a:p>
        </p:txBody>
      </p:sp>
    </p:spTree>
    <p:extLst>
      <p:ext uri="{BB962C8B-B14F-4D97-AF65-F5344CB8AC3E}">
        <p14:creationId xmlns:p14="http://schemas.microsoft.com/office/powerpoint/2010/main" val="159970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3A31FBB-B738-50A6-B627-584E6F970CA8}"/>
              </a:ext>
            </a:extLst>
          </p:cNvPr>
          <p:cNvSpPr/>
          <p:nvPr/>
        </p:nvSpPr>
        <p:spPr>
          <a:xfrm>
            <a:off x="4896487" y="2421407"/>
            <a:ext cx="3292510" cy="241674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AT" sz="120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Wir Oberösterreicher erhalten aber noch eine</a:t>
            </a:r>
          </a:p>
          <a:p>
            <a:pPr algn="just"/>
            <a:r>
              <a:rPr lang="de-AT" sz="120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andere, besondere Auszeichnung für unsere</a:t>
            </a:r>
          </a:p>
          <a:p>
            <a:pPr algn="just"/>
            <a:r>
              <a:rPr lang="de-AT" sz="120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Leistungen während der Kampfzeit.</a:t>
            </a:r>
          </a:p>
          <a:p>
            <a:r>
              <a:rPr lang="de-AT" sz="110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 </a:t>
            </a:r>
          </a:p>
          <a:p>
            <a:pPr algn="ctr"/>
            <a:r>
              <a:rPr lang="de-AT" b="1"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Konzentrationslager für</a:t>
            </a:r>
            <a:endParaRPr lang="de-AT"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endParaRPr>
          </a:p>
          <a:p>
            <a:pPr algn="ctr"/>
            <a:r>
              <a:rPr lang="de-AT" b="1" dirty="0">
                <a:solidFill>
                  <a:schemeClr val="tx1"/>
                </a:solidFill>
                <a:latin typeface="Corbel" panose="020B0503020204020204" pitchFamily="34" charset="0"/>
                <a:ea typeface="Calibri" panose="020F0502020204030204" pitchFamily="34" charset="0"/>
                <a:cs typeface="Times New Roman" panose="02020603050405020304" pitchFamily="18" charset="0"/>
              </a:rPr>
              <a:t>System</a:t>
            </a:r>
            <a:r>
              <a:rPr lang="de-AT" b="1"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gauner</a:t>
            </a:r>
            <a:endParaRPr lang="de-AT"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endParaRPr>
          </a:p>
          <a:p>
            <a:pPr algn="just"/>
            <a:r>
              <a:rPr lang="de-AT" sz="1200" b="1"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   Nach Oberösterreich kommt das Konzentra-</a:t>
            </a:r>
            <a:endParaRPr lang="de-AT" sz="120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endParaRPr>
          </a:p>
          <a:p>
            <a:pPr algn="just"/>
            <a:r>
              <a:rPr lang="de-AT" sz="1200" b="1"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tionslager für die Volksverräter von ganz Öster-</a:t>
            </a:r>
            <a:endParaRPr lang="de-AT" sz="120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endParaRPr>
          </a:p>
          <a:p>
            <a:pPr algn="just"/>
            <a:r>
              <a:rPr lang="de-AT" sz="1200" b="1"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reich.“</a:t>
            </a:r>
            <a:endParaRPr lang="de-AT" sz="120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endParaRPr>
          </a:p>
          <a:p>
            <a:pPr algn="just"/>
            <a:r>
              <a:rPr lang="de-AT" sz="120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    Tosender Jubel verschlingt fast diese Ankündi-</a:t>
            </a:r>
          </a:p>
          <a:p>
            <a:pPr algn="just"/>
            <a:r>
              <a:rPr lang="de-AT" sz="120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gung, so daß der Gauleiter kaum in seiner Rede fortfahren kann.</a:t>
            </a:r>
            <a:endParaRPr lang="de-AT" sz="1200" dirty="0">
              <a:solidFill>
                <a:schemeClr val="tx1"/>
              </a:solidFill>
              <a:latin typeface="Corbel" panose="020B0503020204020204" pitchFamily="34" charset="0"/>
            </a:endParaRPr>
          </a:p>
        </p:txBody>
      </p:sp>
      <p:sp>
        <p:nvSpPr>
          <p:cNvPr id="7174"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7175" name="Text Box 21"/>
          <p:cNvSpPr txBox="1">
            <a:spLocks noChangeArrowheads="1"/>
          </p:cNvSpPr>
          <p:nvPr/>
        </p:nvSpPr>
        <p:spPr bwMode="auto">
          <a:xfrm>
            <a:off x="876311" y="6415870"/>
            <a:ext cx="78670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7182" name="Text Box 28"/>
          <p:cNvSpPr txBox="1">
            <a:spLocks noChangeArrowheads="1"/>
          </p:cNvSpPr>
          <p:nvPr/>
        </p:nvSpPr>
        <p:spPr bwMode="auto">
          <a:xfrm>
            <a:off x="876311" y="1063423"/>
            <a:ext cx="67049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a:solidFill>
                  <a:srgbClr val="4D4D4D"/>
                </a:solidFill>
                <a:latin typeface="Corbel" panose="020B0503020204020204" pitchFamily="34" charset="0"/>
              </a:rPr>
              <a:t>D</a:t>
            </a:r>
            <a:r>
              <a:rPr lang="de-AT" altLang="de-DE" sz="2400" b="1" dirty="0">
                <a:solidFill>
                  <a:srgbClr val="4D4D4D"/>
                </a:solidFill>
                <a:latin typeface="Corbel" panose="020B0503020204020204" pitchFamily="34" charset="0"/>
              </a:rPr>
              <a:t>er KZ-Komplex Mauthausen (1)</a:t>
            </a:r>
            <a:endParaRPr lang="de-AT" altLang="de-DE" sz="2400" dirty="0">
              <a:solidFill>
                <a:srgbClr val="4D4D4D"/>
              </a:solidFill>
              <a:latin typeface="+mj-lt"/>
            </a:endParaRPr>
          </a:p>
        </p:txBody>
      </p:sp>
      <p:sp>
        <p:nvSpPr>
          <p:cNvPr id="2" name="Textfeld 1">
            <a:extLst>
              <a:ext uri="{FF2B5EF4-FFF2-40B4-BE49-F238E27FC236}">
                <a16:creationId xmlns:a16="http://schemas.microsoft.com/office/drawing/2014/main" id="{957BACD1-E674-D04E-200E-26DC23C21A6F}"/>
              </a:ext>
            </a:extLst>
          </p:cNvPr>
          <p:cNvSpPr txBox="1"/>
          <p:nvPr/>
        </p:nvSpPr>
        <p:spPr>
          <a:xfrm>
            <a:off x="876312" y="1596125"/>
            <a:ext cx="7316566" cy="1415772"/>
          </a:xfrm>
          <a:prstGeom prst="rect">
            <a:avLst/>
          </a:prstGeom>
          <a:noFill/>
        </p:spPr>
        <p:txBody>
          <a:bodyPr wrap="square" rtlCol="0">
            <a:spAutoFit/>
          </a:bodyPr>
          <a:lstStyle/>
          <a:p>
            <a:pPr algn="just"/>
            <a:r>
              <a:rPr lang="de-DE" sz="1600" dirty="0">
                <a:latin typeface="Corbel" panose="020B0503020204020204" pitchFamily="34" charset="0"/>
              </a:rPr>
              <a:t>Ankündigung der </a:t>
            </a:r>
            <a:r>
              <a:rPr lang="de-DE" sz="1600" b="1" dirty="0">
                <a:latin typeface="Corbel" panose="020B0503020204020204" pitchFamily="34" charset="0"/>
              </a:rPr>
              <a:t>Errichtung des Konzentrationslagers Mauthausen </a:t>
            </a:r>
            <a:r>
              <a:rPr lang="de-DE" sz="1600" dirty="0">
                <a:latin typeface="Corbel" panose="020B0503020204020204" pitchFamily="34" charset="0"/>
              </a:rPr>
              <a:t>durch den Gauleiter August Eigruber aus dem „Völkischen Beobachter“ (Zeitung des NSDAP)</a:t>
            </a:r>
          </a:p>
          <a:p>
            <a:pPr algn="ctr"/>
            <a:endParaRPr lang="de-DE" dirty="0">
              <a:latin typeface="Corbel" panose="020B0503020204020204" pitchFamily="34" charset="0"/>
            </a:endParaRPr>
          </a:p>
          <a:p>
            <a:pPr algn="ctr"/>
            <a:endParaRPr lang="de-DE" dirty="0">
              <a:latin typeface="+mn-lt"/>
            </a:endParaRPr>
          </a:p>
          <a:p>
            <a:pPr algn="ctr"/>
            <a:endParaRPr lang="de-AT" dirty="0">
              <a:latin typeface="+mn-lt"/>
            </a:endParaRPr>
          </a:p>
        </p:txBody>
      </p:sp>
      <p:sp>
        <p:nvSpPr>
          <p:cNvPr id="9" name="Rechteck 8">
            <a:extLst>
              <a:ext uri="{FF2B5EF4-FFF2-40B4-BE49-F238E27FC236}">
                <a16:creationId xmlns:a16="http://schemas.microsoft.com/office/drawing/2014/main" id="{59312BBF-8671-378D-AC24-801B0D555B71}"/>
              </a:ext>
            </a:extLst>
          </p:cNvPr>
          <p:cNvSpPr/>
          <p:nvPr/>
        </p:nvSpPr>
        <p:spPr>
          <a:xfrm>
            <a:off x="958884" y="5132176"/>
            <a:ext cx="7233994" cy="996753"/>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sz="1600" dirty="0">
                <a:solidFill>
                  <a:schemeClr val="tx1"/>
                </a:solidFill>
                <a:latin typeface="Corbel" panose="020B0503020204020204" pitchFamily="34" charset="0"/>
              </a:rPr>
              <a:t>Wie wird das Konzentrationslager präsentiert?</a:t>
            </a:r>
          </a:p>
          <a:p>
            <a:pPr>
              <a:lnSpc>
                <a:spcPct val="150000"/>
              </a:lnSpc>
            </a:pPr>
            <a:r>
              <a:rPr lang="de-DE" sz="1600" dirty="0">
                <a:solidFill>
                  <a:schemeClr val="tx1"/>
                </a:solidFill>
                <a:latin typeface="Corbel" panose="020B0503020204020204" pitchFamily="34" charset="0"/>
              </a:rPr>
              <a:t>Wer könnte mit den Begriffen „Systemgauner“ und „Volksverräter“ gemeint sein?</a:t>
            </a:r>
          </a:p>
        </p:txBody>
      </p:sp>
      <p:pic>
        <p:nvPicPr>
          <p:cNvPr id="7" name="Grafik 6" descr="Ein Bild, das Text, Schrift, Dokument enthält.&#10;&#10;Automatisch generierte Beschreibung">
            <a:extLst>
              <a:ext uri="{FF2B5EF4-FFF2-40B4-BE49-F238E27FC236}">
                <a16:creationId xmlns:a16="http://schemas.microsoft.com/office/drawing/2014/main" id="{4BFECCD6-264C-6E2B-8127-115FE8842A4E}"/>
              </a:ext>
            </a:extLst>
          </p:cNvPr>
          <p:cNvPicPr>
            <a:picLocks noChangeAspect="1"/>
          </p:cNvPicPr>
          <p:nvPr/>
        </p:nvPicPr>
        <p:blipFill>
          <a:blip r:embed="rId2"/>
          <a:stretch>
            <a:fillRect/>
          </a:stretch>
        </p:blipFill>
        <p:spPr>
          <a:xfrm>
            <a:off x="955003" y="2421407"/>
            <a:ext cx="3713723" cy="2409668"/>
          </a:xfrm>
          <a:prstGeom prst="rect">
            <a:avLst/>
          </a:prstGeom>
          <a:ln w="12700">
            <a:solidFill>
              <a:schemeClr val="tx1"/>
            </a:solidFill>
          </a:ln>
        </p:spPr>
      </p:pic>
      <p:sp>
        <p:nvSpPr>
          <p:cNvPr id="3" name="Textfeld 2">
            <a:extLst>
              <a:ext uri="{FF2B5EF4-FFF2-40B4-BE49-F238E27FC236}">
                <a16:creationId xmlns:a16="http://schemas.microsoft.com/office/drawing/2014/main" id="{F25F989A-FFD6-CD9B-306F-5E2F26C29910}"/>
              </a:ext>
            </a:extLst>
          </p:cNvPr>
          <p:cNvSpPr txBox="1"/>
          <p:nvPr/>
        </p:nvSpPr>
        <p:spPr>
          <a:xfrm>
            <a:off x="3580201" y="4642458"/>
            <a:ext cx="1206286" cy="230832"/>
          </a:xfrm>
          <a:prstGeom prst="rect">
            <a:avLst/>
          </a:prstGeom>
          <a:noFill/>
        </p:spPr>
        <p:txBody>
          <a:bodyPr wrap="square" rtlCol="0">
            <a:spAutoFit/>
          </a:bodyPr>
          <a:lstStyle/>
          <a:p>
            <a:r>
              <a:rPr lang="de-DE" sz="900" dirty="0">
                <a:latin typeface="Corbel" panose="020B0503020204020204" pitchFamily="34" charset="0"/>
              </a:rPr>
              <a:t>Quelle: ANNO, ÖNB</a:t>
            </a:r>
            <a:endParaRPr lang="de-AT" sz="900" dirty="0">
              <a:latin typeface="Corbel" panose="020B0503020204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915FB88-DE9E-E854-EA7A-F441B31244B2}"/>
              </a:ext>
            </a:extLst>
          </p:cNvPr>
          <p:cNvSpPr/>
          <p:nvPr/>
        </p:nvSpPr>
        <p:spPr>
          <a:xfrm>
            <a:off x="771789" y="3151523"/>
            <a:ext cx="7600422" cy="2744179"/>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latin typeface="Corbel" panose="020B0503020204020204" pitchFamily="34" charset="0"/>
              </a:rPr>
              <a:t>Scannen Sie den QR-Code!</a:t>
            </a:r>
          </a:p>
          <a:p>
            <a:endParaRPr lang="de-DE" sz="1600" dirty="0">
              <a:solidFill>
                <a:schemeClr val="tx1"/>
              </a:solidFill>
              <a:latin typeface="Corbel" panose="020B0503020204020204" pitchFamily="34" charset="0"/>
            </a:endParaRPr>
          </a:p>
          <a:p>
            <a:r>
              <a:rPr lang="de-DE" sz="1600" dirty="0">
                <a:solidFill>
                  <a:schemeClr val="tx1"/>
                </a:solidFill>
                <a:latin typeface="Corbel" panose="020B0503020204020204" pitchFamily="34" charset="0"/>
              </a:rPr>
              <a:t>Schauen Sie sich die Karte der Außenlager des </a:t>
            </a:r>
          </a:p>
          <a:p>
            <a:r>
              <a:rPr lang="de-DE" sz="1600" dirty="0">
                <a:solidFill>
                  <a:schemeClr val="tx1"/>
                </a:solidFill>
                <a:latin typeface="Corbel" panose="020B0503020204020204" pitchFamily="34" charset="0"/>
              </a:rPr>
              <a:t>KZ Mauthausen an:</a:t>
            </a:r>
          </a:p>
          <a:p>
            <a:r>
              <a:rPr lang="de-DE" sz="1600" dirty="0">
                <a:solidFill>
                  <a:schemeClr val="tx1"/>
                </a:solidFill>
                <a:latin typeface="Corbel" panose="020B0503020204020204" pitchFamily="34" charset="0"/>
              </a:rPr>
              <a:t> </a:t>
            </a:r>
          </a:p>
          <a:p>
            <a:pPr marL="285750" indent="-285750">
              <a:buFont typeface="Wingdings" panose="05000000000000000000" pitchFamily="2" charset="2"/>
              <a:buChar char="§"/>
            </a:pPr>
            <a:r>
              <a:rPr lang="de-DE" sz="1600" dirty="0">
                <a:solidFill>
                  <a:schemeClr val="tx1"/>
                </a:solidFill>
                <a:latin typeface="Corbel" panose="020B0503020204020204" pitchFamily="34" charset="0"/>
              </a:rPr>
              <a:t>Welche Lager gab es in Ihrer Region?</a:t>
            </a:r>
          </a:p>
          <a:p>
            <a:pPr marL="285750" indent="-285750">
              <a:buFont typeface="Wingdings" panose="05000000000000000000" pitchFamily="2" charset="2"/>
              <a:buChar char="§"/>
            </a:pPr>
            <a:r>
              <a:rPr lang="de-DE" sz="1600" dirty="0">
                <a:solidFill>
                  <a:schemeClr val="tx1"/>
                </a:solidFill>
                <a:latin typeface="Corbel" panose="020B0503020204020204" pitchFamily="34" charset="0"/>
              </a:rPr>
              <a:t>Welchen Zweck erfüllten sie?</a:t>
            </a:r>
          </a:p>
          <a:p>
            <a:pPr marL="285750" indent="-285750">
              <a:buFont typeface="Wingdings" panose="05000000000000000000" pitchFamily="2" charset="2"/>
              <a:buChar char="§"/>
            </a:pPr>
            <a:r>
              <a:rPr lang="de-DE" sz="1600" dirty="0">
                <a:solidFill>
                  <a:schemeClr val="tx1"/>
                </a:solidFill>
                <a:latin typeface="Corbel" panose="020B0503020204020204" pitchFamily="34" charset="0"/>
              </a:rPr>
              <a:t>Kennen Sie die Orte? </a:t>
            </a:r>
          </a:p>
          <a:p>
            <a:pPr marL="285750" indent="-285750">
              <a:buFont typeface="Wingdings" panose="05000000000000000000" pitchFamily="2" charset="2"/>
              <a:buChar char="§"/>
            </a:pPr>
            <a:r>
              <a:rPr lang="de-DE" sz="1600" dirty="0">
                <a:solidFill>
                  <a:schemeClr val="tx1"/>
                </a:solidFill>
                <a:latin typeface="Corbel" panose="020B0503020204020204" pitchFamily="34" charset="0"/>
              </a:rPr>
              <a:t>Welche Erinnerungszeichen gibt es dort?</a:t>
            </a:r>
          </a:p>
        </p:txBody>
      </p:sp>
      <p:sp>
        <p:nvSpPr>
          <p:cNvPr id="8199"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2" name="Textfeld 1">
            <a:extLst>
              <a:ext uri="{FF2B5EF4-FFF2-40B4-BE49-F238E27FC236}">
                <a16:creationId xmlns:a16="http://schemas.microsoft.com/office/drawing/2014/main" id="{06A5ACCE-9B9A-45F1-EFD7-F22CFC61C37A}"/>
              </a:ext>
            </a:extLst>
          </p:cNvPr>
          <p:cNvSpPr txBox="1"/>
          <p:nvPr/>
        </p:nvSpPr>
        <p:spPr>
          <a:xfrm>
            <a:off x="771789" y="1433310"/>
            <a:ext cx="7600422" cy="461665"/>
          </a:xfrm>
          <a:prstGeom prst="rect">
            <a:avLst/>
          </a:prstGeom>
          <a:noFill/>
        </p:spPr>
        <p:txBody>
          <a:bodyPr wrap="square" rtlCol="0">
            <a:spAutoFit/>
          </a:bodyPr>
          <a:lstStyle/>
          <a:p>
            <a:pPr eaLnBrk="1" hangingPunct="1">
              <a:spcBef>
                <a:spcPct val="50000"/>
              </a:spcBef>
              <a:buFontTx/>
              <a:buNone/>
            </a:pPr>
            <a:r>
              <a:rPr lang="de-DE" altLang="de-DE" sz="2400" b="1" dirty="0">
                <a:solidFill>
                  <a:srgbClr val="4D4D4D"/>
                </a:solidFill>
                <a:latin typeface="Corbel" panose="020B0503020204020204" pitchFamily="34" charset="0"/>
              </a:rPr>
              <a:t>D</a:t>
            </a:r>
            <a:r>
              <a:rPr lang="de-AT" altLang="de-DE" sz="2400" b="1" dirty="0">
                <a:solidFill>
                  <a:srgbClr val="4D4D4D"/>
                </a:solidFill>
                <a:latin typeface="Corbel" panose="020B0503020204020204" pitchFamily="34" charset="0"/>
              </a:rPr>
              <a:t>er KZ-Komplex Mauthausen (2)</a:t>
            </a:r>
            <a:endParaRPr lang="de-AT" altLang="de-DE" sz="2400" dirty="0">
              <a:solidFill>
                <a:srgbClr val="4D4D4D"/>
              </a:solidFill>
              <a:latin typeface="+mj-lt"/>
            </a:endParaRPr>
          </a:p>
        </p:txBody>
      </p:sp>
      <p:sp>
        <p:nvSpPr>
          <p:cNvPr id="3" name="Textfeld 2">
            <a:extLst>
              <a:ext uri="{FF2B5EF4-FFF2-40B4-BE49-F238E27FC236}">
                <a16:creationId xmlns:a16="http://schemas.microsoft.com/office/drawing/2014/main" id="{12EB0BFC-C34E-F07B-C2B2-49C0CEFC235E}"/>
              </a:ext>
            </a:extLst>
          </p:cNvPr>
          <p:cNvSpPr txBox="1"/>
          <p:nvPr/>
        </p:nvSpPr>
        <p:spPr>
          <a:xfrm>
            <a:off x="771789" y="2089576"/>
            <a:ext cx="7600422" cy="1846659"/>
          </a:xfrm>
          <a:prstGeom prst="rect">
            <a:avLst/>
          </a:prstGeom>
          <a:noFill/>
        </p:spPr>
        <p:txBody>
          <a:bodyPr wrap="square" rtlCol="0">
            <a:spAutoFit/>
          </a:bodyPr>
          <a:lstStyle/>
          <a:p>
            <a:pPr algn="just"/>
            <a:r>
              <a:rPr lang="de-DE" sz="1600" dirty="0">
                <a:latin typeface="Corbel" panose="020B0503020204020204" pitchFamily="34" charset="0"/>
              </a:rPr>
              <a:t>August 1938: Beginn des </a:t>
            </a:r>
            <a:r>
              <a:rPr lang="de-DE" sz="1600" b="1" dirty="0">
                <a:latin typeface="Corbel" panose="020B0503020204020204" pitchFamily="34" charset="0"/>
              </a:rPr>
              <a:t>Lageraufbaus</a:t>
            </a:r>
            <a:r>
              <a:rPr lang="de-DE" sz="1600" dirty="0">
                <a:latin typeface="Corbel" panose="020B0503020204020204" pitchFamily="34" charset="0"/>
              </a:rPr>
              <a:t> und der Arbeit im </a:t>
            </a:r>
            <a:r>
              <a:rPr lang="de-DE" sz="1600" b="1" dirty="0">
                <a:latin typeface="Corbel" panose="020B0503020204020204" pitchFamily="34" charset="0"/>
              </a:rPr>
              <a:t>Steinbruch</a:t>
            </a:r>
          </a:p>
          <a:p>
            <a:pPr algn="just"/>
            <a:endParaRPr lang="de-DE" sz="1600" dirty="0">
              <a:latin typeface="Corbel" panose="020B0503020204020204" pitchFamily="34" charset="0"/>
            </a:endParaRPr>
          </a:p>
          <a:p>
            <a:pPr algn="just"/>
            <a:r>
              <a:rPr lang="de-DE" sz="1600" dirty="0">
                <a:latin typeface="Corbel" panose="020B0503020204020204" pitchFamily="34" charset="0"/>
              </a:rPr>
              <a:t>Mitte des Krieges: Entstehung von </a:t>
            </a:r>
            <a:r>
              <a:rPr lang="de-DE" sz="1600" b="1" dirty="0">
                <a:latin typeface="Corbel" panose="020B0503020204020204" pitchFamily="34" charset="0"/>
              </a:rPr>
              <a:t>Außenlagern für die Kriegswirtschaft</a:t>
            </a:r>
          </a:p>
          <a:p>
            <a:pPr algn="just"/>
            <a:endParaRPr lang="de-DE" sz="1600" dirty="0">
              <a:latin typeface="Corbel" panose="020B0503020204020204" pitchFamily="34" charset="0"/>
            </a:endParaRPr>
          </a:p>
          <a:p>
            <a:pPr algn="just"/>
            <a:endParaRPr lang="de-DE" sz="1600" dirty="0">
              <a:latin typeface="Corbel" panose="020B0503020204020204" pitchFamily="34" charset="0"/>
            </a:endParaRPr>
          </a:p>
          <a:p>
            <a:endParaRPr lang="de-DE" sz="1600" dirty="0">
              <a:latin typeface="Franklin Gothic Book" panose="020B0503020102020204" pitchFamily="34" charset="0"/>
            </a:endParaRPr>
          </a:p>
          <a:p>
            <a:endParaRPr lang="de-AT" dirty="0">
              <a:latin typeface="Franklin Gothic Book" panose="020B0503020102020204" pitchFamily="34" charset="0"/>
            </a:endParaRPr>
          </a:p>
        </p:txBody>
      </p:sp>
      <p:sp>
        <p:nvSpPr>
          <p:cNvPr id="11" name="Textfeld 10">
            <a:extLst>
              <a:ext uri="{FF2B5EF4-FFF2-40B4-BE49-F238E27FC236}">
                <a16:creationId xmlns:a16="http://schemas.microsoft.com/office/drawing/2014/main" id="{D04516E1-3C46-38DF-8718-1DA34AF50F4F}"/>
              </a:ext>
            </a:extLst>
          </p:cNvPr>
          <p:cNvSpPr txBox="1"/>
          <p:nvPr/>
        </p:nvSpPr>
        <p:spPr>
          <a:xfrm>
            <a:off x="729841" y="6449331"/>
            <a:ext cx="6895751" cy="276999"/>
          </a:xfrm>
          <a:prstGeom prst="rect">
            <a:avLst/>
          </a:prstGeom>
          <a:noFill/>
        </p:spPr>
        <p:txBody>
          <a:bodyPr wrap="square" rtlCol="0">
            <a:spAutoFit/>
          </a:body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pic>
        <p:nvPicPr>
          <p:cNvPr id="5" name="Grafik 4" descr="Ein Bild, das Muster, nähen enthält.&#10;&#10;Automatisch generierte Beschreibung">
            <a:extLst>
              <a:ext uri="{FF2B5EF4-FFF2-40B4-BE49-F238E27FC236}">
                <a16:creationId xmlns:a16="http://schemas.microsoft.com/office/drawing/2014/main" id="{B8935378-7A48-D34A-3AD5-4844218ED12B}"/>
              </a:ext>
            </a:extLst>
          </p:cNvPr>
          <p:cNvPicPr>
            <a:picLocks noChangeAspect="1"/>
          </p:cNvPicPr>
          <p:nvPr/>
        </p:nvPicPr>
        <p:blipFill>
          <a:blip r:embed="rId2"/>
          <a:stretch>
            <a:fillRect/>
          </a:stretch>
        </p:blipFill>
        <p:spPr>
          <a:xfrm>
            <a:off x="5717092" y="3273321"/>
            <a:ext cx="2536475" cy="2500581"/>
          </a:xfrm>
          <a:prstGeom prst="rect">
            <a:avLst/>
          </a:prstGeom>
          <a:ln w="12700">
            <a:solidFill>
              <a:schemeClr val="tx1"/>
            </a:solidFill>
          </a:ln>
          <a:effectLst>
            <a:outerShdw blurRad="50800" dist="38100" dir="10800000" algn="r"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6159" name="Text Box 29"/>
          <p:cNvSpPr txBox="1">
            <a:spLocks noChangeArrowheads="1"/>
          </p:cNvSpPr>
          <p:nvPr/>
        </p:nvSpPr>
        <p:spPr bwMode="auto">
          <a:xfrm>
            <a:off x="557348" y="1819983"/>
            <a:ext cx="8029303" cy="436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lnSpc>
                <a:spcPct val="150000"/>
              </a:lnSpc>
              <a:buNone/>
            </a:pPr>
            <a:r>
              <a:rPr lang="de-DE" sz="1600" dirty="0">
                <a:latin typeface="Corbel" panose="020B0503020204020204" pitchFamily="34" charset="0"/>
              </a:rPr>
              <a:t>Gesamt waren </a:t>
            </a:r>
            <a:r>
              <a:rPr lang="de-DE" sz="1600" b="1" dirty="0">
                <a:latin typeface="Corbel" panose="020B0503020204020204" pitchFamily="34" charset="0"/>
              </a:rPr>
              <a:t>etwa 190.000 Menschen aus über 40 Nationen inhaftiert </a:t>
            </a:r>
            <a:r>
              <a:rPr lang="de-DE" sz="1600" dirty="0">
                <a:latin typeface="Corbel" panose="020B0503020204020204" pitchFamily="34" charset="0"/>
              </a:rPr>
              <a:t>, darunter politische Gefangene, jüdische Menschen, Roma und Sinti, sowjetische Kriegsgefangene, Zeugen Jehovas, homosexuelle Menschen, vom NS-System als „Kriminelle“ oder „Asoziale“ kategorisierte Personen etc.</a:t>
            </a:r>
          </a:p>
          <a:p>
            <a:pPr algn="just">
              <a:lnSpc>
                <a:spcPct val="150000"/>
              </a:lnSpc>
              <a:buNone/>
            </a:pPr>
            <a:r>
              <a:rPr lang="de-DE" sz="1600" dirty="0">
                <a:latin typeface="Corbel" panose="020B0503020204020204" pitchFamily="34" charset="0"/>
                <a:ea typeface="Calibri" panose="020F0502020204030204" pitchFamily="34" charset="0"/>
                <a:cs typeface="Times New Roman" panose="02020603050405020304" pitchFamily="18" charset="0"/>
              </a:rPr>
              <a:t>Mindestens </a:t>
            </a:r>
            <a:r>
              <a:rPr lang="de-DE" sz="1600" b="1" dirty="0">
                <a:latin typeface="Corbel" panose="020B0503020204020204" pitchFamily="34" charset="0"/>
                <a:ea typeface="Calibri" panose="020F0502020204030204" pitchFamily="34" charset="0"/>
                <a:cs typeface="Times New Roman" panose="02020603050405020304" pitchFamily="18" charset="0"/>
              </a:rPr>
              <a:t>90.000 Menschen </a:t>
            </a:r>
            <a:r>
              <a:rPr lang="de-DE" sz="1600" dirty="0">
                <a:latin typeface="Corbel" panose="020B0503020204020204" pitchFamily="34" charset="0"/>
                <a:ea typeface="Calibri" panose="020F0502020204030204" pitchFamily="34" charset="0"/>
                <a:cs typeface="Times New Roman" panose="02020603050405020304" pitchFamily="18" charset="0"/>
              </a:rPr>
              <a:t>wurden </a:t>
            </a:r>
            <a:r>
              <a:rPr lang="de-DE" sz="1600" b="1" dirty="0">
                <a:latin typeface="Corbel" panose="020B0503020204020204" pitchFamily="34" charset="0"/>
                <a:ea typeface="Calibri" panose="020F0502020204030204" pitchFamily="34" charset="0"/>
                <a:cs typeface="Times New Roman" panose="02020603050405020304" pitchFamily="18" charset="0"/>
              </a:rPr>
              <a:t>getötet.</a:t>
            </a:r>
          </a:p>
          <a:p>
            <a:pPr algn="just">
              <a:lnSpc>
                <a:spcPct val="150000"/>
              </a:lnSpc>
              <a:buNone/>
            </a:pPr>
            <a:endParaRPr lang="de-DE" sz="1600" b="1" dirty="0">
              <a:latin typeface="Corbel" panose="020B0503020204020204" pitchFamily="34" charset="0"/>
              <a:ea typeface="Calibri" panose="020F0502020204030204" pitchFamily="34" charset="0"/>
              <a:cs typeface="Times New Roman" panose="02020603050405020304" pitchFamily="18" charset="0"/>
            </a:endParaRPr>
          </a:p>
          <a:p>
            <a:pPr algn="just">
              <a:lnSpc>
                <a:spcPct val="150000"/>
              </a:lnSpc>
              <a:buNone/>
            </a:pPr>
            <a:r>
              <a:rPr lang="de-DE" sz="1600" b="1" dirty="0">
                <a:latin typeface="Corbel" panose="020B0503020204020204" pitchFamily="34" charset="0"/>
                <a:ea typeface="Calibri" panose="020F0502020204030204" pitchFamily="34" charset="0"/>
                <a:cs typeface="Times New Roman" panose="02020603050405020304" pitchFamily="18" charset="0"/>
              </a:rPr>
              <a:t>Tatwerkzeuge: </a:t>
            </a:r>
          </a:p>
          <a:p>
            <a:pPr marL="285750" indent="-285750">
              <a:lnSpc>
                <a:spcPct val="150000"/>
              </a:lnSpc>
              <a:buFont typeface="Wingdings" panose="05000000000000000000" pitchFamily="2" charset="2"/>
              <a:buChar char="§"/>
            </a:pPr>
            <a:r>
              <a:rPr lang="de-DE" sz="1600" dirty="0">
                <a:latin typeface="Corbel" panose="020B0503020204020204" pitchFamily="34" charset="0"/>
                <a:ea typeface="Calibri" panose="020F0502020204030204" pitchFamily="34" charset="0"/>
                <a:cs typeface="Times New Roman" panose="02020603050405020304" pitchFamily="18" charset="0"/>
              </a:rPr>
              <a:t>tödliche Existenzbedingungen (Mangel, Krankheiten, Arbeitsbedingungen, Misshandlungen etc.) =&gt; indirekter Mord</a:t>
            </a:r>
          </a:p>
          <a:p>
            <a:pPr marL="285750" indent="-285750">
              <a:lnSpc>
                <a:spcPct val="150000"/>
              </a:lnSpc>
              <a:buFont typeface="Wingdings" panose="05000000000000000000" pitchFamily="2" charset="2"/>
              <a:buChar char="§"/>
            </a:pPr>
            <a:r>
              <a:rPr lang="de-DE" sz="1600" dirty="0">
                <a:latin typeface="Corbel" panose="020B0503020204020204" pitchFamily="34" charset="0"/>
                <a:ea typeface="Calibri" panose="020F0502020204030204" pitchFamily="34" charset="0"/>
                <a:cs typeface="Times New Roman" panose="02020603050405020304" pitchFamily="18" charset="0"/>
              </a:rPr>
              <a:t>gezielte Tötungen (Hinrichtungen in der Gaskammer, Erschießungen etc.) =&gt; direkter Mord</a:t>
            </a:r>
          </a:p>
        </p:txBody>
      </p:sp>
      <p:sp>
        <p:nvSpPr>
          <p:cNvPr id="8" name="Text Box 21"/>
          <p:cNvSpPr txBox="1">
            <a:spLocks noChangeArrowheads="1"/>
          </p:cNvSpPr>
          <p:nvPr/>
        </p:nvSpPr>
        <p:spPr bwMode="auto">
          <a:xfrm>
            <a:off x="557348" y="6272268"/>
            <a:ext cx="88503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3" name="Textfeld 2">
            <a:extLst>
              <a:ext uri="{FF2B5EF4-FFF2-40B4-BE49-F238E27FC236}">
                <a16:creationId xmlns:a16="http://schemas.microsoft.com/office/drawing/2014/main" id="{2173F446-E180-DFA5-DF86-BBFDF14122A1}"/>
              </a:ext>
            </a:extLst>
          </p:cNvPr>
          <p:cNvSpPr txBox="1"/>
          <p:nvPr/>
        </p:nvSpPr>
        <p:spPr>
          <a:xfrm>
            <a:off x="557348" y="1295241"/>
            <a:ext cx="4514762" cy="461665"/>
          </a:xfrm>
          <a:prstGeom prst="rect">
            <a:avLst/>
          </a:prstGeom>
          <a:noFill/>
        </p:spPr>
        <p:txBody>
          <a:bodyPr wrap="none" rtlCol="0">
            <a:spAutoFit/>
          </a:bodyPr>
          <a:lstStyle/>
          <a:p>
            <a:pPr eaLnBrk="1" hangingPunct="1">
              <a:spcBef>
                <a:spcPct val="50000"/>
              </a:spcBef>
              <a:buFontTx/>
              <a:buNone/>
            </a:pPr>
            <a:r>
              <a:rPr lang="de-DE" altLang="de-DE" sz="2400" b="1" dirty="0">
                <a:solidFill>
                  <a:srgbClr val="4D4D4D"/>
                </a:solidFill>
                <a:latin typeface="Corbel" panose="020B0503020204020204" pitchFamily="34" charset="0"/>
              </a:rPr>
              <a:t>D</a:t>
            </a:r>
            <a:r>
              <a:rPr lang="de-AT" altLang="de-DE" sz="2400" b="1" dirty="0">
                <a:solidFill>
                  <a:srgbClr val="4D4D4D"/>
                </a:solidFill>
                <a:latin typeface="Corbel" panose="020B0503020204020204" pitchFamily="34" charset="0"/>
              </a:rPr>
              <a:t>er KZ-Komplex Mauthausen (3)</a:t>
            </a:r>
            <a:endParaRPr lang="de-AT" altLang="de-DE" sz="2400" dirty="0">
              <a:solidFill>
                <a:srgbClr val="4D4D4D"/>
              </a:solidFill>
              <a:latin typeface="+mj-lt"/>
            </a:endParaRPr>
          </a:p>
        </p:txBody>
      </p:sp>
    </p:spTree>
    <p:extLst>
      <p:ext uri="{BB962C8B-B14F-4D97-AF65-F5344CB8AC3E}">
        <p14:creationId xmlns:p14="http://schemas.microsoft.com/office/powerpoint/2010/main" val="4066442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6"/>
          <p:cNvSpPr txBox="1">
            <a:spLocks noChangeArrowheads="1"/>
          </p:cNvSpPr>
          <p:nvPr/>
        </p:nvSpPr>
        <p:spPr bwMode="auto">
          <a:xfrm>
            <a:off x="1835150" y="2925763"/>
            <a:ext cx="57991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AT" altLang="de-DE" sz="2800" b="1" dirty="0">
                <a:solidFill>
                  <a:srgbClr val="4D4D4D"/>
                </a:solidFill>
                <a:latin typeface="Corbel" panose="020B0503020204020204" pitchFamily="34" charset="0"/>
              </a:rPr>
              <a:t>Nationalsozialismus: Ausgrenzung, Verfolgung, Vernichtung</a:t>
            </a:r>
          </a:p>
        </p:txBody>
      </p:sp>
      <p:sp>
        <p:nvSpPr>
          <p:cNvPr id="60419" name="Text Box 27"/>
          <p:cNvSpPr txBox="1">
            <a:spLocks noChangeArrowheads="1"/>
          </p:cNvSpPr>
          <p:nvPr/>
        </p:nvSpPr>
        <p:spPr bwMode="auto">
          <a:xfrm>
            <a:off x="1835150" y="2565400"/>
            <a:ext cx="5799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AT" altLang="de-DE" sz="1800" b="1" dirty="0">
                <a:solidFill>
                  <a:srgbClr val="4D4D4D"/>
                </a:solidFill>
                <a:latin typeface="Corbel" panose="020B0503020204020204" pitchFamily="34" charset="0"/>
              </a:rPr>
              <a:t>Stundenbild </a:t>
            </a:r>
            <a:r>
              <a:rPr lang="de-AT" altLang="de-DE" sz="1800" b="1" dirty="0" smtClean="0">
                <a:solidFill>
                  <a:srgbClr val="4D4D4D"/>
                </a:solidFill>
                <a:latin typeface="Corbel" panose="020B0503020204020204" pitchFamily="34" charset="0"/>
              </a:rPr>
              <a:t>1-2</a:t>
            </a:r>
            <a:endParaRPr lang="de-AT" altLang="de-DE" sz="1800" b="1" dirty="0">
              <a:solidFill>
                <a:srgbClr val="4D4D4D"/>
              </a:solidFill>
              <a:latin typeface="Corbel" panose="020B0503020204020204" pitchFamily="34" charset="0"/>
            </a:endParaRPr>
          </a:p>
        </p:txBody>
      </p:sp>
      <p:pic>
        <p:nvPicPr>
          <p:cNvPr id="60420" name="Picture 38" descr="Logo_lv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25705"/>
            <a:ext cx="90011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39"/>
          <p:cNvSpPr txBox="1">
            <a:spLocks noChangeArrowheads="1"/>
          </p:cNvSpPr>
          <p:nvPr/>
        </p:nvSpPr>
        <p:spPr bwMode="auto">
          <a:xfrm>
            <a:off x="1835150" y="4002981"/>
            <a:ext cx="410527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de-AT" altLang="de-DE" sz="1800" b="1" dirty="0">
              <a:solidFill>
                <a:srgbClr val="4D4D4D"/>
              </a:solidFill>
              <a:latin typeface="Corbel" panose="020B0503020204020204" pitchFamily="34" charset="0"/>
            </a:endParaRPr>
          </a:p>
          <a:p>
            <a:pPr eaLnBrk="1" hangingPunct="1">
              <a:spcBef>
                <a:spcPct val="50000"/>
              </a:spcBef>
              <a:buFontTx/>
              <a:buNone/>
            </a:pPr>
            <a:r>
              <a:rPr lang="de-AT" altLang="de-DE" sz="1000" dirty="0">
                <a:solidFill>
                  <a:srgbClr val="4D4D4D"/>
                </a:solidFill>
                <a:latin typeface="Corbel" panose="020B0503020204020204" pitchFamily="34" charset="0"/>
              </a:rPr>
              <a:t>Version </a:t>
            </a:r>
            <a:r>
              <a:rPr lang="de-AT" altLang="de-DE" sz="1000" dirty="0" smtClean="0">
                <a:solidFill>
                  <a:srgbClr val="4D4D4D"/>
                </a:solidFill>
                <a:latin typeface="Corbel" panose="020B0503020204020204" pitchFamily="34" charset="0"/>
              </a:rPr>
              <a:t>1</a:t>
            </a:r>
            <a:endParaRPr lang="de-AT" altLang="de-DE" sz="1000" dirty="0">
              <a:solidFill>
                <a:srgbClr val="4D4D4D"/>
              </a:solidFill>
              <a:latin typeface="Corbel" panose="020B0503020204020204" pitchFamily="34" charset="0"/>
            </a:endParaRPr>
          </a:p>
        </p:txBody>
      </p:sp>
      <p:sp>
        <p:nvSpPr>
          <p:cNvPr id="60422" name="Text Box 40"/>
          <p:cNvSpPr txBox="1">
            <a:spLocks noChangeArrowheads="1"/>
          </p:cNvSpPr>
          <p:nvPr/>
        </p:nvSpPr>
        <p:spPr bwMode="auto">
          <a:xfrm>
            <a:off x="2735237" y="4765531"/>
            <a:ext cx="36725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AT" altLang="de-DE" sz="1000" dirty="0">
              <a:latin typeface="Corbel" panose="020B0503020204020204" pitchFamily="34" charset="0"/>
            </a:endParaRPr>
          </a:p>
          <a:p>
            <a:pPr eaLnBrk="1" hangingPunct="1">
              <a:spcBef>
                <a:spcPct val="0"/>
              </a:spcBef>
              <a:buFontTx/>
              <a:buNone/>
            </a:pPr>
            <a:r>
              <a:rPr lang="de-AT" altLang="de-DE" sz="1000" i="1" dirty="0">
                <a:latin typeface="Corbel" panose="020B0503020204020204" pitchFamily="34" charset="0"/>
              </a:rPr>
              <a:t>Landesverteidigungsakademie</a:t>
            </a:r>
          </a:p>
          <a:p>
            <a:pPr eaLnBrk="1" hangingPunct="1">
              <a:spcBef>
                <a:spcPct val="0"/>
              </a:spcBef>
              <a:buFontTx/>
              <a:buNone/>
            </a:pPr>
            <a:r>
              <a:rPr lang="de-AT" altLang="de-DE" sz="1000" i="1" dirty="0">
                <a:latin typeface="Corbel" panose="020B0503020204020204" pitchFamily="34" charset="0"/>
              </a:rPr>
              <a:t>Zentrum für Menschenorientierte Führung und Wehrpolitik in Kooperation mit dem Mauthausen Memorial</a:t>
            </a:r>
          </a:p>
        </p:txBody>
      </p:sp>
      <p:pic>
        <p:nvPicPr>
          <p:cNvPr id="7" name="Picture 44" descr="pbb_logomuster_FERT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425" y="2132856"/>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6"/>
          <p:cNvSpPr>
            <a:spLocks noChangeArrowheads="1"/>
          </p:cNvSpPr>
          <p:nvPr/>
        </p:nvSpPr>
        <p:spPr bwMode="auto">
          <a:xfrm>
            <a:off x="0" y="1771650"/>
            <a:ext cx="9144000" cy="14446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latin typeface="Corbel" panose="020B0503020204020204" pitchFamily="34" charset="0"/>
            </a:endParaRPr>
          </a:p>
        </p:txBody>
      </p:sp>
      <p:sp>
        <p:nvSpPr>
          <p:cNvPr id="12" name="Textplatzhalter 3"/>
          <p:cNvSpPr txBox="1">
            <a:spLocks/>
          </p:cNvSpPr>
          <p:nvPr/>
        </p:nvSpPr>
        <p:spPr bwMode="auto">
          <a:xfrm>
            <a:off x="5072237" y="677102"/>
            <a:ext cx="38084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cs typeface="Arial" charset="0"/>
              </a:defRPr>
            </a:lvl1pPr>
            <a:lvl2pPr marL="685800" indent="-22860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spcBef>
                <a:spcPts val="1000"/>
              </a:spcBef>
              <a:buFont typeface="Arial" charset="0"/>
              <a:buNone/>
            </a:pPr>
            <a:r>
              <a:rPr lang="de-AT" altLang="de-DE" sz="1200" dirty="0">
                <a:solidFill>
                  <a:srgbClr val="000000"/>
                </a:solidFill>
                <a:latin typeface="Corbel" panose="020B0503020204020204" pitchFamily="34" charset="0"/>
              </a:rPr>
              <a:t>Staats- und wehrpolitische Bildung im Bundesheer</a:t>
            </a:r>
          </a:p>
        </p:txBody>
      </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00" y="498191"/>
            <a:ext cx="2242159" cy="599565"/>
          </a:xfrm>
          <a:prstGeom prst="rect">
            <a:avLst/>
          </a:prstGeom>
        </p:spPr>
      </p:pic>
      <p:pic>
        <p:nvPicPr>
          <p:cNvPr id="3" name="Grafik 2" descr="Ein Bild, das Text, Schrift, Grafiken, Grafikdesign enthält.&#10;&#10;Automatisch generierte Beschreibung">
            <a:extLst>
              <a:ext uri="{FF2B5EF4-FFF2-40B4-BE49-F238E27FC236}">
                <a16:creationId xmlns:a16="http://schemas.microsoft.com/office/drawing/2014/main" id="{C4372FB7-B1FE-0CEE-383C-B3EA60355FEC}"/>
              </a:ext>
            </a:extLst>
          </p:cNvPr>
          <p:cNvPicPr>
            <a:picLocks noChangeAspect="1"/>
          </p:cNvPicPr>
          <p:nvPr/>
        </p:nvPicPr>
        <p:blipFill>
          <a:blip r:embed="rId5"/>
          <a:stretch>
            <a:fillRect/>
          </a:stretch>
        </p:blipFill>
        <p:spPr>
          <a:xfrm>
            <a:off x="2812759" y="518610"/>
            <a:ext cx="2409697" cy="579146"/>
          </a:xfrm>
          <a:prstGeom prst="rect">
            <a:avLst/>
          </a:prstGeom>
        </p:spPr>
      </p:pic>
    </p:spTree>
    <p:extLst>
      <p:ext uri="{BB962C8B-B14F-4D97-AF65-F5344CB8AC3E}">
        <p14:creationId xmlns:p14="http://schemas.microsoft.com/office/powerpoint/2010/main" val="3610753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8" name="Text Box 21"/>
          <p:cNvSpPr txBox="1">
            <a:spLocks noChangeArrowheads="1"/>
          </p:cNvSpPr>
          <p:nvPr/>
        </p:nvSpPr>
        <p:spPr bwMode="auto">
          <a:xfrm>
            <a:off x="371348" y="6314916"/>
            <a:ext cx="88000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3" name="Textfeld 2">
            <a:extLst>
              <a:ext uri="{FF2B5EF4-FFF2-40B4-BE49-F238E27FC236}">
                <a16:creationId xmlns:a16="http://schemas.microsoft.com/office/drawing/2014/main" id="{2173F446-E180-DFA5-DF86-BBFDF14122A1}"/>
              </a:ext>
            </a:extLst>
          </p:cNvPr>
          <p:cNvSpPr txBox="1"/>
          <p:nvPr/>
        </p:nvSpPr>
        <p:spPr>
          <a:xfrm>
            <a:off x="495353" y="1715930"/>
            <a:ext cx="7059048" cy="461665"/>
          </a:xfrm>
          <a:prstGeom prst="rect">
            <a:avLst/>
          </a:prstGeom>
          <a:noFill/>
        </p:spPr>
        <p:txBody>
          <a:bodyPr wrap="none" rtlCol="0">
            <a:spAutoFit/>
          </a:bodyPr>
          <a:lstStyle/>
          <a:p>
            <a:r>
              <a:rPr lang="de-DE" sz="2400" b="1" dirty="0">
                <a:solidFill>
                  <a:srgbClr val="4D4D4D"/>
                </a:solidFill>
                <a:latin typeface="Corbel" panose="020B0503020204020204" pitchFamily="34" charset="0"/>
              </a:rPr>
              <a:t>Biografie eines Opfers: </a:t>
            </a:r>
            <a:r>
              <a:rPr lang="de-DE" sz="2400" b="1" dirty="0">
                <a:solidFill>
                  <a:srgbClr val="4D4D4D"/>
                </a:solidFill>
                <a:effectLst/>
                <a:latin typeface="Corbel" panose="020B0503020204020204" pitchFamily="34" charset="0"/>
                <a:ea typeface="Calibri" panose="020F0502020204030204" pitchFamily="34" charset="0"/>
                <a:cs typeface="Times New Roman" panose="02020603050405020304" pitchFamily="18" charset="0"/>
              </a:rPr>
              <a:t>Claudio Calanchi (1928-1945)</a:t>
            </a:r>
            <a:endParaRPr lang="de-AT" sz="2400" b="1" dirty="0">
              <a:solidFill>
                <a:srgbClr val="4D4D4D"/>
              </a:solidFill>
              <a:latin typeface="Corbel" panose="020B0503020204020204" pitchFamily="34" charset="0"/>
            </a:endParaRPr>
          </a:p>
        </p:txBody>
      </p:sp>
      <p:sp>
        <p:nvSpPr>
          <p:cNvPr id="2" name="Rechteck 1">
            <a:extLst>
              <a:ext uri="{FF2B5EF4-FFF2-40B4-BE49-F238E27FC236}">
                <a16:creationId xmlns:a16="http://schemas.microsoft.com/office/drawing/2014/main" id="{514FF043-61BC-9B32-7D3B-3DCA8FCB6DD8}"/>
              </a:ext>
            </a:extLst>
          </p:cNvPr>
          <p:cNvSpPr/>
          <p:nvPr/>
        </p:nvSpPr>
        <p:spPr>
          <a:xfrm>
            <a:off x="492034" y="2391697"/>
            <a:ext cx="8159932" cy="2992462"/>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dirty="0">
              <a:solidFill>
                <a:schemeClr val="tx1"/>
              </a:solidFill>
            </a:endParaRPr>
          </a:p>
        </p:txBody>
      </p:sp>
      <p:pic>
        <p:nvPicPr>
          <p:cNvPr id="10" name="Grafik 9">
            <a:extLst>
              <a:ext uri="{FF2B5EF4-FFF2-40B4-BE49-F238E27FC236}">
                <a16:creationId xmlns:a16="http://schemas.microsoft.com/office/drawing/2014/main" id="{93F86BFF-B06D-EC64-5A1F-1EB1A02FDC26}"/>
              </a:ext>
            </a:extLst>
          </p:cNvPr>
          <p:cNvPicPr>
            <a:picLocks noChangeAspect="1"/>
          </p:cNvPicPr>
          <p:nvPr/>
        </p:nvPicPr>
        <p:blipFill>
          <a:blip r:embed="rId2"/>
          <a:srcRect/>
          <a:stretch/>
        </p:blipFill>
        <p:spPr>
          <a:xfrm>
            <a:off x="5931018" y="2646118"/>
            <a:ext cx="2483619" cy="2483619"/>
          </a:xfrm>
          <a:prstGeom prst="rect">
            <a:avLst/>
          </a:prstGeom>
          <a:ln w="12700">
            <a:solidFill>
              <a:schemeClr val="tx1"/>
            </a:solidFill>
          </a:ln>
          <a:effectLst>
            <a:outerShdw blurRad="50800" dist="38100" dir="13500000" algn="br" rotWithShape="0">
              <a:prstClr val="black">
                <a:alpha val="40000"/>
              </a:prstClr>
            </a:outerShdw>
          </a:effectLst>
        </p:spPr>
      </p:pic>
      <p:sp>
        <p:nvSpPr>
          <p:cNvPr id="4" name="Textfeld 3">
            <a:extLst>
              <a:ext uri="{FF2B5EF4-FFF2-40B4-BE49-F238E27FC236}">
                <a16:creationId xmlns:a16="http://schemas.microsoft.com/office/drawing/2014/main" id="{9FB4D94F-C0FE-B723-9186-0636FDF07A5E}"/>
              </a:ext>
            </a:extLst>
          </p:cNvPr>
          <p:cNvSpPr txBox="1"/>
          <p:nvPr/>
        </p:nvSpPr>
        <p:spPr>
          <a:xfrm>
            <a:off x="729362" y="2880984"/>
            <a:ext cx="5122798" cy="2013885"/>
          </a:xfrm>
          <a:prstGeom prst="rect">
            <a:avLst/>
          </a:prstGeom>
          <a:noFill/>
        </p:spPr>
        <p:txBody>
          <a:bodyPr wrap="square" rtlCol="0">
            <a:spAutoFit/>
          </a:bodyPr>
          <a:lstStyle/>
          <a:p>
            <a:r>
              <a:rPr lang="de-DE" sz="1700" dirty="0">
                <a:solidFill>
                  <a:schemeClr val="tx1"/>
                </a:solidFill>
                <a:latin typeface="Corbel" panose="020B0503020204020204" pitchFamily="34" charset="0"/>
              </a:rPr>
              <a:t>Recherchieren Sie die Lebensgeschichte von Claudio Calanchi und fassen Sie </a:t>
            </a:r>
            <a:r>
              <a:rPr lang="de-DE" sz="1700" dirty="0">
                <a:latin typeface="Corbel" panose="020B0503020204020204" pitchFamily="34" charset="0"/>
              </a:rPr>
              <a:t>d</a:t>
            </a:r>
            <a:r>
              <a:rPr lang="de-DE" sz="1700" dirty="0">
                <a:solidFill>
                  <a:schemeClr val="tx1"/>
                </a:solidFill>
                <a:latin typeface="Corbel" panose="020B0503020204020204" pitchFamily="34" charset="0"/>
              </a:rPr>
              <a:t>iese kurz zusammen.</a:t>
            </a:r>
            <a:endParaRPr lang="de-AT" sz="1700" dirty="0">
              <a:latin typeface="Corbel" panose="020B0503020204020204" pitchFamily="34" charset="0"/>
              <a:cs typeface="Times New Roman" panose="02020603050405020304" pitchFamily="18" charset="0"/>
            </a:endParaRPr>
          </a:p>
          <a:p>
            <a:endParaRPr lang="de-AT" sz="1700" dirty="0">
              <a:latin typeface="Corbel" panose="020B050302020402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de-DE" sz="1700" dirty="0">
                <a:solidFill>
                  <a:schemeClr val="tx1"/>
                </a:solidFill>
                <a:latin typeface="Corbel" panose="020B0503020204020204" pitchFamily="34" charset="0"/>
              </a:rPr>
              <a:t>Was beschäftigt Sie an seiner Biografie besonders?</a:t>
            </a:r>
          </a:p>
          <a:p>
            <a:pPr marL="285750" indent="-285750">
              <a:lnSpc>
                <a:spcPct val="150000"/>
              </a:lnSpc>
              <a:buFont typeface="Wingdings" panose="05000000000000000000" pitchFamily="2" charset="2"/>
              <a:buChar char="§"/>
            </a:pPr>
            <a:r>
              <a:rPr lang="de-DE" sz="1700" dirty="0">
                <a:effectLst/>
                <a:latin typeface="Corbel" panose="020B0503020204020204" pitchFamily="34" charset="0"/>
                <a:ea typeface="Calibri" panose="020F0502020204030204" pitchFamily="34" charset="0"/>
                <a:cs typeface="Times New Roman" panose="02020603050405020304" pitchFamily="18" charset="0"/>
              </a:rPr>
              <a:t>Welche Gründe könnte er gehabt haben, sich der Partisanenbewegung anzuschließen?</a:t>
            </a:r>
            <a:endParaRPr lang="de-AT" sz="17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4294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6159" name="Text Box 29"/>
          <p:cNvSpPr txBox="1">
            <a:spLocks noChangeArrowheads="1"/>
          </p:cNvSpPr>
          <p:nvPr/>
        </p:nvSpPr>
        <p:spPr bwMode="auto">
          <a:xfrm>
            <a:off x="683218" y="1720214"/>
            <a:ext cx="5545968" cy="432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85750" indent="-285750">
              <a:lnSpc>
                <a:spcPct val="150000"/>
              </a:lnSpc>
              <a:buFont typeface="Wingdings" panose="05000000000000000000" pitchFamily="2" charset="2"/>
              <a:buChar char="§"/>
            </a:pPr>
            <a:r>
              <a:rPr lang="de-DE" sz="1550" dirty="0">
                <a:latin typeface="Corbel" panose="020B0503020204020204" pitchFamily="34" charset="0"/>
                <a:ea typeface="Calibri" panose="020F0502020204030204" pitchFamily="34" charset="0"/>
                <a:cs typeface="Times New Roman" panose="02020603050405020304" pitchFamily="18" charset="0"/>
              </a:rPr>
              <a:t>Geboren 1928 in </a:t>
            </a:r>
            <a:r>
              <a:rPr lang="de-AT" sz="1550" dirty="0">
                <a:latin typeface="Corbel" panose="020B0503020204020204" pitchFamily="34" charset="0"/>
              </a:rPr>
              <a:t>Anzola dell‘Emilia (Italien)</a:t>
            </a:r>
          </a:p>
          <a:p>
            <a:pPr marL="285750" indent="-285750">
              <a:lnSpc>
                <a:spcPct val="150000"/>
              </a:lnSpc>
              <a:buFont typeface="Wingdings" panose="05000000000000000000" pitchFamily="2" charset="2"/>
              <a:buChar char="§"/>
            </a:pPr>
            <a:r>
              <a:rPr lang="de-DE" sz="1550" dirty="0">
                <a:latin typeface="Corbel" panose="020B0503020204020204" pitchFamily="34" charset="0"/>
                <a:ea typeface="Calibri" panose="020F0502020204030204" pitchFamily="34" charset="0"/>
                <a:cs typeface="Times New Roman" panose="02020603050405020304" pitchFamily="18" charset="0"/>
              </a:rPr>
              <a:t>Die Familie ist antifaschistisch eingestellt und betreibt eine Landwirtschaft</a:t>
            </a:r>
          </a:p>
          <a:p>
            <a:pPr marL="285750" indent="-285750">
              <a:lnSpc>
                <a:spcPct val="150000"/>
              </a:lnSpc>
              <a:buFont typeface="Wingdings" panose="05000000000000000000" pitchFamily="2" charset="2"/>
              <a:buChar char="§"/>
            </a:pPr>
            <a:r>
              <a:rPr lang="de-DE" sz="1550" dirty="0">
                <a:latin typeface="Corbel" panose="020B0503020204020204" pitchFamily="34" charset="0"/>
                <a:ea typeface="Calibri" panose="020F0502020204030204" pitchFamily="34" charset="0"/>
                <a:cs typeface="Times New Roman" panose="02020603050405020304" pitchFamily="18" charset="0"/>
              </a:rPr>
              <a:t>Claudio Calanchi schließt sich der lokalen Partisanenbewegung an</a:t>
            </a:r>
          </a:p>
          <a:p>
            <a:pPr marL="285750" indent="-285750">
              <a:lnSpc>
                <a:spcPct val="150000"/>
              </a:lnSpc>
              <a:buFont typeface="Wingdings" panose="05000000000000000000" pitchFamily="2" charset="2"/>
              <a:buChar char="§"/>
            </a:pPr>
            <a:r>
              <a:rPr lang="de-DE" sz="1550" dirty="0">
                <a:latin typeface="Corbel" panose="020B0503020204020204" pitchFamily="34" charset="0"/>
                <a:ea typeface="Calibri" panose="020F0502020204030204" pitchFamily="34" charset="0"/>
                <a:cs typeface="Times New Roman" panose="02020603050405020304" pitchFamily="18" charset="0"/>
              </a:rPr>
              <a:t>Dezember 1944: Verhaftung und Transport ins Konzentrationslager Mauthausen</a:t>
            </a:r>
          </a:p>
          <a:p>
            <a:pPr marL="285750" indent="-285750">
              <a:lnSpc>
                <a:spcPct val="150000"/>
              </a:lnSpc>
              <a:buFont typeface="Wingdings" panose="05000000000000000000" pitchFamily="2" charset="2"/>
              <a:buChar char="§"/>
            </a:pPr>
            <a:r>
              <a:rPr lang="de-DE" sz="1550" dirty="0">
                <a:latin typeface="Corbel" panose="020B0503020204020204" pitchFamily="34" charset="0"/>
                <a:ea typeface="Calibri" panose="020F0502020204030204" pitchFamily="34" charset="0"/>
                <a:cs typeface="Times New Roman" panose="02020603050405020304" pitchFamily="18" charset="0"/>
              </a:rPr>
              <a:t>Februar 1945: Überstellung ins KZ Gusen II</a:t>
            </a:r>
          </a:p>
          <a:p>
            <a:pPr marL="285750" indent="-285750">
              <a:lnSpc>
                <a:spcPct val="150000"/>
              </a:lnSpc>
              <a:buFont typeface="Wingdings" panose="05000000000000000000" pitchFamily="2" charset="2"/>
              <a:buChar char="§"/>
            </a:pPr>
            <a:r>
              <a:rPr lang="de-DE" sz="1550" dirty="0">
                <a:latin typeface="Corbel" panose="020B0503020204020204" pitchFamily="34" charset="0"/>
                <a:ea typeface="Calibri" panose="020F0502020204030204" pitchFamily="34" charset="0"/>
                <a:cs typeface="Times New Roman" panose="02020603050405020304" pitchFamily="18" charset="0"/>
              </a:rPr>
              <a:t>Zwangsarbeit in der Rüstungsindustrie im Stollensystem „Bergkristall“</a:t>
            </a:r>
          </a:p>
          <a:p>
            <a:pPr marL="285750" indent="-285750">
              <a:lnSpc>
                <a:spcPct val="150000"/>
              </a:lnSpc>
              <a:buFont typeface="Wingdings" panose="05000000000000000000" pitchFamily="2" charset="2"/>
              <a:buChar char="§"/>
            </a:pPr>
            <a:r>
              <a:rPr lang="de-DE" sz="1550" dirty="0">
                <a:latin typeface="Corbel" panose="020B0503020204020204" pitchFamily="34" charset="0"/>
                <a:ea typeface="Calibri" panose="020F0502020204030204" pitchFamily="34" charset="0"/>
                <a:cs typeface="Times New Roman" panose="02020603050405020304" pitchFamily="18" charset="0"/>
              </a:rPr>
              <a:t>Todesdatum 3. Mai 1945 (zwei Tage vor der Befreiung)</a:t>
            </a:r>
          </a:p>
        </p:txBody>
      </p:sp>
      <p:sp>
        <p:nvSpPr>
          <p:cNvPr id="8" name="Text Box 21"/>
          <p:cNvSpPr txBox="1">
            <a:spLocks noChangeArrowheads="1"/>
          </p:cNvSpPr>
          <p:nvPr/>
        </p:nvSpPr>
        <p:spPr bwMode="auto">
          <a:xfrm>
            <a:off x="683218" y="6317416"/>
            <a:ext cx="79335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3" name="Textfeld 2">
            <a:extLst>
              <a:ext uri="{FF2B5EF4-FFF2-40B4-BE49-F238E27FC236}">
                <a16:creationId xmlns:a16="http://schemas.microsoft.com/office/drawing/2014/main" id="{2173F446-E180-DFA5-DF86-BBFDF14122A1}"/>
              </a:ext>
            </a:extLst>
          </p:cNvPr>
          <p:cNvSpPr txBox="1"/>
          <p:nvPr/>
        </p:nvSpPr>
        <p:spPr>
          <a:xfrm>
            <a:off x="683218" y="1119930"/>
            <a:ext cx="7107138" cy="461665"/>
          </a:xfrm>
          <a:prstGeom prst="rect">
            <a:avLst/>
          </a:prstGeom>
          <a:noFill/>
        </p:spPr>
        <p:txBody>
          <a:bodyPr wrap="none" rtlCol="0">
            <a:spAutoFit/>
          </a:bodyPr>
          <a:lstStyle/>
          <a:p>
            <a:r>
              <a:rPr lang="de-DE" sz="2400" b="1" dirty="0">
                <a:solidFill>
                  <a:srgbClr val="4D4D4D"/>
                </a:solidFill>
                <a:latin typeface="Corbel" panose="020B0503020204020204" pitchFamily="34" charset="0"/>
              </a:rPr>
              <a:t>Biografie eines Opfers: </a:t>
            </a:r>
            <a:r>
              <a:rPr lang="de-DE" sz="2400" b="1" dirty="0">
                <a:solidFill>
                  <a:srgbClr val="4D4D4D"/>
                </a:solidFill>
                <a:effectLst/>
                <a:latin typeface="Corbel" panose="020B0503020204020204" pitchFamily="34" charset="0"/>
                <a:ea typeface="Calibri" panose="020F0502020204030204" pitchFamily="34" charset="0"/>
                <a:cs typeface="Times New Roman" panose="02020603050405020304" pitchFamily="18" charset="0"/>
              </a:rPr>
              <a:t>Claudio Calanchi (1928-1945)</a:t>
            </a:r>
            <a:r>
              <a:rPr lang="de-AT" sz="1800" b="1" dirty="0">
                <a:solidFill>
                  <a:srgbClr val="4D4D4D"/>
                </a:solidFill>
                <a:effectLst/>
                <a:latin typeface="Corbel" panose="020B0503020204020204" pitchFamily="34" charset="0"/>
                <a:ea typeface="Calibri" panose="020F0502020204030204" pitchFamily="34" charset="0"/>
                <a:cs typeface="Times New Roman" panose="02020603050405020304" pitchFamily="18" charset="0"/>
              </a:rPr>
              <a:t> </a:t>
            </a:r>
            <a:endParaRPr lang="de-AT" sz="2400" b="1" dirty="0">
              <a:solidFill>
                <a:srgbClr val="4D4D4D"/>
              </a:solidFill>
              <a:latin typeface="Corbel" panose="020B0503020204020204" pitchFamily="34" charset="0"/>
            </a:endParaRPr>
          </a:p>
        </p:txBody>
      </p:sp>
      <p:pic>
        <p:nvPicPr>
          <p:cNvPr id="4" name="Grafik 3" descr="Ein Bild, das Menschliches Gesicht, Porträt, Vorderkopf, Kleidung enthält.&#10;&#10;Automatisch generierte Beschreibung">
            <a:extLst>
              <a:ext uri="{FF2B5EF4-FFF2-40B4-BE49-F238E27FC236}">
                <a16:creationId xmlns:a16="http://schemas.microsoft.com/office/drawing/2014/main" id="{CD7AE33C-099A-0591-5C05-6582A2ED6A18}"/>
              </a:ext>
            </a:extLst>
          </p:cNvPr>
          <p:cNvPicPr>
            <a:picLocks noChangeAspect="1"/>
          </p:cNvPicPr>
          <p:nvPr/>
        </p:nvPicPr>
        <p:blipFill>
          <a:blip r:embed="rId2"/>
          <a:stretch>
            <a:fillRect/>
          </a:stretch>
        </p:blipFill>
        <p:spPr>
          <a:xfrm>
            <a:off x="6229186" y="1864912"/>
            <a:ext cx="2231596" cy="3154200"/>
          </a:xfrm>
          <a:prstGeom prst="rect">
            <a:avLst/>
          </a:prstGeom>
        </p:spPr>
      </p:pic>
    </p:spTree>
    <p:extLst>
      <p:ext uri="{BB962C8B-B14F-4D97-AF65-F5344CB8AC3E}">
        <p14:creationId xmlns:p14="http://schemas.microsoft.com/office/powerpoint/2010/main" val="536085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6159" name="Text Box 29"/>
          <p:cNvSpPr txBox="1">
            <a:spLocks noChangeArrowheads="1"/>
          </p:cNvSpPr>
          <p:nvPr/>
        </p:nvSpPr>
        <p:spPr bwMode="auto">
          <a:xfrm>
            <a:off x="371348" y="1527387"/>
            <a:ext cx="6038577" cy="479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85750" indent="-285750">
              <a:lnSpc>
                <a:spcPct val="150000"/>
              </a:lnSpc>
            </a:pPr>
            <a:r>
              <a:rPr lang="de-DE" sz="1550" dirty="0">
                <a:latin typeface="Corbel" panose="020B0503020204020204" pitchFamily="34" charset="0"/>
                <a:ea typeface="Calibri" panose="020F0502020204030204" pitchFamily="34" charset="0"/>
                <a:cs typeface="Times New Roman" panose="02020603050405020304" pitchFamily="18" charset="0"/>
              </a:rPr>
              <a:t>Geboren in Oberdorf/Gornja</a:t>
            </a:r>
          </a:p>
          <a:p>
            <a:pPr marL="285750" indent="-285750">
              <a:lnSpc>
                <a:spcPct val="150000"/>
              </a:lnSpc>
            </a:pPr>
            <a:r>
              <a:rPr lang="de-DE" sz="1550" dirty="0">
                <a:latin typeface="Corbel" panose="020B0503020204020204" pitchFamily="34" charset="0"/>
                <a:ea typeface="Calibri" panose="020F0502020204030204" pitchFamily="34" charset="0"/>
                <a:cs typeface="Times New Roman" panose="02020603050405020304" pitchFamily="18" charset="0"/>
              </a:rPr>
              <a:t>Vater stammt aus Slowenien, Sprache in der Familie war Slowenisch</a:t>
            </a:r>
          </a:p>
          <a:p>
            <a:pPr marL="285750" indent="-285750">
              <a:lnSpc>
                <a:spcPct val="150000"/>
              </a:lnSpc>
            </a:pPr>
            <a:r>
              <a:rPr lang="de-DE" sz="1550" dirty="0">
                <a:latin typeface="Corbel" panose="020B0503020204020204" pitchFamily="34" charset="0"/>
                <a:ea typeface="Calibri" panose="020F0502020204030204" pitchFamily="34" charset="0"/>
                <a:cs typeface="Times New Roman" panose="02020603050405020304" pitchFamily="18" charset="0"/>
              </a:rPr>
              <a:t>April 1942: Verhaftung der Familie mit anderen Kärntnerslowenischen Familien als „Volks- und Staatsfeinde“ und Internierung in speziellen Lagern</a:t>
            </a:r>
          </a:p>
          <a:p>
            <a:pPr marL="285750" indent="-285750">
              <a:lnSpc>
                <a:spcPct val="150000"/>
              </a:lnSpc>
            </a:pPr>
            <a:r>
              <a:rPr lang="de-DE" sz="1550" dirty="0">
                <a:latin typeface="Corbel" panose="020B0503020204020204" pitchFamily="34" charset="0"/>
                <a:ea typeface="Calibri" panose="020F0502020204030204" pitchFamily="34" charset="0"/>
                <a:cs typeface="Times New Roman" panose="02020603050405020304" pitchFamily="18" charset="0"/>
              </a:rPr>
              <a:t>1944: Verhaftung wegen Kontakt zu sowjetischen Kriegsgefangenen</a:t>
            </a:r>
          </a:p>
          <a:p>
            <a:pPr marL="285750" indent="-285750">
              <a:lnSpc>
                <a:spcPct val="150000"/>
              </a:lnSpc>
            </a:pPr>
            <a:r>
              <a:rPr lang="de-DE" sz="1550" dirty="0">
                <a:latin typeface="Corbel" panose="020B0503020204020204" pitchFamily="34" charset="0"/>
                <a:ea typeface="Calibri" panose="020F0502020204030204" pitchFamily="34" charset="0"/>
                <a:cs typeface="Times New Roman" panose="02020603050405020304" pitchFamily="18" charset="0"/>
              </a:rPr>
              <a:t>3. September 1944: Einweisung ins KZ Mauthausen</a:t>
            </a:r>
          </a:p>
          <a:p>
            <a:pPr marL="285750" indent="-285750">
              <a:lnSpc>
                <a:spcPct val="150000"/>
              </a:lnSpc>
            </a:pPr>
            <a:r>
              <a:rPr lang="de-DE" sz="1550" dirty="0">
                <a:latin typeface="Corbel" panose="020B0503020204020204" pitchFamily="34" charset="0"/>
                <a:ea typeface="Calibri" panose="020F0502020204030204" pitchFamily="34" charset="0"/>
                <a:cs typeface="Times New Roman" panose="02020603050405020304" pitchFamily="18" charset="0"/>
              </a:rPr>
              <a:t>12. September 1944: Transfer ins Außenlager Loiblpass</a:t>
            </a:r>
          </a:p>
          <a:p>
            <a:pPr marL="285750" indent="-285750">
              <a:lnSpc>
                <a:spcPct val="150000"/>
              </a:lnSpc>
            </a:pPr>
            <a:r>
              <a:rPr lang="de-DE" sz="1550" dirty="0">
                <a:latin typeface="Corbel" panose="020B0503020204020204" pitchFamily="34" charset="0"/>
                <a:ea typeface="Calibri" panose="020F0502020204030204" pitchFamily="34" charset="0"/>
                <a:cs typeface="Times New Roman" panose="02020603050405020304" pitchFamily="18" charset="0"/>
              </a:rPr>
              <a:t>Eine Woche später Rücktransport nach Mauthausen</a:t>
            </a:r>
          </a:p>
          <a:p>
            <a:pPr marL="285750" indent="-285750">
              <a:lnSpc>
                <a:spcPct val="150000"/>
              </a:lnSpc>
            </a:pPr>
            <a:r>
              <a:rPr lang="de-DE" sz="1550" dirty="0">
                <a:latin typeface="Corbel" panose="020B0503020204020204" pitchFamily="34" charset="0"/>
                <a:ea typeface="Calibri" panose="020F0502020204030204" pitchFamily="34" charset="0"/>
                <a:cs typeface="Times New Roman" panose="02020603050405020304" pitchFamily="18" charset="0"/>
              </a:rPr>
              <a:t>25. September 1944: Hinrichtung</a:t>
            </a:r>
          </a:p>
          <a:p>
            <a:pPr marL="285750" indent="-285750">
              <a:lnSpc>
                <a:spcPct val="150000"/>
              </a:lnSpc>
            </a:pPr>
            <a:r>
              <a:rPr lang="de-DE" sz="1550" dirty="0">
                <a:latin typeface="Corbel" panose="020B0503020204020204" pitchFamily="34" charset="0"/>
                <a:ea typeface="Calibri" panose="020F0502020204030204" pitchFamily="34" charset="0"/>
                <a:cs typeface="Times New Roman" panose="02020603050405020304" pitchFamily="18" charset="0"/>
              </a:rPr>
              <a:t>Familie wird lange im Ungewissen gelassen</a:t>
            </a:r>
          </a:p>
          <a:p>
            <a:pPr marL="285750" indent="-285750">
              <a:lnSpc>
                <a:spcPct val="150000"/>
              </a:lnSpc>
            </a:pPr>
            <a:endParaRPr lang="de-D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1"/>
          <p:cNvSpPr txBox="1">
            <a:spLocks noChangeArrowheads="1"/>
          </p:cNvSpPr>
          <p:nvPr/>
        </p:nvSpPr>
        <p:spPr bwMode="auto">
          <a:xfrm>
            <a:off x="1" y="6317416"/>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3" name="Textfeld 2">
            <a:extLst>
              <a:ext uri="{FF2B5EF4-FFF2-40B4-BE49-F238E27FC236}">
                <a16:creationId xmlns:a16="http://schemas.microsoft.com/office/drawing/2014/main" id="{2173F446-E180-DFA5-DF86-BBFDF14122A1}"/>
              </a:ext>
            </a:extLst>
          </p:cNvPr>
          <p:cNvSpPr txBox="1"/>
          <p:nvPr/>
        </p:nvSpPr>
        <p:spPr>
          <a:xfrm>
            <a:off x="371348" y="1068531"/>
            <a:ext cx="7762190" cy="461665"/>
          </a:xfrm>
          <a:prstGeom prst="rect">
            <a:avLst/>
          </a:prstGeom>
          <a:noFill/>
        </p:spPr>
        <p:txBody>
          <a:bodyPr wrap="none" rtlCol="0">
            <a:spAutoFit/>
          </a:bodyPr>
          <a:lstStyle/>
          <a:p>
            <a:r>
              <a:rPr lang="de-DE" sz="2400" b="1" dirty="0">
                <a:solidFill>
                  <a:srgbClr val="4D4D4D"/>
                </a:solidFill>
                <a:latin typeface="Corbel" panose="020B0503020204020204" pitchFamily="34" charset="0"/>
              </a:rPr>
              <a:t>Biografie eines Kärntner Opfers: </a:t>
            </a:r>
            <a:r>
              <a:rPr lang="de-AT" sz="2400" b="1" dirty="0">
                <a:solidFill>
                  <a:srgbClr val="4D4D4D"/>
                </a:solidFill>
                <a:effectLst/>
                <a:latin typeface="Corbel" panose="020B0503020204020204" pitchFamily="34" charset="0"/>
                <a:ea typeface="Calibri" panose="020F0502020204030204" pitchFamily="34" charset="0"/>
                <a:cs typeface="Times New Roman" panose="02020603050405020304" pitchFamily="18" charset="0"/>
              </a:rPr>
              <a:t>Jožek Kokot (1923-1944</a:t>
            </a:r>
            <a:r>
              <a:rPr lang="de-AT" sz="1800" b="1" dirty="0">
                <a:solidFill>
                  <a:srgbClr val="4D4D4D"/>
                </a:solidFill>
                <a:effectLst/>
                <a:latin typeface="Corbel" panose="020B0503020204020204" pitchFamily="34" charset="0"/>
                <a:ea typeface="Calibri" panose="020F0502020204030204" pitchFamily="34" charset="0"/>
                <a:cs typeface="Times New Roman" panose="02020603050405020304" pitchFamily="18" charset="0"/>
              </a:rPr>
              <a:t>) </a:t>
            </a:r>
            <a:r>
              <a:rPr lang="de-DE" sz="2400" b="1" dirty="0">
                <a:solidFill>
                  <a:srgbClr val="4D4D4D"/>
                </a:solidFill>
                <a:latin typeface="Corbel" panose="020B0503020204020204" pitchFamily="34" charset="0"/>
              </a:rPr>
              <a:t> </a:t>
            </a:r>
            <a:endParaRPr lang="de-AT" sz="2400" b="1" dirty="0">
              <a:solidFill>
                <a:srgbClr val="4D4D4D"/>
              </a:solidFill>
              <a:latin typeface="Corbel" panose="020B0503020204020204" pitchFamily="34" charset="0"/>
            </a:endParaRPr>
          </a:p>
        </p:txBody>
      </p:sp>
      <p:pic>
        <p:nvPicPr>
          <p:cNvPr id="4" name="Grafik 3" descr="Ein Bild, das draußen, Baum, Person, Kleidung enthält.&#10;&#10;Automatisch generierte Beschreibung">
            <a:extLst>
              <a:ext uri="{FF2B5EF4-FFF2-40B4-BE49-F238E27FC236}">
                <a16:creationId xmlns:a16="http://schemas.microsoft.com/office/drawing/2014/main" id="{29B1BA97-AA42-3FB4-D7A9-1024FB775413}"/>
              </a:ext>
            </a:extLst>
          </p:cNvPr>
          <p:cNvPicPr>
            <a:picLocks noChangeAspect="1"/>
          </p:cNvPicPr>
          <p:nvPr/>
        </p:nvPicPr>
        <p:blipFill rotWithShape="1">
          <a:blip r:embed="rId2"/>
          <a:srcRect l="28972" r="19314"/>
          <a:stretch/>
        </p:blipFill>
        <p:spPr>
          <a:xfrm>
            <a:off x="6404552" y="2053270"/>
            <a:ext cx="2362727" cy="3163989"/>
          </a:xfrm>
          <a:prstGeom prst="rect">
            <a:avLst/>
          </a:prstGeom>
          <a:ln w="12700">
            <a:solidFill>
              <a:schemeClr val="tx1"/>
            </a:solidFill>
          </a:ln>
        </p:spPr>
      </p:pic>
      <p:sp>
        <p:nvSpPr>
          <p:cNvPr id="6" name="Textfeld 5">
            <a:extLst>
              <a:ext uri="{FF2B5EF4-FFF2-40B4-BE49-F238E27FC236}">
                <a16:creationId xmlns:a16="http://schemas.microsoft.com/office/drawing/2014/main" id="{47051A3E-1C5D-89B8-C973-6E61F2712C28}"/>
              </a:ext>
            </a:extLst>
          </p:cNvPr>
          <p:cNvSpPr txBox="1"/>
          <p:nvPr/>
        </p:nvSpPr>
        <p:spPr>
          <a:xfrm>
            <a:off x="6338643" y="5236759"/>
            <a:ext cx="2499919" cy="369332"/>
          </a:xfrm>
          <a:prstGeom prst="rect">
            <a:avLst/>
          </a:prstGeom>
          <a:noFill/>
        </p:spPr>
        <p:txBody>
          <a:bodyPr wrap="square" rtlCol="0">
            <a:spAutoFit/>
          </a:bodyPr>
          <a:lstStyle/>
          <a:p>
            <a:r>
              <a:rPr lang="de-AT" sz="900" dirty="0">
                <a:effectLst/>
                <a:latin typeface="Corbel" panose="020B0503020204020204" pitchFamily="34" charset="0"/>
                <a:ea typeface="Calibri" panose="020F0502020204030204" pitchFamily="34" charset="0"/>
                <a:cs typeface="Times New Roman" panose="02020603050405020304" pitchFamily="18" charset="0"/>
              </a:rPr>
              <a:t>Jožek Kokot (links), Jahr unbekannt</a:t>
            </a:r>
            <a:endParaRPr lang="de-AT" sz="900" dirty="0">
              <a:latin typeface="Corbel" panose="020B0503020204020204" pitchFamily="34" charset="0"/>
              <a:ea typeface="Calibri" panose="020F0502020204030204" pitchFamily="34" charset="0"/>
              <a:cs typeface="Times New Roman" panose="02020603050405020304" pitchFamily="18" charset="0"/>
            </a:endParaRPr>
          </a:p>
          <a:p>
            <a:r>
              <a:rPr lang="de-AT" sz="900" dirty="0">
                <a:effectLst/>
                <a:latin typeface="Corbel" panose="020B0503020204020204" pitchFamily="34" charset="0"/>
                <a:ea typeface="Calibri" panose="020F0502020204030204" pitchFamily="34" charset="0"/>
                <a:cs typeface="Times New Roman" panose="02020603050405020304" pitchFamily="18" charset="0"/>
              </a:rPr>
              <a:t>Quelle: </a:t>
            </a:r>
            <a:r>
              <a:rPr lang="de-AT" sz="900" dirty="0">
                <a:latin typeface="Corbel" panose="020B0503020204020204" pitchFamily="34" charset="0"/>
                <a:ea typeface="Calibri" panose="020F0502020204030204" pitchFamily="34" charset="0"/>
                <a:cs typeface="Times New Roman" panose="02020603050405020304" pitchFamily="18" charset="0"/>
              </a:rPr>
              <a:t>P</a:t>
            </a:r>
            <a:r>
              <a:rPr lang="de-AT" sz="900" dirty="0">
                <a:effectLst/>
                <a:latin typeface="Corbel" panose="020B0503020204020204" pitchFamily="34" charset="0"/>
                <a:ea typeface="Calibri" panose="020F0502020204030204" pitchFamily="34" charset="0"/>
                <a:cs typeface="Times New Roman" panose="02020603050405020304" pitchFamily="18" charset="0"/>
              </a:rPr>
              <a:t>rivat</a:t>
            </a:r>
            <a:endParaRPr lang="de-AT" sz="900" dirty="0">
              <a:latin typeface="Corbel" panose="020B0503020204020204" pitchFamily="34" charset="0"/>
            </a:endParaRPr>
          </a:p>
        </p:txBody>
      </p:sp>
      <p:sp>
        <p:nvSpPr>
          <p:cNvPr id="9" name="Rechteck 8">
            <a:extLst>
              <a:ext uri="{FF2B5EF4-FFF2-40B4-BE49-F238E27FC236}">
                <a16:creationId xmlns:a16="http://schemas.microsoft.com/office/drawing/2014/main" id="{391487C5-CBCD-A02A-816B-60027E1A181A}"/>
              </a:ext>
            </a:extLst>
          </p:cNvPr>
          <p:cNvSpPr/>
          <p:nvPr/>
        </p:nvSpPr>
        <p:spPr>
          <a:xfrm>
            <a:off x="2" y="751409"/>
            <a:ext cx="9143999" cy="5355181"/>
          </a:xfrm>
          <a:prstGeom prst="rect">
            <a:avLst/>
          </a:prstGeom>
          <a:solidFill>
            <a:srgbClr val="9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Corbel" panose="020B0503020204020204" pitchFamily="34" charset="0"/>
              </a:rPr>
              <a:t>Zur Reflexion:</a:t>
            </a:r>
          </a:p>
          <a:p>
            <a:pPr algn="ctr"/>
            <a:endParaRPr lang="de-DE" sz="2000" dirty="0">
              <a:solidFill>
                <a:schemeClr val="bg1"/>
              </a:solidFill>
              <a:latin typeface="Corbel" panose="020B0503020204020204" pitchFamily="34" charset="0"/>
            </a:endParaRPr>
          </a:p>
          <a:p>
            <a:pPr algn="ctr">
              <a:lnSpc>
                <a:spcPct val="150000"/>
              </a:lnSpc>
            </a:pPr>
            <a:r>
              <a:rPr lang="de-DE" sz="2000" dirty="0">
                <a:solidFill>
                  <a:schemeClr val="bg1"/>
                </a:solidFill>
                <a:latin typeface="Corbel" panose="020B0503020204020204" pitchFamily="34" charset="0"/>
              </a:rPr>
              <a:t>In unserer Gesellschaft gibt es Fälle von Diskriminierung aufgrund von </a:t>
            </a:r>
          </a:p>
          <a:p>
            <a:pPr algn="ctr">
              <a:lnSpc>
                <a:spcPct val="150000"/>
              </a:lnSpc>
            </a:pPr>
            <a:r>
              <a:rPr lang="de-DE" sz="2000" dirty="0">
                <a:solidFill>
                  <a:schemeClr val="bg1"/>
                </a:solidFill>
                <a:latin typeface="Corbel" panose="020B0503020204020204" pitchFamily="34" charset="0"/>
              </a:rPr>
              <a:t>rassistischen Vorurteilen, Homophobie, sozialer Stigmatisierung etc. </a:t>
            </a:r>
          </a:p>
          <a:p>
            <a:pPr algn="ctr">
              <a:lnSpc>
                <a:spcPct val="150000"/>
              </a:lnSpc>
            </a:pPr>
            <a:endParaRPr lang="de-DE" sz="2000" dirty="0">
              <a:solidFill>
                <a:schemeClr val="bg1"/>
              </a:solidFill>
              <a:latin typeface="Corbel" panose="020B0503020204020204" pitchFamily="34" charset="0"/>
            </a:endParaRPr>
          </a:p>
          <a:p>
            <a:pPr algn="ctr">
              <a:lnSpc>
                <a:spcPct val="150000"/>
              </a:lnSpc>
            </a:pPr>
            <a:r>
              <a:rPr lang="de-DE" sz="2000" dirty="0">
                <a:solidFill>
                  <a:schemeClr val="bg1"/>
                </a:solidFill>
                <a:latin typeface="Corbel" panose="020B0503020204020204" pitchFamily="34" charset="0"/>
              </a:rPr>
              <a:t>Welchen Beitrag können Sie leisten, um dem entgegenzuwirken?</a:t>
            </a:r>
          </a:p>
          <a:p>
            <a:pPr algn="ctr">
              <a:lnSpc>
                <a:spcPct val="150000"/>
              </a:lnSpc>
            </a:pPr>
            <a:endParaRPr lang="de-DE" sz="2400" dirty="0">
              <a:solidFill>
                <a:schemeClr val="bg1"/>
              </a:solidFill>
              <a:latin typeface="Corbel" panose="020B0503020204020204" pitchFamily="34" charset="0"/>
            </a:endParaRPr>
          </a:p>
        </p:txBody>
      </p:sp>
    </p:spTree>
    <p:extLst>
      <p:ext uri="{BB962C8B-B14F-4D97-AF65-F5344CB8AC3E}">
        <p14:creationId xmlns:p14="http://schemas.microsoft.com/office/powerpoint/2010/main" val="3119371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6159" name="Text Box 29"/>
          <p:cNvSpPr txBox="1">
            <a:spLocks noChangeArrowheads="1"/>
          </p:cNvSpPr>
          <p:nvPr/>
        </p:nvSpPr>
        <p:spPr bwMode="auto">
          <a:xfrm>
            <a:off x="641451" y="1715686"/>
            <a:ext cx="7744903" cy="434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85750" indent="-285750" algn="just">
              <a:lnSpc>
                <a:spcPct val="150000"/>
              </a:lnSpc>
              <a:buFont typeface="Wingdings" panose="05000000000000000000" pitchFamily="2" charset="2"/>
              <a:buChar char="§"/>
            </a:pPr>
            <a:r>
              <a:rPr lang="de-DE" sz="1700" dirty="0">
                <a:latin typeface="Corbel" panose="020B0503020204020204" pitchFamily="34" charset="0"/>
                <a:ea typeface="Calibri" panose="020F0502020204030204" pitchFamily="34" charset="0"/>
                <a:cs typeface="Times New Roman" panose="02020603050405020304" pitchFamily="18" charset="0"/>
              </a:rPr>
              <a:t>1922 als Sohn einer Arbeiterfamilie in Linz geboren</a:t>
            </a:r>
          </a:p>
          <a:p>
            <a:pPr marL="285750" indent="-285750" algn="just">
              <a:lnSpc>
                <a:spcPct val="150000"/>
              </a:lnSpc>
              <a:buFont typeface="Wingdings" panose="05000000000000000000" pitchFamily="2" charset="2"/>
              <a:buChar char="§"/>
            </a:pPr>
            <a:r>
              <a:rPr lang="de-DE" sz="1700" dirty="0">
                <a:latin typeface="Corbel" panose="020B0503020204020204" pitchFamily="34" charset="0"/>
                <a:ea typeface="Calibri" panose="020F0502020204030204" pitchFamily="34" charset="0"/>
                <a:cs typeface="Times New Roman" panose="02020603050405020304" pitchFamily="18" charset="0"/>
              </a:rPr>
              <a:t>1938 als Sechzehnjähriger freiwillige Meldung zur SS</a:t>
            </a:r>
          </a:p>
          <a:p>
            <a:pPr marL="285750" indent="-285750" algn="just">
              <a:lnSpc>
                <a:spcPct val="150000"/>
              </a:lnSpc>
              <a:buFont typeface="Wingdings" panose="05000000000000000000" pitchFamily="2" charset="2"/>
              <a:buChar char="§"/>
            </a:pPr>
            <a:r>
              <a:rPr lang="de-DE" sz="1700" dirty="0">
                <a:latin typeface="Corbel" panose="020B0503020204020204" pitchFamily="34" charset="0"/>
                <a:ea typeface="Calibri" panose="020F0502020204030204" pitchFamily="34" charset="0"/>
                <a:cs typeface="Times New Roman" panose="02020603050405020304" pitchFamily="18" charset="0"/>
              </a:rPr>
              <a:t>als „Kriegsbeschädigter“ Versetzung in das KZ Mauthausen (1942), Einsatz als Blockführer, 1943 als Rapportführer in das Außenlager Großraming versetzt</a:t>
            </a:r>
          </a:p>
          <a:p>
            <a:pPr marL="285750" indent="-285750" algn="just">
              <a:lnSpc>
                <a:spcPct val="150000"/>
              </a:lnSpc>
              <a:buFont typeface="Wingdings" panose="05000000000000000000" pitchFamily="2" charset="2"/>
              <a:buChar char="§"/>
            </a:pPr>
            <a:r>
              <a:rPr lang="de-DE" sz="1700" dirty="0">
                <a:latin typeface="Corbel" panose="020B0503020204020204" pitchFamily="34" charset="0"/>
                <a:ea typeface="Calibri" panose="020F0502020204030204" pitchFamily="34" charset="0"/>
                <a:cs typeface="Times New Roman" panose="02020603050405020304" pitchFamily="18" charset="0"/>
              </a:rPr>
              <a:t>Riegler ist wegen seiner Gewalttätigkeit im gesamten Lager gefürchtet</a:t>
            </a:r>
          </a:p>
          <a:p>
            <a:pPr marL="285750" indent="-285750" algn="just">
              <a:lnSpc>
                <a:spcPct val="150000"/>
              </a:lnSpc>
              <a:buFont typeface="Wingdings" panose="05000000000000000000" pitchFamily="2" charset="2"/>
              <a:buChar char="§"/>
            </a:pPr>
            <a:r>
              <a:rPr lang="de-DE" sz="1700" dirty="0">
                <a:latin typeface="Corbel" panose="020B0503020204020204" pitchFamily="34" charset="0"/>
                <a:ea typeface="Calibri" panose="020F0502020204030204" pitchFamily="34" charset="0"/>
                <a:cs typeface="Times New Roman" panose="02020603050405020304" pitchFamily="18" charset="0"/>
              </a:rPr>
              <a:t>Schütze bei „Erschießungen auf der Flucht“ und bei Exekutionskommandos</a:t>
            </a:r>
          </a:p>
          <a:p>
            <a:pPr marL="285750" indent="-285750" algn="just">
              <a:lnSpc>
                <a:spcPct val="150000"/>
              </a:lnSpc>
              <a:buFont typeface="Wingdings" panose="05000000000000000000" pitchFamily="2" charset="2"/>
              <a:buChar char="§"/>
            </a:pPr>
            <a:r>
              <a:rPr lang="de-DE" sz="1700" dirty="0">
                <a:latin typeface="Corbel" panose="020B0503020204020204" pitchFamily="34" charset="0"/>
                <a:ea typeface="Calibri" panose="020F0502020204030204" pitchFamily="34" charset="0"/>
                <a:cs typeface="Times New Roman" panose="02020603050405020304" pitchFamily="18" charset="0"/>
              </a:rPr>
              <a:t>in weiteren Außenlagern als Rapportführer tätig, Okt. 1944 Rückversetzung nach Mauthausen</a:t>
            </a:r>
          </a:p>
          <a:p>
            <a:pPr marL="285750" indent="-285750" algn="just">
              <a:lnSpc>
                <a:spcPct val="150000"/>
              </a:lnSpc>
              <a:buFont typeface="Wingdings" panose="05000000000000000000" pitchFamily="2" charset="2"/>
              <a:buChar char="§"/>
            </a:pPr>
            <a:r>
              <a:rPr lang="de-DE" sz="1700" dirty="0">
                <a:latin typeface="Corbel" panose="020B0503020204020204" pitchFamily="34" charset="0"/>
                <a:ea typeface="Calibri" panose="020F0502020204030204" pitchFamily="34" charset="0"/>
                <a:cs typeface="Times New Roman" panose="02020603050405020304" pitchFamily="18" charset="0"/>
              </a:rPr>
              <a:t>Verhaftung am 13. Mai 1945</a:t>
            </a:r>
          </a:p>
          <a:p>
            <a:pPr marL="285750" indent="-285750" algn="just">
              <a:lnSpc>
                <a:spcPct val="150000"/>
              </a:lnSpc>
              <a:buFont typeface="Wingdings" panose="05000000000000000000" pitchFamily="2" charset="2"/>
              <a:buChar char="§"/>
            </a:pPr>
            <a:r>
              <a:rPr lang="de-DE" sz="1700" dirty="0">
                <a:latin typeface="Corbel" panose="020B0503020204020204" pitchFamily="34" charset="0"/>
                <a:ea typeface="Calibri" panose="020F0502020204030204" pitchFamily="34" charset="0"/>
                <a:cs typeface="Times New Roman" panose="02020603050405020304" pitchFamily="18" charset="0"/>
              </a:rPr>
              <a:t>Todesurteil beim Mauthausen-Hauptprozess, am 27. Mai 1947 hingerichtet</a:t>
            </a:r>
          </a:p>
        </p:txBody>
      </p:sp>
      <p:sp>
        <p:nvSpPr>
          <p:cNvPr id="8" name="Text Box 21"/>
          <p:cNvSpPr txBox="1">
            <a:spLocks noChangeArrowheads="1"/>
          </p:cNvSpPr>
          <p:nvPr/>
        </p:nvSpPr>
        <p:spPr bwMode="auto">
          <a:xfrm>
            <a:off x="641451" y="6423219"/>
            <a:ext cx="8851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3" name="Textfeld 2">
            <a:extLst>
              <a:ext uri="{FF2B5EF4-FFF2-40B4-BE49-F238E27FC236}">
                <a16:creationId xmlns:a16="http://schemas.microsoft.com/office/drawing/2014/main" id="{2173F446-E180-DFA5-DF86-BBFDF14122A1}"/>
              </a:ext>
            </a:extLst>
          </p:cNvPr>
          <p:cNvSpPr txBox="1"/>
          <p:nvPr/>
        </p:nvSpPr>
        <p:spPr>
          <a:xfrm>
            <a:off x="641451" y="1145676"/>
            <a:ext cx="6529801" cy="461665"/>
          </a:xfrm>
          <a:prstGeom prst="rect">
            <a:avLst/>
          </a:prstGeom>
          <a:noFill/>
        </p:spPr>
        <p:txBody>
          <a:bodyPr wrap="none" rtlCol="0">
            <a:spAutoFit/>
          </a:bodyPr>
          <a:lstStyle/>
          <a:p>
            <a:r>
              <a:rPr lang="de-DE" sz="2400" b="1" dirty="0">
                <a:solidFill>
                  <a:srgbClr val="4D4D4D"/>
                </a:solidFill>
                <a:latin typeface="Corbel" panose="020B0503020204020204" pitchFamily="34" charset="0"/>
              </a:rPr>
              <a:t>Biografie eines Täters: Josef Riegler (1922-1947) </a:t>
            </a:r>
            <a:endParaRPr lang="de-AT" sz="2400" b="1" dirty="0">
              <a:solidFill>
                <a:srgbClr val="4D4D4D"/>
              </a:solidFill>
              <a:latin typeface="Corbel" panose="020B0503020204020204" pitchFamily="34" charset="0"/>
            </a:endParaRPr>
          </a:p>
        </p:txBody>
      </p:sp>
    </p:spTree>
    <p:extLst>
      <p:ext uri="{BB962C8B-B14F-4D97-AF65-F5344CB8AC3E}">
        <p14:creationId xmlns:p14="http://schemas.microsoft.com/office/powerpoint/2010/main" val="158681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5"/>
          <p:cNvSpPr txBox="1">
            <a:spLocks noChangeArrowheads="1"/>
          </p:cNvSpPr>
          <p:nvPr/>
        </p:nvSpPr>
        <p:spPr bwMode="auto">
          <a:xfrm>
            <a:off x="610485" y="971493"/>
            <a:ext cx="579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None/>
            </a:pPr>
            <a:r>
              <a:rPr lang="de-AT" altLang="de-DE" sz="2400" b="1" dirty="0">
                <a:solidFill>
                  <a:srgbClr val="4D4D4D"/>
                </a:solidFill>
                <a:latin typeface="Corbel" panose="020B0503020204020204" pitchFamily="34" charset="0"/>
              </a:rPr>
              <a:t>Inhalt</a:t>
            </a:r>
            <a:endParaRPr lang="de-AT" sz="2400" dirty="0">
              <a:solidFill>
                <a:srgbClr val="4D4D4D"/>
              </a:solidFill>
              <a:latin typeface="Corbel" panose="020B0503020204020204" pitchFamily="34" charset="0"/>
            </a:endParaRPr>
          </a:p>
        </p:txBody>
      </p:sp>
      <p:sp>
        <p:nvSpPr>
          <p:cNvPr id="4109" name="Text Box 55"/>
          <p:cNvSpPr txBox="1">
            <a:spLocks noChangeArrowheads="1"/>
          </p:cNvSpPr>
          <p:nvPr/>
        </p:nvSpPr>
        <p:spPr bwMode="auto">
          <a:xfrm>
            <a:off x="610485" y="6285381"/>
            <a:ext cx="59769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AT" altLang="de-DE" sz="1200" dirty="0">
                <a:latin typeface="Corbel" panose="020B0503020204020204" pitchFamily="34" charset="0"/>
              </a:rPr>
              <a:t>Stundenbild 1 | Nationalsozialismus: Ausgrenzung, Verfolgung, Vernichtung</a:t>
            </a:r>
          </a:p>
        </p:txBody>
      </p:sp>
      <p:sp>
        <p:nvSpPr>
          <p:cNvPr id="2" name="Textfeld 1">
            <a:extLst>
              <a:ext uri="{FF2B5EF4-FFF2-40B4-BE49-F238E27FC236}">
                <a16:creationId xmlns:a16="http://schemas.microsoft.com/office/drawing/2014/main" id="{65A547D2-D5BB-4750-43FF-A0DF108C53F9}"/>
              </a:ext>
            </a:extLst>
          </p:cNvPr>
          <p:cNvSpPr txBox="1"/>
          <p:nvPr/>
        </p:nvSpPr>
        <p:spPr>
          <a:xfrm>
            <a:off x="610485" y="1466598"/>
            <a:ext cx="7923030" cy="4569328"/>
          </a:xfrm>
          <a:prstGeom prst="rect">
            <a:avLst/>
          </a:prstGeom>
          <a:noFill/>
        </p:spPr>
        <p:txBody>
          <a:bodyPr wrap="square" rtlCol="0">
            <a:spAutoFit/>
          </a:bodyPr>
          <a:lstStyle/>
          <a:p>
            <a:pPr>
              <a:lnSpc>
                <a:spcPct val="150000"/>
              </a:lnSpc>
            </a:pPr>
            <a:r>
              <a:rPr lang="de-DE" sz="1500" dirty="0">
                <a:latin typeface="Corbel" panose="020B0503020204020204" pitchFamily="34" charset="0"/>
              </a:rPr>
              <a:t>TEIL I:</a:t>
            </a:r>
          </a:p>
          <a:p>
            <a:pPr marL="285750" indent="-285750">
              <a:lnSpc>
                <a:spcPct val="150000"/>
              </a:lnSpc>
              <a:buFont typeface="Wingdings" panose="05000000000000000000" pitchFamily="2" charset="2"/>
              <a:buChar char="§"/>
            </a:pPr>
            <a:r>
              <a:rPr lang="de-DE" sz="1500" dirty="0">
                <a:latin typeface="Corbel" panose="020B0503020204020204" pitchFamily="34" charset="0"/>
              </a:rPr>
              <a:t>Warum beschäftigen wir uns mit dem Nationalsozialismus? Was hat das mit mir zu tun?</a:t>
            </a:r>
          </a:p>
          <a:p>
            <a:pPr marL="285750" indent="-285750">
              <a:lnSpc>
                <a:spcPct val="150000"/>
              </a:lnSpc>
              <a:buFont typeface="Wingdings" panose="05000000000000000000" pitchFamily="2" charset="2"/>
              <a:buChar char="§"/>
            </a:pPr>
            <a:r>
              <a:rPr lang="de-DE" sz="1500" dirty="0">
                <a:latin typeface="Corbel" panose="020B0503020204020204" pitchFamily="34" charset="0"/>
              </a:rPr>
              <a:t>Nationalsozialistische Gesellschaftspolitik</a:t>
            </a:r>
            <a:r>
              <a:rPr lang="de-DE" sz="1500">
                <a:latin typeface="Corbel" panose="020B0503020204020204" pitchFamily="34" charset="0"/>
              </a:rPr>
              <a:t>: gesellschaftliche </a:t>
            </a:r>
            <a:r>
              <a:rPr lang="de-DE" sz="1500" dirty="0">
                <a:latin typeface="Corbel" panose="020B0503020204020204" pitchFamily="34" charset="0"/>
              </a:rPr>
              <a:t>Exklusion (Ausgrenzung) und Inklusion (Einbeziehung)</a:t>
            </a:r>
          </a:p>
          <a:p>
            <a:pPr marL="285750" indent="-285750">
              <a:lnSpc>
                <a:spcPct val="150000"/>
              </a:lnSpc>
              <a:buFont typeface="Wingdings" panose="05000000000000000000" pitchFamily="2" charset="2"/>
              <a:buChar char="§"/>
            </a:pPr>
            <a:r>
              <a:rPr lang="de-DE" sz="1500" dirty="0">
                <a:latin typeface="Corbel" panose="020B0503020204020204" pitchFamily="34" charset="0"/>
              </a:rPr>
              <a:t>Nationalsozialistische Vernichtungspolitik</a:t>
            </a:r>
          </a:p>
          <a:p>
            <a:pPr marL="285750" indent="-285750">
              <a:lnSpc>
                <a:spcPct val="150000"/>
              </a:lnSpc>
              <a:buFont typeface="Wingdings" panose="05000000000000000000" pitchFamily="2" charset="2"/>
              <a:buChar char="§"/>
            </a:pPr>
            <a:r>
              <a:rPr lang="de-DE" sz="1500" dirty="0">
                <a:latin typeface="Corbel" panose="020B0503020204020204" pitchFamily="34" charset="0"/>
              </a:rPr>
              <a:t>Der KZ-Komplex Mauthausen (Überblick)</a:t>
            </a:r>
          </a:p>
          <a:p>
            <a:pPr>
              <a:lnSpc>
                <a:spcPct val="150000"/>
              </a:lnSpc>
            </a:pPr>
            <a:endParaRPr lang="de-DE" sz="1550" dirty="0">
              <a:latin typeface="Corbel" panose="020B0503020204020204" pitchFamily="34" charset="0"/>
            </a:endParaRPr>
          </a:p>
          <a:p>
            <a:pPr>
              <a:lnSpc>
                <a:spcPct val="150000"/>
              </a:lnSpc>
            </a:pPr>
            <a:r>
              <a:rPr lang="de-DE" sz="1500" dirty="0">
                <a:latin typeface="Corbel" panose="020B0503020204020204" pitchFamily="34" charset="0"/>
              </a:rPr>
              <a:t>TEIL II:</a:t>
            </a:r>
          </a:p>
          <a:p>
            <a:pPr marL="285750" indent="-285750">
              <a:lnSpc>
                <a:spcPct val="150000"/>
              </a:lnSpc>
              <a:buFont typeface="Wingdings" panose="05000000000000000000" pitchFamily="2" charset="2"/>
              <a:buChar char="§"/>
            </a:pPr>
            <a:r>
              <a:rPr lang="de-DE" sz="1500" dirty="0">
                <a:latin typeface="Corbel" panose="020B0503020204020204" pitchFamily="34" charset="0"/>
              </a:rPr>
              <a:t>Der KZ-Komplex Mauthausen</a:t>
            </a:r>
          </a:p>
          <a:p>
            <a:pPr marL="742950" lvl="1" indent="-285750">
              <a:buFont typeface="Wingdings" panose="05000000000000000000" pitchFamily="2" charset="2"/>
              <a:buChar char="§"/>
            </a:pPr>
            <a:r>
              <a:rPr lang="de-DE" sz="1500" dirty="0">
                <a:latin typeface="Corbel" panose="020B0503020204020204" pitchFamily="34" charset="0"/>
              </a:rPr>
              <a:t>Opfer	</a:t>
            </a:r>
          </a:p>
          <a:p>
            <a:pPr marL="742950" lvl="1" indent="-285750">
              <a:buFont typeface="Wingdings" panose="05000000000000000000" pitchFamily="2" charset="2"/>
              <a:buChar char="§"/>
            </a:pPr>
            <a:r>
              <a:rPr lang="de-DE" sz="1500" dirty="0">
                <a:latin typeface="Corbel" panose="020B0503020204020204" pitchFamily="34" charset="0"/>
              </a:rPr>
              <a:t>Täterinnen/Täter</a:t>
            </a:r>
          </a:p>
          <a:p>
            <a:pPr marL="742950" lvl="1" indent="-285750">
              <a:buFont typeface="Wingdings" panose="05000000000000000000" pitchFamily="2" charset="2"/>
              <a:buChar char="§"/>
            </a:pPr>
            <a:r>
              <a:rPr lang="de-DE" sz="1500" dirty="0">
                <a:latin typeface="Corbel" panose="020B0503020204020204" pitchFamily="34" charset="0"/>
              </a:rPr>
              <a:t>gesellschaftliches Umfeld</a:t>
            </a:r>
          </a:p>
          <a:p>
            <a:pPr marL="285750" indent="-285750">
              <a:lnSpc>
                <a:spcPct val="150000"/>
              </a:lnSpc>
              <a:buFont typeface="Wingdings" panose="05000000000000000000" pitchFamily="2" charset="2"/>
              <a:buChar char="§"/>
            </a:pPr>
            <a:r>
              <a:rPr lang="de-DE" sz="1500" dirty="0">
                <a:latin typeface="Corbel" panose="020B0503020204020204" pitchFamily="34" charset="0"/>
              </a:rPr>
              <a:t>Schlussfolgerung: Der Nationalsozialismus – ein gesamtgesellschaftliches Verbrechen</a:t>
            </a:r>
          </a:p>
          <a:p>
            <a:pPr marL="285750" indent="-285750">
              <a:lnSpc>
                <a:spcPct val="150000"/>
              </a:lnSpc>
              <a:buFont typeface="Wingdings" panose="05000000000000000000" pitchFamily="2" charset="2"/>
              <a:buChar char="§"/>
            </a:pPr>
            <a:r>
              <a:rPr lang="de-DE" sz="1500" dirty="0">
                <a:latin typeface="Corbel" panose="020B0503020204020204" pitchFamily="34" charset="0"/>
              </a:rPr>
              <a:t>Reflexion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AFE310E3-5EBD-C14E-78D6-2B4A080EF715}"/>
              </a:ext>
            </a:extLst>
          </p:cNvPr>
          <p:cNvSpPr txBox="1"/>
          <p:nvPr/>
        </p:nvSpPr>
        <p:spPr>
          <a:xfrm>
            <a:off x="1155467" y="2164222"/>
            <a:ext cx="6529801" cy="461665"/>
          </a:xfrm>
          <a:prstGeom prst="rect">
            <a:avLst/>
          </a:prstGeom>
          <a:noFill/>
        </p:spPr>
        <p:txBody>
          <a:bodyPr wrap="none" rtlCol="0">
            <a:spAutoFit/>
          </a:bodyPr>
          <a:lstStyle/>
          <a:p>
            <a:r>
              <a:rPr lang="de-DE" sz="2400" b="1" dirty="0">
                <a:solidFill>
                  <a:srgbClr val="4D4D4D"/>
                </a:solidFill>
                <a:latin typeface="Corbel" panose="020B0503020204020204" pitchFamily="34" charset="0"/>
              </a:rPr>
              <a:t>Biografie eines Täters: Josef Riegler (1922-1947) </a:t>
            </a:r>
            <a:endParaRPr lang="de-AT" sz="2400" b="1" dirty="0">
              <a:solidFill>
                <a:srgbClr val="4D4D4D"/>
              </a:solidFill>
              <a:latin typeface="Corbel" panose="020B0503020204020204" pitchFamily="34" charset="0"/>
            </a:endParaRPr>
          </a:p>
        </p:txBody>
      </p:sp>
      <p:sp>
        <p:nvSpPr>
          <p:cNvPr id="4" name="Rechteck 3">
            <a:extLst>
              <a:ext uri="{FF2B5EF4-FFF2-40B4-BE49-F238E27FC236}">
                <a16:creationId xmlns:a16="http://schemas.microsoft.com/office/drawing/2014/main" id="{6A3BB7D3-750A-C636-3684-ED33271CDAE6}"/>
              </a:ext>
            </a:extLst>
          </p:cNvPr>
          <p:cNvSpPr/>
          <p:nvPr/>
        </p:nvSpPr>
        <p:spPr>
          <a:xfrm>
            <a:off x="955685" y="2926079"/>
            <a:ext cx="7232629" cy="1759131"/>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dirty="0">
                <a:solidFill>
                  <a:schemeClr val="tx1"/>
                </a:solidFill>
                <a:latin typeface="Corbel" panose="020B0503020204020204" pitchFamily="34" charset="0"/>
              </a:rPr>
              <a:t>Was könnten Gründe für Rieglers freiwillige Meldung zur SS gewesen sein?</a:t>
            </a:r>
          </a:p>
          <a:p>
            <a:pPr>
              <a:lnSpc>
                <a:spcPct val="150000"/>
              </a:lnSpc>
            </a:pPr>
            <a:r>
              <a:rPr lang="de-DE" dirty="0">
                <a:solidFill>
                  <a:schemeClr val="tx1"/>
                </a:solidFill>
                <a:latin typeface="Corbel" panose="020B0503020204020204" pitchFamily="34" charset="0"/>
              </a:rPr>
              <a:t>Welche Motive könnte er gehabt haben, Häftlinge zu misshandeln oder zu ermorden?</a:t>
            </a:r>
          </a:p>
        </p:txBody>
      </p:sp>
      <p:sp>
        <p:nvSpPr>
          <p:cNvPr id="5" name="Textfeld 4">
            <a:extLst>
              <a:ext uri="{FF2B5EF4-FFF2-40B4-BE49-F238E27FC236}">
                <a16:creationId xmlns:a16="http://schemas.microsoft.com/office/drawing/2014/main" id="{B9D9FD51-683E-D1E8-C0E4-354012CDD68E}"/>
              </a:ext>
            </a:extLst>
          </p:cNvPr>
          <p:cNvSpPr txBox="1"/>
          <p:nvPr/>
        </p:nvSpPr>
        <p:spPr>
          <a:xfrm>
            <a:off x="1155467" y="6306711"/>
            <a:ext cx="8825218" cy="276999"/>
          </a:xfrm>
          <a:prstGeom prst="rect">
            <a:avLst/>
          </a:prstGeom>
          <a:noFill/>
        </p:spPr>
        <p:txBody>
          <a:bodyPr wrap="square">
            <a:spAutoFit/>
          </a:body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Tree>
    <p:extLst>
      <p:ext uri="{BB962C8B-B14F-4D97-AF65-F5344CB8AC3E}">
        <p14:creationId xmlns:p14="http://schemas.microsoft.com/office/powerpoint/2010/main" val="2104282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AFE310E3-5EBD-C14E-78D6-2B4A080EF715}"/>
              </a:ext>
            </a:extLst>
          </p:cNvPr>
          <p:cNvSpPr txBox="1"/>
          <p:nvPr/>
        </p:nvSpPr>
        <p:spPr>
          <a:xfrm>
            <a:off x="1155467" y="2675671"/>
            <a:ext cx="6371488" cy="461665"/>
          </a:xfrm>
          <a:prstGeom prst="rect">
            <a:avLst/>
          </a:prstGeom>
          <a:noFill/>
        </p:spPr>
        <p:txBody>
          <a:bodyPr wrap="none" rtlCol="0">
            <a:spAutoFit/>
          </a:bodyPr>
          <a:lstStyle/>
          <a:p>
            <a:r>
              <a:rPr lang="de-DE" sz="2400" b="1" dirty="0">
                <a:solidFill>
                  <a:srgbClr val="4D4D4D"/>
                </a:solidFill>
                <a:latin typeface="Corbel" panose="020B0503020204020204" pitchFamily="34" charset="0"/>
              </a:rPr>
              <a:t>Biografie eines Täters: Martin Roth (1914-2003)</a:t>
            </a:r>
            <a:endParaRPr lang="de-AT" sz="2400" b="1" dirty="0">
              <a:solidFill>
                <a:srgbClr val="4D4D4D"/>
              </a:solidFill>
              <a:latin typeface="Corbel" panose="020B0503020204020204" pitchFamily="34" charset="0"/>
            </a:endParaRPr>
          </a:p>
        </p:txBody>
      </p:sp>
      <p:sp>
        <p:nvSpPr>
          <p:cNvPr id="4" name="Rechteck 3">
            <a:extLst>
              <a:ext uri="{FF2B5EF4-FFF2-40B4-BE49-F238E27FC236}">
                <a16:creationId xmlns:a16="http://schemas.microsoft.com/office/drawing/2014/main" id="{6A3BB7D3-750A-C636-3684-ED33271CDAE6}"/>
              </a:ext>
            </a:extLst>
          </p:cNvPr>
          <p:cNvSpPr/>
          <p:nvPr/>
        </p:nvSpPr>
        <p:spPr>
          <a:xfrm>
            <a:off x="1155467" y="3428999"/>
            <a:ext cx="6833066" cy="1800225"/>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dirty="0">
                <a:solidFill>
                  <a:schemeClr val="tx1"/>
                </a:solidFill>
                <a:latin typeface="Corbel" panose="020B0503020204020204" pitchFamily="34" charset="0"/>
              </a:rPr>
              <a:t>Was könnten Gründe für die freiwillige Meldung zur SS gewesen sein?</a:t>
            </a:r>
          </a:p>
          <a:p>
            <a:pPr>
              <a:lnSpc>
                <a:spcPct val="150000"/>
              </a:lnSpc>
            </a:pPr>
            <a:r>
              <a:rPr lang="de-DE" dirty="0">
                <a:solidFill>
                  <a:schemeClr val="tx1"/>
                </a:solidFill>
                <a:latin typeface="Corbel" panose="020B0503020204020204" pitchFamily="34" charset="0"/>
              </a:rPr>
              <a:t>Welche Motive könnten die SS-Angehörigen gehabt haben, derartige Verbrechen zu begehen?</a:t>
            </a:r>
          </a:p>
        </p:txBody>
      </p:sp>
      <p:sp>
        <p:nvSpPr>
          <p:cNvPr id="5" name="Textfeld 4">
            <a:extLst>
              <a:ext uri="{FF2B5EF4-FFF2-40B4-BE49-F238E27FC236}">
                <a16:creationId xmlns:a16="http://schemas.microsoft.com/office/drawing/2014/main" id="{B9D9FD51-683E-D1E8-C0E4-354012CDD68E}"/>
              </a:ext>
            </a:extLst>
          </p:cNvPr>
          <p:cNvSpPr txBox="1"/>
          <p:nvPr/>
        </p:nvSpPr>
        <p:spPr>
          <a:xfrm>
            <a:off x="1" y="6306711"/>
            <a:ext cx="9144000" cy="276999"/>
          </a:xfrm>
          <a:prstGeom prst="rect">
            <a:avLst/>
          </a:prstGeom>
          <a:noFill/>
        </p:spPr>
        <p:txBody>
          <a:bodyPr wrap="square">
            <a:spAutoFit/>
          </a:bodyPr>
          <a:lstStyle/>
          <a:p>
            <a:pPr algn="ct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2" name="Rechteck 1">
            <a:extLst>
              <a:ext uri="{FF2B5EF4-FFF2-40B4-BE49-F238E27FC236}">
                <a16:creationId xmlns:a16="http://schemas.microsoft.com/office/drawing/2014/main" id="{D296FA63-2987-A665-313C-A0D9C291B0D2}"/>
              </a:ext>
            </a:extLst>
          </p:cNvPr>
          <p:cNvSpPr/>
          <p:nvPr/>
        </p:nvSpPr>
        <p:spPr>
          <a:xfrm>
            <a:off x="2" y="751408"/>
            <a:ext cx="9143999" cy="5355181"/>
          </a:xfrm>
          <a:prstGeom prst="rect">
            <a:avLst/>
          </a:prstGeom>
          <a:solidFill>
            <a:srgbClr val="9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Corbel" panose="020B0503020204020204" pitchFamily="34" charset="0"/>
              </a:rPr>
              <a:t>Zur Reflexion:</a:t>
            </a:r>
          </a:p>
          <a:p>
            <a:pPr algn="ctr"/>
            <a:endParaRPr lang="de-DE" sz="2000" dirty="0">
              <a:solidFill>
                <a:schemeClr val="bg1"/>
              </a:solidFill>
              <a:latin typeface="Corbel" panose="020B0503020204020204" pitchFamily="34" charset="0"/>
            </a:endParaRPr>
          </a:p>
          <a:p>
            <a:pPr algn="ctr">
              <a:lnSpc>
                <a:spcPct val="150000"/>
              </a:lnSpc>
            </a:pPr>
            <a:r>
              <a:rPr lang="de-DE" sz="2000" dirty="0">
                <a:solidFill>
                  <a:schemeClr val="bg1"/>
                </a:solidFill>
                <a:latin typeface="Corbel" panose="020B0503020204020204" pitchFamily="34" charset="0"/>
              </a:rPr>
              <a:t>Menschen werden in unterschiedlichen Situationen zu Gewalttäterinnen/Gewalttätern. </a:t>
            </a:r>
          </a:p>
          <a:p>
            <a:pPr algn="ctr">
              <a:lnSpc>
                <a:spcPct val="150000"/>
              </a:lnSpc>
            </a:pPr>
            <a:r>
              <a:rPr lang="de-DE" sz="2000" dirty="0">
                <a:solidFill>
                  <a:schemeClr val="bg1"/>
                </a:solidFill>
                <a:latin typeface="Corbel" panose="020B0503020204020204" pitchFamily="34" charset="0"/>
              </a:rPr>
              <a:t>Nennen Sie Beispiele aus der Gegenwart!</a:t>
            </a:r>
          </a:p>
          <a:p>
            <a:pPr algn="ctr">
              <a:lnSpc>
                <a:spcPct val="150000"/>
              </a:lnSpc>
            </a:pPr>
            <a:endParaRPr lang="de-DE" sz="2000" dirty="0">
              <a:solidFill>
                <a:schemeClr val="bg1"/>
              </a:solidFill>
              <a:latin typeface="Corbel" panose="020B0503020204020204" pitchFamily="34" charset="0"/>
            </a:endParaRPr>
          </a:p>
          <a:p>
            <a:pPr algn="ctr">
              <a:lnSpc>
                <a:spcPct val="150000"/>
              </a:lnSpc>
            </a:pPr>
            <a:r>
              <a:rPr lang="de-DE" sz="2000" dirty="0">
                <a:solidFill>
                  <a:schemeClr val="bg1"/>
                </a:solidFill>
                <a:latin typeface="Corbel" panose="020B0503020204020204" pitchFamily="34" charset="0"/>
              </a:rPr>
              <a:t>Kann man diese Beispiele mit Täterschaft im Nationalsozialismus vergleichen? Begründen Sie Ihre Antwort!</a:t>
            </a:r>
          </a:p>
        </p:txBody>
      </p:sp>
    </p:spTree>
    <p:extLst>
      <p:ext uri="{BB962C8B-B14F-4D97-AF65-F5344CB8AC3E}">
        <p14:creationId xmlns:p14="http://schemas.microsoft.com/office/powerpoint/2010/main" val="1189503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D9FD51-683E-D1E8-C0E4-354012CDD68E}"/>
              </a:ext>
            </a:extLst>
          </p:cNvPr>
          <p:cNvSpPr txBox="1"/>
          <p:nvPr/>
        </p:nvSpPr>
        <p:spPr>
          <a:xfrm>
            <a:off x="0" y="6219045"/>
            <a:ext cx="9144000" cy="276999"/>
          </a:xfrm>
          <a:prstGeom prst="rect">
            <a:avLst/>
          </a:prstGeom>
          <a:noFill/>
        </p:spPr>
        <p:txBody>
          <a:bodyPr wrap="square">
            <a:spAutoFit/>
          </a:bodyPr>
          <a:lstStyle/>
          <a:p>
            <a:pPr algn="ct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6" name="Textfeld 5">
            <a:extLst>
              <a:ext uri="{FF2B5EF4-FFF2-40B4-BE49-F238E27FC236}">
                <a16:creationId xmlns:a16="http://schemas.microsoft.com/office/drawing/2014/main" id="{AF901362-D43C-7693-D87A-71F98FEDD2F1}"/>
              </a:ext>
            </a:extLst>
          </p:cNvPr>
          <p:cNvSpPr txBox="1"/>
          <p:nvPr/>
        </p:nvSpPr>
        <p:spPr>
          <a:xfrm>
            <a:off x="1490078" y="1301411"/>
            <a:ext cx="6666254" cy="977447"/>
          </a:xfrm>
          <a:prstGeom prst="rect">
            <a:avLst/>
          </a:prstGeom>
          <a:noFill/>
        </p:spPr>
        <p:txBody>
          <a:bodyPr wrap="square" rtlCol="0">
            <a:spAutoFit/>
          </a:bodyPr>
          <a:lstStyle/>
          <a:p>
            <a:pPr algn="ctr">
              <a:lnSpc>
                <a:spcPct val="150000"/>
              </a:lnSpc>
            </a:pPr>
            <a:r>
              <a:rPr lang="de-DE" sz="2400" b="1" dirty="0">
                <a:solidFill>
                  <a:srgbClr val="4D4D4D"/>
                </a:solidFill>
                <a:latin typeface="Corbel" panose="020B0503020204020204" pitchFamily="34" charset="0"/>
              </a:rPr>
              <a:t>Interview mit drei Frauen aus Mauthausen</a:t>
            </a:r>
          </a:p>
          <a:p>
            <a:pPr algn="ctr">
              <a:lnSpc>
                <a:spcPct val="150000"/>
              </a:lnSpc>
            </a:pPr>
            <a:r>
              <a:rPr lang="de-DE" sz="1600" dirty="0">
                <a:latin typeface="Corbel" panose="020B0503020204020204" pitchFamily="34" charset="0"/>
              </a:rPr>
              <a:t>Ausschnitt aus dem Film „KZ“ von Rex Bloomstein (2006)</a:t>
            </a:r>
            <a:endParaRPr lang="de-AT" sz="1600" dirty="0">
              <a:latin typeface="Corbel" panose="020B0503020204020204" pitchFamily="34" charset="0"/>
            </a:endParaRPr>
          </a:p>
        </p:txBody>
      </p:sp>
      <p:sp>
        <p:nvSpPr>
          <p:cNvPr id="2" name="Rechteck 1">
            <a:extLst>
              <a:ext uri="{FF2B5EF4-FFF2-40B4-BE49-F238E27FC236}">
                <a16:creationId xmlns:a16="http://schemas.microsoft.com/office/drawing/2014/main" id="{BC44FCDD-A296-5672-37EE-B0EE94B25424}"/>
              </a:ext>
            </a:extLst>
          </p:cNvPr>
          <p:cNvSpPr/>
          <p:nvPr/>
        </p:nvSpPr>
        <p:spPr>
          <a:xfrm>
            <a:off x="1490076" y="4579143"/>
            <a:ext cx="6163843" cy="1288474"/>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1600" dirty="0">
                <a:solidFill>
                  <a:schemeClr val="tx1"/>
                </a:solidFill>
                <a:latin typeface="Corbel" panose="020B0503020204020204" pitchFamily="34" charset="0"/>
              </a:rPr>
              <a:t>Worüber berichten die beiden Frauen?</a:t>
            </a:r>
          </a:p>
          <a:p>
            <a:pPr algn="ctr">
              <a:lnSpc>
                <a:spcPct val="150000"/>
              </a:lnSpc>
            </a:pPr>
            <a:r>
              <a:rPr lang="de-DE" sz="1600" dirty="0">
                <a:solidFill>
                  <a:schemeClr val="tx1"/>
                </a:solidFill>
                <a:latin typeface="Corbel" panose="020B0503020204020204" pitchFamily="34" charset="0"/>
              </a:rPr>
              <a:t>Welche unterschiedlichen Sichtweisen könnte es von Seiten der Bevölkerung auf das Konzentrationslager gegeben haben?</a:t>
            </a:r>
          </a:p>
        </p:txBody>
      </p:sp>
      <p:pic>
        <p:nvPicPr>
          <p:cNvPr id="8" name="Grafik 7"/>
          <p:cNvPicPr>
            <a:picLocks noChangeAspect="1"/>
          </p:cNvPicPr>
          <p:nvPr/>
        </p:nvPicPr>
        <p:blipFill>
          <a:blip r:embed="rId2"/>
          <a:stretch>
            <a:fillRect/>
          </a:stretch>
        </p:blipFill>
        <p:spPr>
          <a:xfrm>
            <a:off x="3948545" y="2427694"/>
            <a:ext cx="1512000" cy="1512000"/>
          </a:xfrm>
          <a:prstGeom prst="rect">
            <a:avLst/>
          </a:prstGeom>
        </p:spPr>
      </p:pic>
      <p:sp>
        <p:nvSpPr>
          <p:cNvPr id="9" name="Rechteck 8"/>
          <p:cNvSpPr/>
          <p:nvPr/>
        </p:nvSpPr>
        <p:spPr>
          <a:xfrm>
            <a:off x="2353947" y="3930742"/>
            <a:ext cx="4938515" cy="369332"/>
          </a:xfrm>
          <a:prstGeom prst="rect">
            <a:avLst/>
          </a:prstGeom>
        </p:spPr>
        <p:txBody>
          <a:bodyPr wrap="square">
            <a:spAutoFit/>
          </a:bodyPr>
          <a:lstStyle/>
          <a:p>
            <a:r>
              <a:rPr lang="de-AT" u="sng" dirty="0">
                <a:solidFill>
                  <a:srgbClr val="0000FF"/>
                </a:solidFill>
                <a:hlinkClick r:id="rId3"/>
              </a:rPr>
              <a:t>https://www.youtube.com/watch?v=hCZfLCth-rE</a:t>
            </a:r>
            <a:r>
              <a:rPr lang="de-AT" dirty="0">
                <a:solidFill>
                  <a:srgbClr val="004080"/>
                </a:solidFill>
                <a:hlinkClick r:id="rId3"/>
              </a:rPr>
              <a:t>) </a:t>
            </a:r>
            <a:endParaRPr lang="de-AT" dirty="0"/>
          </a:p>
        </p:txBody>
      </p:sp>
    </p:spTree>
    <p:extLst>
      <p:ext uri="{BB962C8B-B14F-4D97-AF65-F5344CB8AC3E}">
        <p14:creationId xmlns:p14="http://schemas.microsoft.com/office/powerpoint/2010/main" val="874771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D9FD51-683E-D1E8-C0E4-354012CDD68E}"/>
              </a:ext>
            </a:extLst>
          </p:cNvPr>
          <p:cNvSpPr txBox="1"/>
          <p:nvPr/>
        </p:nvSpPr>
        <p:spPr>
          <a:xfrm>
            <a:off x="0" y="6219045"/>
            <a:ext cx="9144000" cy="276999"/>
          </a:xfrm>
          <a:prstGeom prst="rect">
            <a:avLst/>
          </a:prstGeom>
          <a:noFill/>
        </p:spPr>
        <p:txBody>
          <a:bodyPr wrap="square">
            <a:spAutoFit/>
          </a:bodyPr>
          <a:lstStyle/>
          <a:p>
            <a:pPr algn="ct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6" name="Textfeld 5">
            <a:extLst>
              <a:ext uri="{FF2B5EF4-FFF2-40B4-BE49-F238E27FC236}">
                <a16:creationId xmlns:a16="http://schemas.microsoft.com/office/drawing/2014/main" id="{AF901362-D43C-7693-D87A-71F98FEDD2F1}"/>
              </a:ext>
            </a:extLst>
          </p:cNvPr>
          <p:cNvSpPr txBox="1"/>
          <p:nvPr/>
        </p:nvSpPr>
        <p:spPr>
          <a:xfrm>
            <a:off x="1490078" y="1301411"/>
            <a:ext cx="6666254" cy="977447"/>
          </a:xfrm>
          <a:prstGeom prst="rect">
            <a:avLst/>
          </a:prstGeom>
          <a:noFill/>
        </p:spPr>
        <p:txBody>
          <a:bodyPr wrap="square" rtlCol="0">
            <a:spAutoFit/>
          </a:bodyPr>
          <a:lstStyle/>
          <a:p>
            <a:pPr algn="ctr">
              <a:lnSpc>
                <a:spcPct val="150000"/>
              </a:lnSpc>
            </a:pPr>
            <a:r>
              <a:rPr lang="de-DE" sz="2400" b="1" dirty="0">
                <a:solidFill>
                  <a:srgbClr val="4D4D4D"/>
                </a:solidFill>
                <a:latin typeface="Corbel" panose="020B0503020204020204" pitchFamily="34" charset="0"/>
              </a:rPr>
              <a:t>Interview mit drei Mauthausenerinnen</a:t>
            </a:r>
          </a:p>
          <a:p>
            <a:pPr algn="ctr">
              <a:lnSpc>
                <a:spcPct val="150000"/>
              </a:lnSpc>
            </a:pPr>
            <a:r>
              <a:rPr lang="de-DE" sz="1600" dirty="0">
                <a:latin typeface="Corbel" panose="020B0503020204020204" pitchFamily="34" charset="0"/>
              </a:rPr>
              <a:t>Ausschnitt aus dem Film „KZ“ von Rex Bloomstein (2006)</a:t>
            </a:r>
            <a:endParaRPr lang="de-AT" sz="1600" dirty="0">
              <a:latin typeface="Corbel" panose="020B0503020204020204" pitchFamily="34" charset="0"/>
            </a:endParaRPr>
          </a:p>
        </p:txBody>
      </p:sp>
      <p:sp>
        <p:nvSpPr>
          <p:cNvPr id="2" name="Rechteck 1">
            <a:extLst>
              <a:ext uri="{FF2B5EF4-FFF2-40B4-BE49-F238E27FC236}">
                <a16:creationId xmlns:a16="http://schemas.microsoft.com/office/drawing/2014/main" id="{BC44FCDD-A296-5672-37EE-B0EE94B25424}"/>
              </a:ext>
            </a:extLst>
          </p:cNvPr>
          <p:cNvSpPr/>
          <p:nvPr/>
        </p:nvSpPr>
        <p:spPr>
          <a:xfrm>
            <a:off x="1490076" y="4579143"/>
            <a:ext cx="6163843" cy="1288474"/>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1600" dirty="0">
                <a:solidFill>
                  <a:schemeClr val="tx1"/>
                </a:solidFill>
                <a:latin typeface="Corbel" panose="020B0503020204020204" pitchFamily="34" charset="0"/>
              </a:rPr>
              <a:t>Worüber berichten die beiden Frauen?</a:t>
            </a:r>
          </a:p>
          <a:p>
            <a:pPr algn="ctr">
              <a:lnSpc>
                <a:spcPct val="150000"/>
              </a:lnSpc>
            </a:pPr>
            <a:r>
              <a:rPr lang="de-DE" sz="1600" dirty="0">
                <a:solidFill>
                  <a:schemeClr val="tx1"/>
                </a:solidFill>
                <a:latin typeface="Corbel" panose="020B0503020204020204" pitchFamily="34" charset="0"/>
              </a:rPr>
              <a:t>Welche unterschiedlichen Sichtweisen könnten es von Seiten der Bevölkerung auf das Konzentrationslager gegeben haben?</a:t>
            </a:r>
          </a:p>
        </p:txBody>
      </p:sp>
      <p:sp>
        <p:nvSpPr>
          <p:cNvPr id="3" name="Ellipse 2">
            <a:hlinkClick r:id="rId2"/>
            <a:extLst>
              <a:ext uri="{FF2B5EF4-FFF2-40B4-BE49-F238E27FC236}">
                <a16:creationId xmlns:a16="http://schemas.microsoft.com/office/drawing/2014/main" id="{1CBD45A6-A87C-407A-AAF1-33A1FA066903}"/>
              </a:ext>
            </a:extLst>
          </p:cNvPr>
          <p:cNvSpPr/>
          <p:nvPr/>
        </p:nvSpPr>
        <p:spPr>
          <a:xfrm>
            <a:off x="3664470" y="2548262"/>
            <a:ext cx="1815057" cy="1761476"/>
          </a:xfrm>
          <a:prstGeom prst="ellipse">
            <a:avLst/>
          </a:prstGeom>
          <a:solidFill>
            <a:srgbClr val="DA25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Corbel" panose="020B0503020204020204" pitchFamily="34" charset="0"/>
              </a:rPr>
              <a:t>ZUM VIDEO</a:t>
            </a:r>
            <a:endParaRPr lang="de-AT" sz="2800" b="1" dirty="0">
              <a:latin typeface="Corbel" panose="020B0503020204020204" pitchFamily="34" charset="0"/>
            </a:endParaRPr>
          </a:p>
        </p:txBody>
      </p:sp>
      <p:sp>
        <p:nvSpPr>
          <p:cNvPr id="4" name="Rechteck 3">
            <a:extLst>
              <a:ext uri="{FF2B5EF4-FFF2-40B4-BE49-F238E27FC236}">
                <a16:creationId xmlns:a16="http://schemas.microsoft.com/office/drawing/2014/main" id="{5FA87272-907C-FE1B-8B7F-8562F7576C36}"/>
              </a:ext>
            </a:extLst>
          </p:cNvPr>
          <p:cNvSpPr/>
          <p:nvPr/>
        </p:nvSpPr>
        <p:spPr>
          <a:xfrm>
            <a:off x="-1" y="780604"/>
            <a:ext cx="9144000" cy="5272178"/>
          </a:xfrm>
          <a:prstGeom prst="rect">
            <a:avLst/>
          </a:prstGeom>
          <a:solidFill>
            <a:srgbClr val="9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Corbel" panose="020B0503020204020204" pitchFamily="34" charset="0"/>
              </a:rPr>
              <a:t>Zur Reflexion:</a:t>
            </a:r>
          </a:p>
          <a:p>
            <a:pPr algn="ctr"/>
            <a:endParaRPr lang="de-DE" sz="2000" dirty="0">
              <a:solidFill>
                <a:schemeClr val="bg1"/>
              </a:solidFill>
              <a:latin typeface="Corbel" panose="020B0503020204020204" pitchFamily="34" charset="0"/>
            </a:endParaRPr>
          </a:p>
          <a:p>
            <a:pPr algn="ctr">
              <a:lnSpc>
                <a:spcPct val="150000"/>
              </a:lnSpc>
            </a:pPr>
            <a:r>
              <a:rPr lang="de-DE" sz="2000" dirty="0">
                <a:solidFill>
                  <a:schemeClr val="bg1"/>
                </a:solidFill>
                <a:latin typeface="Corbel" panose="020B0503020204020204" pitchFamily="34" charset="0"/>
              </a:rPr>
              <a:t>Bewusstes Wegsehen bei Ungerechtigkeiten, schlechten Nachrichten, </a:t>
            </a:r>
          </a:p>
          <a:p>
            <a:pPr algn="ctr">
              <a:lnSpc>
                <a:spcPct val="150000"/>
              </a:lnSpc>
            </a:pPr>
            <a:r>
              <a:rPr lang="de-DE" sz="2000" dirty="0">
                <a:solidFill>
                  <a:schemeClr val="bg1"/>
                </a:solidFill>
                <a:latin typeface="Corbel" panose="020B0503020204020204" pitchFamily="34" charset="0"/>
              </a:rPr>
              <a:t>Bedrohungen etc. ist eine Form menschlichen Verhaltens (Vermeidung).</a:t>
            </a:r>
          </a:p>
          <a:p>
            <a:pPr algn="ctr">
              <a:lnSpc>
                <a:spcPct val="150000"/>
              </a:lnSpc>
            </a:pPr>
            <a:endParaRPr lang="de-DE" sz="2000" dirty="0">
              <a:solidFill>
                <a:schemeClr val="bg1"/>
              </a:solidFill>
              <a:latin typeface="Corbel" panose="020B0503020204020204" pitchFamily="34" charset="0"/>
            </a:endParaRPr>
          </a:p>
          <a:p>
            <a:pPr algn="ctr">
              <a:lnSpc>
                <a:spcPct val="150000"/>
              </a:lnSpc>
            </a:pPr>
            <a:r>
              <a:rPr lang="de-DE" sz="2000" dirty="0">
                <a:solidFill>
                  <a:schemeClr val="bg1"/>
                </a:solidFill>
                <a:latin typeface="Corbel" panose="020B0503020204020204" pitchFamily="34" charset="0"/>
              </a:rPr>
              <a:t>Wo schauen Sie weg?</a:t>
            </a:r>
          </a:p>
          <a:p>
            <a:pPr algn="ctr">
              <a:lnSpc>
                <a:spcPct val="150000"/>
              </a:lnSpc>
            </a:pPr>
            <a:r>
              <a:rPr lang="de-DE" sz="2000" dirty="0">
                <a:solidFill>
                  <a:schemeClr val="bg1"/>
                </a:solidFill>
                <a:latin typeface="Corbel" panose="020B0503020204020204" pitchFamily="34" charset="0"/>
              </a:rPr>
              <a:t>Wo sollten wir bewusst hinsehen?</a:t>
            </a:r>
          </a:p>
        </p:txBody>
      </p:sp>
    </p:spTree>
    <p:extLst>
      <p:ext uri="{BB962C8B-B14F-4D97-AF65-F5344CB8AC3E}">
        <p14:creationId xmlns:p14="http://schemas.microsoft.com/office/powerpoint/2010/main" val="2678994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6159" name="Text Box 29"/>
          <p:cNvSpPr txBox="1">
            <a:spLocks noChangeArrowheads="1"/>
          </p:cNvSpPr>
          <p:nvPr/>
        </p:nvSpPr>
        <p:spPr bwMode="auto">
          <a:xfrm>
            <a:off x="382211" y="2252024"/>
            <a:ext cx="8379574"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buNone/>
            </a:pPr>
            <a:r>
              <a:rPr lang="de-DE" sz="1700" b="1" dirty="0">
                <a:latin typeface="Corbel" panose="020B0503020204020204" pitchFamily="34" charset="0"/>
                <a:ea typeface="Calibri" panose="020F0502020204030204" pitchFamily="34" charset="0"/>
                <a:cs typeface="Times New Roman" panose="02020603050405020304" pitchFamily="18" charset="0"/>
              </a:rPr>
              <a:t>Ausgrenzung, Beraubung, Verfolgung, Deportation</a:t>
            </a:r>
            <a:r>
              <a:rPr lang="de-DE" sz="1700" b="1">
                <a:latin typeface="Corbel" panose="020B0503020204020204" pitchFamily="34" charset="0"/>
                <a:ea typeface="Calibri" panose="020F0502020204030204" pitchFamily="34" charset="0"/>
                <a:cs typeface="Times New Roman" panose="02020603050405020304" pitchFamily="18" charset="0"/>
              </a:rPr>
              <a:t>, Internierung </a:t>
            </a:r>
            <a:r>
              <a:rPr lang="de-DE" sz="1700" dirty="0">
                <a:latin typeface="Corbel" panose="020B0503020204020204" pitchFamily="34" charset="0"/>
                <a:ea typeface="Calibri" panose="020F0502020204030204" pitchFamily="34" charset="0"/>
                <a:cs typeface="Times New Roman" panose="02020603050405020304" pitchFamily="18" charset="0"/>
              </a:rPr>
              <a:t>und </a:t>
            </a:r>
            <a:r>
              <a:rPr lang="de-DE" sz="1700" b="1" dirty="0">
                <a:latin typeface="Corbel" panose="020B0503020204020204" pitchFamily="34" charset="0"/>
                <a:ea typeface="Calibri" panose="020F0502020204030204" pitchFamily="34" charset="0"/>
                <a:cs typeface="Times New Roman" panose="02020603050405020304" pitchFamily="18" charset="0"/>
              </a:rPr>
              <a:t>teilweise</a:t>
            </a:r>
            <a:r>
              <a:rPr lang="de-DE" sz="1700" dirty="0">
                <a:latin typeface="Corbel" panose="020B0503020204020204" pitchFamily="34" charset="0"/>
                <a:ea typeface="Calibri" panose="020F0502020204030204" pitchFamily="34" charset="0"/>
                <a:cs typeface="Times New Roman" panose="02020603050405020304" pitchFamily="18" charset="0"/>
              </a:rPr>
              <a:t> auch </a:t>
            </a:r>
            <a:r>
              <a:rPr lang="de-DE" sz="1700" b="1" dirty="0">
                <a:latin typeface="Corbel" panose="020B0503020204020204" pitchFamily="34" charset="0"/>
                <a:ea typeface="Calibri" panose="020F0502020204030204" pitchFamily="34" charset="0"/>
                <a:cs typeface="Times New Roman" panose="02020603050405020304" pitchFamily="18" charset="0"/>
              </a:rPr>
              <a:t>Vernichtung </a:t>
            </a:r>
            <a:r>
              <a:rPr lang="de-DE" sz="1700" dirty="0">
                <a:latin typeface="Corbel" panose="020B0503020204020204" pitchFamily="34" charset="0"/>
                <a:ea typeface="Calibri" panose="020F0502020204030204" pitchFamily="34" charset="0"/>
                <a:cs typeface="Times New Roman" panose="02020603050405020304" pitchFamily="18" charset="0"/>
              </a:rPr>
              <a:t>bestimmter Gruppen fanden </a:t>
            </a:r>
            <a:r>
              <a:rPr lang="de-DE" sz="1700" b="1" dirty="0">
                <a:latin typeface="Corbel" panose="020B0503020204020204" pitchFamily="34" charset="0"/>
                <a:ea typeface="Calibri" panose="020F0502020204030204" pitchFamily="34" charset="0"/>
                <a:cs typeface="Times New Roman" panose="02020603050405020304" pitchFamily="18" charset="0"/>
              </a:rPr>
              <a:t>mitten in der Gesellschaft </a:t>
            </a:r>
            <a:r>
              <a:rPr lang="de-DE" sz="1700" dirty="0">
                <a:latin typeface="Corbel" panose="020B0503020204020204" pitchFamily="34" charset="0"/>
                <a:ea typeface="Calibri" panose="020F0502020204030204" pitchFamily="34" charset="0"/>
                <a:cs typeface="Times New Roman" panose="02020603050405020304" pitchFamily="18" charset="0"/>
              </a:rPr>
              <a:t>statt.</a:t>
            </a:r>
          </a:p>
          <a:p>
            <a:pPr algn="just">
              <a:buNone/>
            </a:pPr>
            <a:endParaRPr lang="de-DE" sz="1700" dirty="0">
              <a:latin typeface="Corbel" panose="020B0503020204020204" pitchFamily="34" charset="0"/>
              <a:ea typeface="Calibri" panose="020F0502020204030204" pitchFamily="34" charset="0"/>
              <a:cs typeface="Times New Roman" panose="02020603050405020304" pitchFamily="18" charset="0"/>
            </a:endParaRPr>
          </a:p>
          <a:p>
            <a:pPr algn="just">
              <a:buNone/>
            </a:pPr>
            <a:r>
              <a:rPr lang="de-DE" sz="1700" dirty="0">
                <a:latin typeface="Corbel" panose="020B0503020204020204" pitchFamily="34" charset="0"/>
                <a:ea typeface="Calibri" panose="020F0502020204030204" pitchFamily="34" charset="0"/>
                <a:cs typeface="Times New Roman" panose="02020603050405020304" pitchFamily="18" charset="0"/>
              </a:rPr>
              <a:t>Weite Teile der Bevölkerung</a:t>
            </a:r>
          </a:p>
          <a:p>
            <a:pPr marL="285750" indent="-285750" algn="just">
              <a:buFont typeface="Wingdings" panose="05000000000000000000" pitchFamily="2" charset="2"/>
              <a:buChar char="§"/>
            </a:pPr>
            <a:r>
              <a:rPr lang="de-DE" sz="1700" b="1" dirty="0">
                <a:latin typeface="Corbel" panose="020B0503020204020204" pitchFamily="34" charset="0"/>
                <a:ea typeface="Calibri" panose="020F0502020204030204" pitchFamily="34" charset="0"/>
                <a:cs typeface="Times New Roman" panose="02020603050405020304" pitchFamily="18" charset="0"/>
              </a:rPr>
              <a:t>beteiligten</a:t>
            </a:r>
            <a:r>
              <a:rPr lang="de-DE" sz="1700" dirty="0">
                <a:latin typeface="Corbel" panose="020B0503020204020204" pitchFamily="34" charset="0"/>
                <a:ea typeface="Calibri" panose="020F0502020204030204" pitchFamily="34" charset="0"/>
                <a:cs typeface="Times New Roman" panose="02020603050405020304" pitchFamily="18" charset="0"/>
              </a:rPr>
              <a:t> oder </a:t>
            </a:r>
            <a:r>
              <a:rPr lang="de-DE" sz="1700" b="1" dirty="0">
                <a:latin typeface="Corbel" panose="020B0503020204020204" pitchFamily="34" charset="0"/>
                <a:ea typeface="Calibri" panose="020F0502020204030204" pitchFamily="34" charset="0"/>
                <a:cs typeface="Times New Roman" panose="02020603050405020304" pitchFamily="18" charset="0"/>
              </a:rPr>
              <a:t>arrangierten</a:t>
            </a:r>
            <a:r>
              <a:rPr lang="de-DE" sz="1700" dirty="0">
                <a:latin typeface="Corbel" panose="020B0503020204020204" pitchFamily="34" charset="0"/>
                <a:ea typeface="Calibri" panose="020F0502020204030204" pitchFamily="34" charset="0"/>
                <a:cs typeface="Times New Roman" panose="02020603050405020304" pitchFamily="18" charset="0"/>
              </a:rPr>
              <a:t> sich mit den Maßnahmen, </a:t>
            </a:r>
          </a:p>
          <a:p>
            <a:pPr marL="285750" indent="-285750" algn="just">
              <a:buFont typeface="Wingdings" panose="05000000000000000000" pitchFamily="2" charset="2"/>
              <a:buChar char="§"/>
            </a:pPr>
            <a:r>
              <a:rPr lang="de-DE" sz="1700" b="1" dirty="0">
                <a:latin typeface="Corbel" panose="020B0503020204020204" pitchFamily="34" charset="0"/>
                <a:ea typeface="Calibri" panose="020F0502020204030204" pitchFamily="34" charset="0"/>
                <a:cs typeface="Times New Roman" panose="02020603050405020304" pitchFamily="18" charset="0"/>
              </a:rPr>
              <a:t>reagierten gleichgültig </a:t>
            </a:r>
            <a:r>
              <a:rPr lang="de-DE" sz="1700" dirty="0">
                <a:latin typeface="Corbel" panose="020B0503020204020204" pitchFamily="34" charset="0"/>
                <a:ea typeface="Calibri" panose="020F0502020204030204" pitchFamily="34" charset="0"/>
                <a:cs typeface="Times New Roman" panose="02020603050405020304" pitchFamily="18" charset="0"/>
              </a:rPr>
              <a:t>oder </a:t>
            </a:r>
            <a:r>
              <a:rPr lang="de-DE" sz="1700" b="1" dirty="0">
                <a:latin typeface="Corbel" panose="020B0503020204020204" pitchFamily="34" charset="0"/>
                <a:ea typeface="Calibri" panose="020F0502020204030204" pitchFamily="34" charset="0"/>
                <a:cs typeface="Times New Roman" panose="02020603050405020304" pitchFamily="18" charset="0"/>
              </a:rPr>
              <a:t>nahmen sie hin.</a:t>
            </a:r>
            <a:endParaRPr lang="de-DE" sz="1700" dirty="0">
              <a:latin typeface="Corbel" panose="020B0503020204020204" pitchFamily="34" charset="0"/>
              <a:ea typeface="Calibri" panose="020F0502020204030204" pitchFamily="34" charset="0"/>
              <a:cs typeface="Times New Roman" panose="02020603050405020304" pitchFamily="18" charset="0"/>
            </a:endParaRPr>
          </a:p>
          <a:p>
            <a:pPr algn="just">
              <a:buNone/>
            </a:pPr>
            <a:endParaRPr lang="de-DE" sz="1700" dirty="0">
              <a:latin typeface="Corbel" panose="020B0503020204020204" pitchFamily="34" charset="0"/>
              <a:ea typeface="Calibri" panose="020F0502020204030204" pitchFamily="34" charset="0"/>
              <a:cs typeface="Times New Roman" panose="02020603050405020304" pitchFamily="18" charset="0"/>
            </a:endParaRPr>
          </a:p>
          <a:p>
            <a:pPr algn="just">
              <a:buNone/>
            </a:pPr>
            <a:r>
              <a:rPr lang="de-DE" sz="1700" dirty="0">
                <a:latin typeface="Corbel" panose="020B0503020204020204" pitchFamily="34" charset="0"/>
                <a:ea typeface="Calibri" panose="020F0502020204030204" pitchFamily="34" charset="0"/>
                <a:cs typeface="Times New Roman" panose="02020603050405020304" pitchFamily="18" charset="0"/>
              </a:rPr>
              <a:t>Wenige stellten sich dagegen und leisteten </a:t>
            </a:r>
            <a:r>
              <a:rPr lang="de-DE" sz="1700" b="1" dirty="0">
                <a:latin typeface="Corbel" panose="020B0503020204020204" pitchFamily="34" charset="0"/>
                <a:ea typeface="Calibri" panose="020F0502020204030204" pitchFamily="34" charset="0"/>
                <a:cs typeface="Times New Roman" panose="02020603050405020304" pitchFamily="18" charset="0"/>
              </a:rPr>
              <a:t>Widerstand</a:t>
            </a:r>
            <a:r>
              <a:rPr lang="de-DE" sz="1700" dirty="0">
                <a:latin typeface="Corbel" panose="020B0503020204020204" pitchFamily="34" charset="0"/>
                <a:ea typeface="Calibri" panose="020F0502020204030204" pitchFamily="34" charset="0"/>
                <a:cs typeface="Times New Roman" panose="02020603050405020304" pitchFamily="18" charset="0"/>
              </a:rPr>
              <a:t>.</a:t>
            </a:r>
          </a:p>
          <a:p>
            <a:pPr algn="just">
              <a:buNone/>
            </a:pPr>
            <a:endParaRPr lang="de-DE" sz="1700" dirty="0">
              <a:latin typeface="Corbel" panose="020B0503020204020204" pitchFamily="34" charset="0"/>
              <a:ea typeface="Calibri" panose="020F0502020204030204" pitchFamily="34" charset="0"/>
              <a:cs typeface="Times New Roman" panose="02020603050405020304" pitchFamily="18" charset="0"/>
            </a:endParaRPr>
          </a:p>
          <a:p>
            <a:pPr algn="just">
              <a:buNone/>
            </a:pPr>
            <a:r>
              <a:rPr lang="de-DE" sz="1700" dirty="0">
                <a:latin typeface="Corbel" panose="020B0503020204020204" pitchFamily="34" charset="0"/>
                <a:ea typeface="Calibri" panose="020F0502020204030204" pitchFamily="34" charset="0"/>
                <a:cs typeface="Times New Roman" panose="02020603050405020304" pitchFamily="18" charset="0"/>
              </a:rPr>
              <a:t>Wir sprechen daher von einem </a:t>
            </a:r>
            <a:r>
              <a:rPr lang="de-DE" sz="1700" b="1" dirty="0">
                <a:latin typeface="Corbel" panose="020B0503020204020204" pitchFamily="34" charset="0"/>
                <a:ea typeface="Calibri" panose="020F0502020204030204" pitchFamily="34" charset="0"/>
                <a:cs typeface="Times New Roman" panose="02020603050405020304" pitchFamily="18" charset="0"/>
              </a:rPr>
              <a:t>gesamtgesellschaftlichen Verbrechen </a:t>
            </a:r>
            <a:r>
              <a:rPr lang="de-DE" sz="1700" dirty="0">
                <a:latin typeface="Corbel" panose="020B0503020204020204" pitchFamily="34" charset="0"/>
                <a:ea typeface="Calibri" panose="020F0502020204030204" pitchFamily="34" charset="0"/>
                <a:cs typeface="Times New Roman" panose="02020603050405020304" pitchFamily="18" charset="0"/>
              </a:rPr>
              <a:t>(keine Unbeteiligten).</a:t>
            </a:r>
          </a:p>
          <a:p>
            <a:pPr algn="just">
              <a:buNone/>
            </a:pPr>
            <a:endParaRPr lang="de-DE" sz="1700" dirty="0">
              <a:latin typeface="Corbel" panose="020B0503020204020204" pitchFamily="34" charset="0"/>
              <a:ea typeface="Calibri" panose="020F0502020204030204" pitchFamily="34" charset="0"/>
              <a:cs typeface="Times New Roman" panose="02020603050405020304" pitchFamily="18" charset="0"/>
            </a:endParaRPr>
          </a:p>
          <a:p>
            <a:pPr algn="just">
              <a:buNone/>
            </a:pPr>
            <a:r>
              <a:rPr lang="de-DE" sz="1700" dirty="0">
                <a:latin typeface="Corbel" panose="020B0503020204020204" pitchFamily="34" charset="0"/>
                <a:ea typeface="Calibri" panose="020F0502020204030204" pitchFamily="34" charset="0"/>
                <a:cs typeface="Times New Roman" panose="02020603050405020304" pitchFamily="18" charset="0"/>
              </a:rPr>
              <a:t>Jede/jeder nahm dabei eine </a:t>
            </a:r>
            <a:r>
              <a:rPr lang="de-DE" sz="1700" b="1" dirty="0">
                <a:latin typeface="Corbel" panose="020B0503020204020204" pitchFamily="34" charset="0"/>
                <a:ea typeface="Calibri" panose="020F0502020204030204" pitchFamily="34" charset="0"/>
                <a:cs typeface="Times New Roman" panose="02020603050405020304" pitchFamily="18" charset="0"/>
              </a:rPr>
              <a:t>bestimmte Rolle </a:t>
            </a:r>
            <a:r>
              <a:rPr lang="de-DE" sz="1700" dirty="0">
                <a:latin typeface="Corbel" panose="020B0503020204020204" pitchFamily="34" charset="0"/>
                <a:ea typeface="Calibri" panose="020F0502020204030204" pitchFamily="34" charset="0"/>
                <a:cs typeface="Times New Roman" panose="02020603050405020304" pitchFamily="18" charset="0"/>
              </a:rPr>
              <a:t>(oder mehrere Rollen) ein.</a:t>
            </a:r>
          </a:p>
        </p:txBody>
      </p:sp>
      <p:sp>
        <p:nvSpPr>
          <p:cNvPr id="3" name="Textfeld 2">
            <a:extLst>
              <a:ext uri="{FF2B5EF4-FFF2-40B4-BE49-F238E27FC236}">
                <a16:creationId xmlns:a16="http://schemas.microsoft.com/office/drawing/2014/main" id="{2173F446-E180-DFA5-DF86-BBFDF14122A1}"/>
              </a:ext>
            </a:extLst>
          </p:cNvPr>
          <p:cNvSpPr txBox="1"/>
          <p:nvPr/>
        </p:nvSpPr>
        <p:spPr>
          <a:xfrm>
            <a:off x="382211" y="1284290"/>
            <a:ext cx="8282117" cy="769441"/>
          </a:xfrm>
          <a:prstGeom prst="rect">
            <a:avLst/>
          </a:prstGeom>
          <a:noFill/>
        </p:spPr>
        <p:txBody>
          <a:bodyPr wrap="square" rtlCol="0">
            <a:spAutoFit/>
          </a:bodyPr>
          <a:lstStyle/>
          <a:p>
            <a:r>
              <a:rPr lang="de-DE" sz="2200" b="1" dirty="0">
                <a:solidFill>
                  <a:srgbClr val="575757"/>
                </a:solidFill>
                <a:latin typeface="Corbel" panose="020B0503020204020204" pitchFamily="34" charset="0"/>
              </a:rPr>
              <a:t>Schlussfolgerung:</a:t>
            </a:r>
          </a:p>
          <a:p>
            <a:r>
              <a:rPr lang="de-DE" sz="2200" b="1" dirty="0">
                <a:solidFill>
                  <a:srgbClr val="575757"/>
                </a:solidFill>
                <a:latin typeface="Corbel" panose="020B0503020204020204" pitchFamily="34" charset="0"/>
              </a:rPr>
              <a:t>Der Nationalsozialismus – ein gesamtgesellschaftliches Verbrechen</a:t>
            </a:r>
            <a:endParaRPr lang="de-AT" sz="2200" b="1" dirty="0">
              <a:solidFill>
                <a:srgbClr val="575757"/>
              </a:solidFill>
              <a:latin typeface="Corbel" panose="020B0503020204020204" pitchFamily="34" charset="0"/>
            </a:endParaRPr>
          </a:p>
        </p:txBody>
      </p:sp>
      <p:sp>
        <p:nvSpPr>
          <p:cNvPr id="2" name="Text Box 21">
            <a:extLst>
              <a:ext uri="{FF2B5EF4-FFF2-40B4-BE49-F238E27FC236}">
                <a16:creationId xmlns:a16="http://schemas.microsoft.com/office/drawing/2014/main" id="{D89CC334-3093-C0EE-ECBB-CF7FD06ACA0E}"/>
              </a:ext>
            </a:extLst>
          </p:cNvPr>
          <p:cNvSpPr txBox="1">
            <a:spLocks noChangeArrowheads="1"/>
          </p:cNvSpPr>
          <p:nvPr/>
        </p:nvSpPr>
        <p:spPr bwMode="auto">
          <a:xfrm>
            <a:off x="382211" y="6216827"/>
            <a:ext cx="59001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Tree>
    <p:extLst>
      <p:ext uri="{BB962C8B-B14F-4D97-AF65-F5344CB8AC3E}">
        <p14:creationId xmlns:p14="http://schemas.microsoft.com/office/powerpoint/2010/main" val="957955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6159" name="Text Box 29"/>
          <p:cNvSpPr txBox="1">
            <a:spLocks noChangeArrowheads="1"/>
          </p:cNvSpPr>
          <p:nvPr/>
        </p:nvSpPr>
        <p:spPr bwMode="auto">
          <a:xfrm>
            <a:off x="430939" y="2541143"/>
            <a:ext cx="8282117" cy="283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lnSpc>
                <a:spcPct val="150000"/>
              </a:lnSpc>
              <a:buNone/>
            </a:pPr>
            <a:r>
              <a:rPr lang="de-DE" sz="1600" dirty="0">
                <a:latin typeface="Corbel" panose="020B0503020204020204" pitchFamily="34" charset="0"/>
                <a:ea typeface="Calibri" panose="020F0502020204030204" pitchFamily="34" charset="0"/>
                <a:cs typeface="Times New Roman" panose="02020603050405020304" pitchFamily="18" charset="0"/>
              </a:rPr>
              <a:t>Die Ausgrenzung, Beraubung, Verfolgung und teilweise auch die Vernichtung bestimmter Gruppen fanden mitten in der Gesellschaft statt.</a:t>
            </a:r>
          </a:p>
          <a:p>
            <a:pPr algn="just">
              <a:lnSpc>
                <a:spcPct val="150000"/>
              </a:lnSpc>
              <a:buNone/>
            </a:pPr>
            <a:r>
              <a:rPr lang="de-DE" sz="1600" dirty="0">
                <a:latin typeface="Corbel" panose="020B0503020204020204" pitchFamily="34" charset="0"/>
                <a:ea typeface="Calibri" panose="020F0502020204030204" pitchFamily="34" charset="0"/>
                <a:cs typeface="Times New Roman" panose="02020603050405020304" pitchFamily="18" charset="0"/>
              </a:rPr>
              <a:t>Große Teile der Bevölkerung beteiligten oder arrangierten sich mit den Maßnahmen, nahmen sie hin und reagierten gleichgültig. Wenige stellten sich dagegen und leisteten Widerstand.</a:t>
            </a:r>
          </a:p>
          <a:p>
            <a:pPr algn="just">
              <a:lnSpc>
                <a:spcPct val="150000"/>
              </a:lnSpc>
              <a:buNone/>
            </a:pPr>
            <a:r>
              <a:rPr lang="de-DE" sz="1600" dirty="0">
                <a:latin typeface="Corbel" panose="020B0503020204020204" pitchFamily="34" charset="0"/>
                <a:ea typeface="Calibri" panose="020F0502020204030204" pitchFamily="34" charset="0"/>
                <a:cs typeface="Times New Roman" panose="02020603050405020304" pitchFamily="18" charset="0"/>
              </a:rPr>
              <a:t>Wir sprechen daher von einem gesamtgesellschaftlichen Verbrechen. </a:t>
            </a:r>
          </a:p>
          <a:p>
            <a:pPr algn="just">
              <a:lnSpc>
                <a:spcPct val="150000"/>
              </a:lnSpc>
              <a:buNone/>
            </a:pPr>
            <a:r>
              <a:rPr lang="de-DE" sz="1600" dirty="0">
                <a:latin typeface="Corbel" panose="020B0503020204020204" pitchFamily="34" charset="0"/>
                <a:ea typeface="Calibri" panose="020F0502020204030204" pitchFamily="34" charset="0"/>
                <a:cs typeface="Times New Roman" panose="02020603050405020304" pitchFamily="18" charset="0"/>
              </a:rPr>
              <a:t>Es gab keine Unbeteiligten. </a:t>
            </a:r>
          </a:p>
          <a:p>
            <a:pPr algn="just">
              <a:lnSpc>
                <a:spcPct val="150000"/>
              </a:lnSpc>
              <a:buNone/>
            </a:pPr>
            <a:r>
              <a:rPr lang="de-DE" sz="1600" dirty="0">
                <a:latin typeface="Corbel" panose="020B0503020204020204" pitchFamily="34" charset="0"/>
                <a:ea typeface="Calibri" panose="020F0502020204030204" pitchFamily="34" charset="0"/>
                <a:cs typeface="Times New Roman" panose="02020603050405020304" pitchFamily="18" charset="0"/>
              </a:rPr>
              <a:t>Jeder und jede nahm dabei eine bestimmte Rolle (oder mehrere Rollen) ein.</a:t>
            </a:r>
          </a:p>
        </p:txBody>
      </p:sp>
      <p:sp>
        <p:nvSpPr>
          <p:cNvPr id="3" name="Textfeld 2">
            <a:extLst>
              <a:ext uri="{FF2B5EF4-FFF2-40B4-BE49-F238E27FC236}">
                <a16:creationId xmlns:a16="http://schemas.microsoft.com/office/drawing/2014/main" id="{2173F446-E180-DFA5-DF86-BBFDF14122A1}"/>
              </a:ext>
            </a:extLst>
          </p:cNvPr>
          <p:cNvSpPr txBox="1"/>
          <p:nvPr/>
        </p:nvSpPr>
        <p:spPr>
          <a:xfrm>
            <a:off x="430941" y="1641591"/>
            <a:ext cx="8282117" cy="769441"/>
          </a:xfrm>
          <a:prstGeom prst="rect">
            <a:avLst/>
          </a:prstGeom>
          <a:noFill/>
        </p:spPr>
        <p:txBody>
          <a:bodyPr wrap="square" rtlCol="0">
            <a:spAutoFit/>
          </a:bodyPr>
          <a:lstStyle/>
          <a:p>
            <a:r>
              <a:rPr lang="de-DE" sz="2200" b="1" dirty="0">
                <a:solidFill>
                  <a:srgbClr val="575757"/>
                </a:solidFill>
                <a:latin typeface="Corbel" panose="020B0503020204020204" pitchFamily="34" charset="0"/>
              </a:rPr>
              <a:t>SCHLUSSFOLGERUNG:</a:t>
            </a:r>
          </a:p>
          <a:p>
            <a:r>
              <a:rPr lang="de-DE" sz="2200" b="1" dirty="0">
                <a:solidFill>
                  <a:srgbClr val="575757"/>
                </a:solidFill>
                <a:latin typeface="Corbel" panose="020B0503020204020204" pitchFamily="34" charset="0"/>
              </a:rPr>
              <a:t>Der Nationalsozialismus – ein gesamtgesellschaftliches Verbrechen</a:t>
            </a:r>
            <a:endParaRPr lang="de-AT" sz="2200" b="1" dirty="0">
              <a:solidFill>
                <a:srgbClr val="575757"/>
              </a:solidFill>
              <a:latin typeface="Corbel" panose="020B0503020204020204" pitchFamily="34" charset="0"/>
            </a:endParaRPr>
          </a:p>
        </p:txBody>
      </p:sp>
      <p:sp>
        <p:nvSpPr>
          <p:cNvPr id="2" name="Text Box 21">
            <a:extLst>
              <a:ext uri="{FF2B5EF4-FFF2-40B4-BE49-F238E27FC236}">
                <a16:creationId xmlns:a16="http://schemas.microsoft.com/office/drawing/2014/main" id="{D89CC334-3093-C0EE-ECBB-CF7FD06ACA0E}"/>
              </a:ext>
            </a:extLst>
          </p:cNvPr>
          <p:cNvSpPr txBox="1">
            <a:spLocks noChangeArrowheads="1"/>
          </p:cNvSpPr>
          <p:nvPr/>
        </p:nvSpPr>
        <p:spPr bwMode="auto">
          <a:xfrm>
            <a:off x="4" y="6387131"/>
            <a:ext cx="9143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6" name="Rechteck 5">
            <a:extLst>
              <a:ext uri="{FF2B5EF4-FFF2-40B4-BE49-F238E27FC236}">
                <a16:creationId xmlns:a16="http://schemas.microsoft.com/office/drawing/2014/main" id="{D38EDCCE-7053-2E7E-9E71-FEFFB0290984}"/>
              </a:ext>
            </a:extLst>
          </p:cNvPr>
          <p:cNvSpPr/>
          <p:nvPr/>
        </p:nvSpPr>
        <p:spPr>
          <a:xfrm>
            <a:off x="-3" y="800100"/>
            <a:ext cx="9143999" cy="5355181"/>
          </a:xfrm>
          <a:prstGeom prst="rect">
            <a:avLst/>
          </a:prstGeom>
          <a:solidFill>
            <a:srgbClr val="9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Corbel" panose="020B0503020204020204" pitchFamily="34" charset="0"/>
              </a:rPr>
              <a:t>Zur Reflexion:</a:t>
            </a:r>
          </a:p>
          <a:p>
            <a:pPr algn="ctr">
              <a:buFontTx/>
              <a:buNone/>
            </a:pPr>
            <a:endParaRPr lang="de-DE" altLang="de-DE" sz="1600" b="1" dirty="0">
              <a:latin typeface="Corbel" panose="020B0503020204020204" pitchFamily="34" charset="0"/>
              <a:cs typeface="Calibri" panose="020F0502020204030204" pitchFamily="34" charset="0"/>
            </a:endParaRPr>
          </a:p>
          <a:p>
            <a:pPr algn="ctr">
              <a:buFontTx/>
              <a:buNone/>
            </a:pPr>
            <a:r>
              <a:rPr lang="de-DE" altLang="de-DE" sz="1600" b="1" dirty="0">
                <a:latin typeface="Corbel" panose="020B0503020204020204" pitchFamily="34" charset="0"/>
                <a:cs typeface="Calibri" panose="020F0502020204030204" pitchFamily="34" charset="0"/>
              </a:rPr>
              <a:t>§2 Wehrgesetz:</a:t>
            </a:r>
          </a:p>
          <a:p>
            <a:pPr algn="ctr">
              <a:buNone/>
            </a:pPr>
            <a:r>
              <a:rPr lang="de-DE" sz="1600" i="1" dirty="0">
                <a:latin typeface="Corbel" panose="020B0503020204020204" pitchFamily="34" charset="0"/>
              </a:rPr>
              <a:t>[…] auch über den Bereich der militärischen Landesverteidigung hinaus der Schutz der verfassungsmäßigen Einrichtungen und ihrer Handlungsfähigkeit und der demokratischen Freiheiten der Einwohner sowie die Aufrechterhaltung der Ordnung und Sicherheit im Inneren überhaupt […]</a:t>
            </a:r>
          </a:p>
          <a:p>
            <a:pPr algn="ctr"/>
            <a:endParaRPr lang="de-DE" sz="2000" dirty="0">
              <a:solidFill>
                <a:schemeClr val="bg1"/>
              </a:solidFill>
              <a:latin typeface="Corbel" panose="020B0503020204020204" pitchFamily="34" charset="0"/>
            </a:endParaRPr>
          </a:p>
          <a:p>
            <a:pPr algn="ctr"/>
            <a:r>
              <a:rPr lang="de-DE" sz="2000" dirty="0">
                <a:latin typeface="Corbel" panose="020B0503020204020204" pitchFamily="34" charset="0"/>
              </a:rPr>
              <a:t>Was nehmen Sie sich aus den vergangen zwei Stunden mit?</a:t>
            </a:r>
          </a:p>
          <a:p>
            <a:pPr algn="ctr"/>
            <a:endParaRPr lang="de-DE" sz="2000" dirty="0">
              <a:latin typeface="Corbel" panose="020B0503020204020204" pitchFamily="34" charset="0"/>
            </a:endParaRPr>
          </a:p>
          <a:p>
            <a:pPr algn="ctr"/>
            <a:r>
              <a:rPr lang="de-DE" sz="2000" dirty="0">
                <a:latin typeface="Corbel" panose="020B0503020204020204" pitchFamily="34" charset="0"/>
              </a:rPr>
              <a:t>Was hat der Nationalsozialismus mit</a:t>
            </a:r>
          </a:p>
          <a:p>
            <a:pPr algn="ctr"/>
            <a:r>
              <a:rPr lang="de-DE" sz="2000" dirty="0">
                <a:latin typeface="Corbel" panose="020B0503020204020204" pitchFamily="34" charset="0"/>
              </a:rPr>
              <a:t>unserer Gesellschaft,</a:t>
            </a:r>
          </a:p>
          <a:p>
            <a:pPr algn="ctr"/>
            <a:r>
              <a:rPr lang="de-DE" sz="2000" dirty="0">
                <a:latin typeface="Corbel" panose="020B0503020204020204" pitchFamily="34" charset="0"/>
              </a:rPr>
              <a:t>Ihnen persönlich,</a:t>
            </a:r>
          </a:p>
          <a:p>
            <a:pPr algn="ctr"/>
            <a:r>
              <a:rPr lang="de-DE" sz="2000" dirty="0">
                <a:latin typeface="Corbel" panose="020B0503020204020204" pitchFamily="34" charset="0"/>
              </a:rPr>
              <a:t>Ihnen als Soldatin/Soldat zu tun?</a:t>
            </a:r>
          </a:p>
        </p:txBody>
      </p:sp>
    </p:spTree>
    <p:extLst>
      <p:ext uri="{BB962C8B-B14F-4D97-AF65-F5344CB8AC3E}">
        <p14:creationId xmlns:p14="http://schemas.microsoft.com/office/powerpoint/2010/main" val="2377682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6159" name="Text Box 29"/>
          <p:cNvSpPr txBox="1">
            <a:spLocks noChangeArrowheads="1"/>
          </p:cNvSpPr>
          <p:nvPr/>
        </p:nvSpPr>
        <p:spPr bwMode="auto">
          <a:xfrm>
            <a:off x="551269" y="2643160"/>
            <a:ext cx="7863840" cy="314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buFontTx/>
              <a:buNone/>
            </a:pPr>
            <a:r>
              <a:rPr lang="de-DE" altLang="de-DE" sz="1600" b="1" dirty="0">
                <a:latin typeface="Corbel" panose="020B0503020204020204" pitchFamily="34" charset="0"/>
                <a:cs typeface="Calibri" panose="020F0502020204030204" pitchFamily="34" charset="0"/>
              </a:rPr>
              <a:t>§2 Wehrgesetz:</a:t>
            </a:r>
          </a:p>
          <a:p>
            <a:pPr algn="just">
              <a:buNone/>
            </a:pPr>
            <a:r>
              <a:rPr lang="de-DE" sz="1600" i="1" dirty="0">
                <a:latin typeface="Corbel" panose="020B0503020204020204" pitchFamily="34" charset="0"/>
              </a:rPr>
              <a:t>[…] auch über den Bereich der militärischen Landesverteidigung hinaus der Schutz der verfassungsmäßigen Einrichtungen und ihrer Handlungsfähigkeit und der demokratischen Freiheiten der Einwohner sowie die Aufrechterhaltung der Ordnung und Sicherheit im Inneren überhaupt […]</a:t>
            </a:r>
          </a:p>
          <a:p>
            <a:pPr algn="just">
              <a:buNone/>
            </a:pPr>
            <a:endParaRPr lang="de-DE" sz="1600" i="1" dirty="0">
              <a:latin typeface="Corbel" panose="020B0503020204020204" pitchFamily="34" charset="0"/>
            </a:endParaRPr>
          </a:p>
          <a:p>
            <a:pPr algn="just">
              <a:buNone/>
            </a:pPr>
            <a:r>
              <a:rPr lang="de-DE" altLang="de-DE" sz="1600" b="1" dirty="0">
                <a:latin typeface="Corbel" panose="020B0503020204020204" pitchFamily="34" charset="0"/>
                <a:cs typeface="Calibri" panose="020F0502020204030204" pitchFamily="34" charset="0"/>
              </a:rPr>
              <a:t>Im NS-Staat:</a:t>
            </a:r>
          </a:p>
          <a:p>
            <a:pPr algn="just">
              <a:buNone/>
            </a:pPr>
            <a:r>
              <a:rPr lang="de-DE" altLang="de-DE" sz="1600" dirty="0">
                <a:latin typeface="Corbel" panose="020B0503020204020204" pitchFamily="34" charset="0"/>
                <a:cs typeface="Calibri" panose="020F0502020204030204" pitchFamily="34" charset="0"/>
              </a:rPr>
              <a:t>Beseitigung jeder demokratischen Grundlage </a:t>
            </a:r>
          </a:p>
          <a:p>
            <a:pPr algn="just">
              <a:buNone/>
            </a:pPr>
            <a:r>
              <a:rPr lang="de-DE" altLang="de-DE" sz="1600" dirty="0">
                <a:latin typeface="Corbel" panose="020B0503020204020204" pitchFamily="34" charset="0"/>
                <a:cs typeface="Calibri" panose="020F0502020204030204" pitchFamily="34" charset="0"/>
              </a:rPr>
              <a:t>Ausgrenzung, Verfolgung und Vernichtung bestimmter Personengruppen</a:t>
            </a:r>
          </a:p>
          <a:p>
            <a:pPr algn="just">
              <a:buNone/>
            </a:pPr>
            <a:endParaRPr lang="de-DE" sz="1600" i="1" dirty="0">
              <a:latin typeface="Corbel" panose="020B0503020204020204" pitchFamily="34" charset="0"/>
            </a:endParaRPr>
          </a:p>
          <a:p>
            <a:pPr algn="just">
              <a:buNone/>
            </a:pPr>
            <a:r>
              <a:rPr lang="de-DE" sz="1600" b="1" dirty="0">
                <a:latin typeface="Corbel" panose="020B0503020204020204" pitchFamily="34" charset="0"/>
              </a:rPr>
              <a:t>Wie konnte es so weit kommen?</a:t>
            </a:r>
          </a:p>
        </p:txBody>
      </p:sp>
      <p:sp>
        <p:nvSpPr>
          <p:cNvPr id="8" name="Text Box 21"/>
          <p:cNvSpPr txBox="1">
            <a:spLocks noChangeArrowheads="1"/>
          </p:cNvSpPr>
          <p:nvPr/>
        </p:nvSpPr>
        <p:spPr bwMode="auto">
          <a:xfrm>
            <a:off x="627017" y="6324975"/>
            <a:ext cx="70422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AT" altLang="de-DE" sz="1200" dirty="0">
                <a:latin typeface="Corbel" panose="020B0503020204020204" pitchFamily="34" charset="0"/>
              </a:rPr>
              <a:t>Stundenbild 1 | Nationalsozialismus: Ausgrenzung, Verfolgung, Vernichtung</a:t>
            </a:r>
          </a:p>
        </p:txBody>
      </p:sp>
      <p:sp>
        <p:nvSpPr>
          <p:cNvPr id="2" name="Textfeld 1">
            <a:extLst>
              <a:ext uri="{FF2B5EF4-FFF2-40B4-BE49-F238E27FC236}">
                <a16:creationId xmlns:a16="http://schemas.microsoft.com/office/drawing/2014/main" id="{AF7967C3-07BB-348E-95AB-93F207EF8CE5}"/>
              </a:ext>
            </a:extLst>
          </p:cNvPr>
          <p:cNvSpPr txBox="1"/>
          <p:nvPr/>
        </p:nvSpPr>
        <p:spPr>
          <a:xfrm>
            <a:off x="551269" y="1293610"/>
            <a:ext cx="7039106" cy="892552"/>
          </a:xfrm>
          <a:prstGeom prst="rect">
            <a:avLst/>
          </a:prstGeom>
          <a:noFill/>
        </p:spPr>
        <p:txBody>
          <a:bodyPr wrap="none" rtlCol="0">
            <a:spAutoFit/>
          </a:bodyPr>
          <a:lstStyle/>
          <a:p>
            <a:pPr algn="just">
              <a:buNone/>
            </a:pPr>
            <a:r>
              <a:rPr lang="de-DE" sz="2200" dirty="0">
                <a:solidFill>
                  <a:srgbClr val="4D4D4D"/>
                </a:solidFill>
                <a:latin typeface="Corbel" panose="020B0503020204020204" pitchFamily="34" charset="0"/>
              </a:rPr>
              <a:t>Warum beschäftigen wir uns mit dem Nationalsozialismus?</a:t>
            </a:r>
            <a:endParaRPr lang="de-DE" altLang="de-DE" sz="2200" dirty="0">
              <a:solidFill>
                <a:srgbClr val="4D4D4D"/>
              </a:solidFill>
              <a:latin typeface="Corbel" panose="020B0503020204020204" pitchFamily="34" charset="0"/>
              <a:cs typeface="Calibri" panose="020F0502020204030204" pitchFamily="34" charset="0"/>
            </a:endParaRPr>
          </a:p>
          <a:p>
            <a:pPr algn="just">
              <a:buNone/>
            </a:pPr>
            <a:endParaRPr lang="de-DE" altLang="de-DE" sz="800" dirty="0">
              <a:solidFill>
                <a:srgbClr val="4D4D4D"/>
              </a:solidFill>
              <a:latin typeface="Corbel" panose="020B0503020204020204" pitchFamily="34" charset="0"/>
              <a:cs typeface="Calibri" panose="020F0502020204030204" pitchFamily="34" charset="0"/>
            </a:endParaRPr>
          </a:p>
          <a:p>
            <a:pPr algn="just">
              <a:buNone/>
            </a:pPr>
            <a:r>
              <a:rPr lang="de-DE" altLang="de-DE" sz="2200" dirty="0">
                <a:solidFill>
                  <a:srgbClr val="4D4D4D"/>
                </a:solidFill>
                <a:latin typeface="Corbel" panose="020B0503020204020204" pitchFamily="34" charset="0"/>
                <a:cs typeface="Calibri" panose="020F0502020204030204" pitchFamily="34" charset="0"/>
              </a:rPr>
              <a:t>Was hat das mit mir zu tun?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B7636921-3703-E45B-CFF4-4A2C2A00008D}"/>
              </a:ext>
            </a:extLst>
          </p:cNvPr>
          <p:cNvSpPr/>
          <p:nvPr/>
        </p:nvSpPr>
        <p:spPr>
          <a:xfrm>
            <a:off x="813525" y="1953659"/>
            <a:ext cx="4042711" cy="2651793"/>
          </a:xfrm>
          <a:prstGeom prst="ellipse">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300" b="1" dirty="0">
                <a:ln w="0"/>
                <a:solidFill>
                  <a:schemeClr val="tx1"/>
                </a:solidFill>
                <a:latin typeface="Corbel" panose="020B0503020204020204" pitchFamily="34" charset="0"/>
              </a:rPr>
              <a:t>„Volksgemeinschaft“</a:t>
            </a:r>
          </a:p>
          <a:p>
            <a:pPr algn="ctr"/>
            <a:endParaRPr lang="de-DE" b="1" dirty="0">
              <a:ln w="0"/>
              <a:solidFill>
                <a:schemeClr val="tx1"/>
              </a:solidFill>
            </a:endParaRPr>
          </a:p>
        </p:txBody>
      </p:sp>
      <p:sp>
        <p:nvSpPr>
          <p:cNvPr id="16" name="Textfeld 15">
            <a:extLst>
              <a:ext uri="{FF2B5EF4-FFF2-40B4-BE49-F238E27FC236}">
                <a16:creationId xmlns:a16="http://schemas.microsoft.com/office/drawing/2014/main" id="{7DFC2178-666A-03CB-A648-94EA236E932D}"/>
              </a:ext>
            </a:extLst>
          </p:cNvPr>
          <p:cNvSpPr txBox="1"/>
          <p:nvPr/>
        </p:nvSpPr>
        <p:spPr>
          <a:xfrm>
            <a:off x="817156" y="1243460"/>
            <a:ext cx="7509688" cy="461665"/>
          </a:xfrm>
          <a:prstGeom prst="rect">
            <a:avLst/>
          </a:prstGeom>
          <a:noFill/>
        </p:spPr>
        <p:txBody>
          <a:bodyPr wrap="square" rtlCol="0">
            <a:spAutoFit/>
          </a:bodyPr>
          <a:lstStyle/>
          <a:p>
            <a:r>
              <a:rPr lang="de-DE" sz="2400" b="1" dirty="0">
                <a:solidFill>
                  <a:srgbClr val="4D4D4D"/>
                </a:solidFill>
                <a:latin typeface="Corbel" panose="020B0503020204020204" pitchFamily="34" charset="0"/>
              </a:rPr>
              <a:t>N</a:t>
            </a:r>
            <a:r>
              <a:rPr lang="de-AT" sz="2400" b="1" dirty="0">
                <a:solidFill>
                  <a:srgbClr val="4D4D4D"/>
                </a:solidFill>
                <a:latin typeface="Corbel" panose="020B0503020204020204" pitchFamily="34" charset="0"/>
              </a:rPr>
              <a:t>ationalsozialistische Gesellschaftspolitik (1)</a:t>
            </a:r>
            <a:endParaRPr lang="de-AT" sz="2400" dirty="0">
              <a:solidFill>
                <a:srgbClr val="4D4D4D"/>
              </a:solidFill>
              <a:latin typeface="+mj-lt"/>
            </a:endParaRPr>
          </a:p>
        </p:txBody>
      </p:sp>
      <p:sp>
        <p:nvSpPr>
          <p:cNvPr id="17" name="Pfeil: nach oben 16">
            <a:extLst>
              <a:ext uri="{FF2B5EF4-FFF2-40B4-BE49-F238E27FC236}">
                <a16:creationId xmlns:a16="http://schemas.microsoft.com/office/drawing/2014/main" id="{E51D806A-0683-3855-4BF7-167C2335FFD9}"/>
              </a:ext>
            </a:extLst>
          </p:cNvPr>
          <p:cNvSpPr/>
          <p:nvPr/>
        </p:nvSpPr>
        <p:spPr>
          <a:xfrm>
            <a:off x="1432618" y="3371185"/>
            <a:ext cx="2804524" cy="1112284"/>
          </a:xfrm>
          <a:prstGeom prst="upArrow">
            <a:avLst/>
          </a:prstGeom>
          <a:solidFill>
            <a:srgbClr val="DA251D"/>
          </a:solidFill>
          <a:ln>
            <a:solidFill>
              <a:schemeClr val="tx1">
                <a:alpha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400" dirty="0">
              <a:solidFill>
                <a:schemeClr val="tx1"/>
              </a:solidFill>
            </a:endParaRPr>
          </a:p>
        </p:txBody>
      </p:sp>
      <p:sp>
        <p:nvSpPr>
          <p:cNvPr id="18" name="Ellipse 17">
            <a:extLst>
              <a:ext uri="{FF2B5EF4-FFF2-40B4-BE49-F238E27FC236}">
                <a16:creationId xmlns:a16="http://schemas.microsoft.com/office/drawing/2014/main" id="{352996B2-B5F7-BC47-CEA1-006C424D7588}"/>
              </a:ext>
            </a:extLst>
          </p:cNvPr>
          <p:cNvSpPr/>
          <p:nvPr/>
        </p:nvSpPr>
        <p:spPr>
          <a:xfrm>
            <a:off x="6265088" y="2298011"/>
            <a:ext cx="2061756" cy="1735667"/>
          </a:xfrm>
          <a:prstGeom prst="ellipse">
            <a:avLst/>
          </a:prstGeom>
          <a:solidFill>
            <a:srgbClr val="DA251D">
              <a:alpha val="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0" b="1" dirty="0">
                <a:solidFill>
                  <a:schemeClr val="tx1"/>
                </a:solidFill>
                <a:latin typeface="Corbel" panose="020B0503020204020204" pitchFamily="34" charset="0"/>
              </a:rPr>
              <a:t>?</a:t>
            </a:r>
            <a:endParaRPr lang="de-AT" sz="6000" b="1" dirty="0">
              <a:solidFill>
                <a:schemeClr val="tx1"/>
              </a:solidFill>
              <a:latin typeface="Corbel" panose="020B0503020204020204" pitchFamily="34" charset="0"/>
            </a:endParaRPr>
          </a:p>
        </p:txBody>
      </p:sp>
      <p:sp>
        <p:nvSpPr>
          <p:cNvPr id="21" name="Pfeil: nach rechts 20">
            <a:extLst>
              <a:ext uri="{FF2B5EF4-FFF2-40B4-BE49-F238E27FC236}">
                <a16:creationId xmlns:a16="http://schemas.microsoft.com/office/drawing/2014/main" id="{67FD3D51-998B-5C3C-13B1-5D1CDA979CEB}"/>
              </a:ext>
            </a:extLst>
          </p:cNvPr>
          <p:cNvSpPr/>
          <p:nvPr/>
        </p:nvSpPr>
        <p:spPr>
          <a:xfrm>
            <a:off x="4637129" y="2570610"/>
            <a:ext cx="1831461" cy="1321666"/>
          </a:xfrm>
          <a:prstGeom prst="rightArrow">
            <a:avLst/>
          </a:prstGeom>
          <a:solidFill>
            <a:srgbClr val="DA251D"/>
          </a:solid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Corbel" panose="020B0503020204020204" pitchFamily="34" charset="0"/>
              </a:rPr>
              <a:t>EXKLUSION (Ausgrenzung)</a:t>
            </a:r>
            <a:endParaRPr lang="de-AT" sz="1600" b="1" dirty="0">
              <a:solidFill>
                <a:schemeClr val="bg1"/>
              </a:solidFill>
              <a:latin typeface="Corbel" panose="020B0503020204020204" pitchFamily="34" charset="0"/>
            </a:endParaRPr>
          </a:p>
        </p:txBody>
      </p:sp>
      <p:sp>
        <p:nvSpPr>
          <p:cNvPr id="24" name="Textfeld 23">
            <a:extLst>
              <a:ext uri="{FF2B5EF4-FFF2-40B4-BE49-F238E27FC236}">
                <a16:creationId xmlns:a16="http://schemas.microsoft.com/office/drawing/2014/main" id="{8457906C-6AE1-EDB7-5504-1B4400B43F0E}"/>
              </a:ext>
            </a:extLst>
          </p:cNvPr>
          <p:cNvSpPr txBox="1"/>
          <p:nvPr/>
        </p:nvSpPr>
        <p:spPr>
          <a:xfrm>
            <a:off x="2075484" y="3892276"/>
            <a:ext cx="1526054" cy="584775"/>
          </a:xfrm>
          <a:prstGeom prst="rect">
            <a:avLst/>
          </a:prstGeom>
          <a:noFill/>
        </p:spPr>
        <p:txBody>
          <a:bodyPr wrap="square" rtlCol="0">
            <a:spAutoFit/>
          </a:bodyPr>
          <a:lstStyle/>
          <a:p>
            <a:pPr algn="ctr"/>
            <a:r>
              <a:rPr lang="de-DE" sz="1600" b="1" dirty="0">
                <a:solidFill>
                  <a:schemeClr val="bg1"/>
                </a:solidFill>
                <a:latin typeface="Corbel" panose="020B0503020204020204" pitchFamily="34" charset="0"/>
              </a:rPr>
              <a:t>INKLUSION</a:t>
            </a:r>
          </a:p>
          <a:p>
            <a:pPr algn="ctr"/>
            <a:r>
              <a:rPr lang="de-DE" sz="1600" b="1" dirty="0">
                <a:solidFill>
                  <a:schemeClr val="bg1"/>
                </a:solidFill>
                <a:latin typeface="Corbel" panose="020B0503020204020204" pitchFamily="34" charset="0"/>
              </a:rPr>
              <a:t>(Einbeziehung)</a:t>
            </a:r>
            <a:endParaRPr lang="de-AT" sz="1600" b="1" dirty="0">
              <a:solidFill>
                <a:schemeClr val="bg1"/>
              </a:solidFill>
              <a:latin typeface="Corbel" panose="020B0503020204020204" pitchFamily="34" charset="0"/>
            </a:endParaRPr>
          </a:p>
        </p:txBody>
      </p:sp>
      <p:sp>
        <p:nvSpPr>
          <p:cNvPr id="4" name="Textfeld 3">
            <a:extLst>
              <a:ext uri="{FF2B5EF4-FFF2-40B4-BE49-F238E27FC236}">
                <a16:creationId xmlns:a16="http://schemas.microsoft.com/office/drawing/2014/main" id="{1EBE029C-0189-2B06-FB9A-35EA375392E7}"/>
              </a:ext>
            </a:extLst>
          </p:cNvPr>
          <p:cNvSpPr txBox="1"/>
          <p:nvPr/>
        </p:nvSpPr>
        <p:spPr>
          <a:xfrm>
            <a:off x="882285" y="6220829"/>
            <a:ext cx="7509688" cy="276999"/>
          </a:xfrm>
          <a:prstGeom prst="rect">
            <a:avLst/>
          </a:prstGeom>
          <a:noFill/>
        </p:spPr>
        <p:txBody>
          <a:bodyPr wrap="square">
            <a:spAutoFit/>
          </a:bodyPr>
          <a:lstStyle/>
          <a:p>
            <a:pPr eaLnBrk="1" hangingPunct="1">
              <a:spcBef>
                <a:spcPct val="50000"/>
              </a:spcBef>
              <a:buFontTx/>
              <a:buNone/>
            </a:pPr>
            <a:r>
              <a:rPr lang="de-AT" altLang="de-DE" sz="1200" dirty="0">
                <a:latin typeface="Corbel" panose="020B0503020204020204" pitchFamily="34" charset="0"/>
              </a:rPr>
              <a:t>Stundenbild 1 | Nationalsozialismus: Ausgrenzung, Verfolgung, Vernichtung</a:t>
            </a:r>
          </a:p>
        </p:txBody>
      </p:sp>
      <p:sp>
        <p:nvSpPr>
          <p:cNvPr id="5" name="Textfeld 4">
            <a:extLst>
              <a:ext uri="{FF2B5EF4-FFF2-40B4-BE49-F238E27FC236}">
                <a16:creationId xmlns:a16="http://schemas.microsoft.com/office/drawing/2014/main" id="{B137F355-672A-4E31-555C-B82934174C17}"/>
              </a:ext>
            </a:extLst>
          </p:cNvPr>
          <p:cNvSpPr txBox="1"/>
          <p:nvPr/>
        </p:nvSpPr>
        <p:spPr>
          <a:xfrm>
            <a:off x="882285" y="4757761"/>
            <a:ext cx="7509688" cy="1162113"/>
          </a:xfrm>
          <a:prstGeom prst="rect">
            <a:avLst/>
          </a:prstGeom>
          <a:noFill/>
        </p:spPr>
        <p:txBody>
          <a:bodyPr wrap="square">
            <a:spAutoFit/>
          </a:bodyPr>
          <a:lstStyle/>
          <a:p>
            <a:pPr algn="just">
              <a:lnSpc>
                <a:spcPct val="150000"/>
              </a:lnSpc>
            </a:pPr>
            <a:r>
              <a:rPr lang="de-DE" altLang="de-DE" sz="1600" dirty="0">
                <a:latin typeface="Corbel" panose="020B0503020204020204" pitchFamily="34" charset="0"/>
                <a:cs typeface="Calibri" panose="020F0502020204030204" pitchFamily="34" charset="0"/>
              </a:rPr>
              <a:t>Als </a:t>
            </a:r>
            <a:r>
              <a:rPr lang="de-DE" altLang="de-DE" sz="1600" b="1" dirty="0">
                <a:latin typeface="Corbel" panose="020B0503020204020204" pitchFamily="34" charset="0"/>
                <a:cs typeface="Calibri" panose="020F0502020204030204" pitchFamily="34" charset="0"/>
              </a:rPr>
              <a:t>Fundament des NS-Staates </a:t>
            </a:r>
            <a:r>
              <a:rPr lang="de-DE" altLang="de-DE" sz="1600" dirty="0">
                <a:latin typeface="Corbel" panose="020B0503020204020204" pitchFamily="34" charset="0"/>
                <a:cs typeface="Calibri" panose="020F0502020204030204" pitchFamily="34" charset="0"/>
              </a:rPr>
              <a:t>wurde die </a:t>
            </a:r>
            <a:r>
              <a:rPr lang="de-DE" altLang="de-DE" sz="1600" b="1" dirty="0">
                <a:latin typeface="Corbel" panose="020B0503020204020204" pitchFamily="34" charset="0"/>
                <a:cs typeface="Calibri" panose="020F0502020204030204" pitchFamily="34" charset="0"/>
              </a:rPr>
              <a:t>„Volksgemeinschaft“ </a:t>
            </a:r>
            <a:r>
              <a:rPr lang="de-DE" altLang="de-DE" sz="1600" dirty="0">
                <a:latin typeface="Corbel" panose="020B0503020204020204" pitchFamily="34" charset="0"/>
                <a:cs typeface="Calibri" panose="020F0502020204030204" pitchFamily="34" charset="0"/>
              </a:rPr>
              <a:t>verstanden. In der Vorstellung der Nationalsozialisten war das die Gemeinschaft aller „Volksgenossen“, die den NS-Kriterien entsprachen. </a:t>
            </a:r>
            <a:endParaRPr lang="de-AT" sz="1600" dirty="0"/>
          </a:p>
        </p:txBody>
      </p:sp>
    </p:spTree>
    <p:extLst>
      <p:ext uri="{BB962C8B-B14F-4D97-AF65-F5344CB8AC3E}">
        <p14:creationId xmlns:p14="http://schemas.microsoft.com/office/powerpoint/2010/main" val="255545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A3BB7D3-750A-C636-3684-ED33271CDAE6}"/>
              </a:ext>
            </a:extLst>
          </p:cNvPr>
          <p:cNvSpPr/>
          <p:nvPr/>
        </p:nvSpPr>
        <p:spPr>
          <a:xfrm>
            <a:off x="1155467" y="2316369"/>
            <a:ext cx="6833066" cy="2830286"/>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orbel" panose="020B0503020204020204" pitchFamily="34" charset="0"/>
              </a:rPr>
              <a:t>Wer gehörte im Nationalsozialismus zur „Volksgemeinschaft“ dazu?</a:t>
            </a:r>
          </a:p>
          <a:p>
            <a:pPr algn="ctr"/>
            <a:endParaRPr lang="de-DE" sz="1800" dirty="0">
              <a:solidFill>
                <a:schemeClr val="tx1"/>
              </a:solidFill>
              <a:latin typeface="Corbel" panose="020B0503020204020204" pitchFamily="34" charset="0"/>
            </a:endParaRPr>
          </a:p>
          <a:p>
            <a:pPr algn="ctr"/>
            <a:r>
              <a:rPr lang="de-DE" sz="1800" dirty="0">
                <a:solidFill>
                  <a:schemeClr val="tx1"/>
                </a:solidFill>
                <a:latin typeface="Corbel" panose="020B0503020204020204" pitchFamily="34" charset="0"/>
              </a:rPr>
              <a:t>Welche Personengruppen wurden</a:t>
            </a:r>
            <a:r>
              <a:rPr lang="de-DE" dirty="0">
                <a:solidFill>
                  <a:schemeClr val="tx1"/>
                </a:solidFill>
                <a:latin typeface="Corbel" panose="020B0503020204020204" pitchFamily="34" charset="0"/>
              </a:rPr>
              <a:t> a</a:t>
            </a:r>
            <a:r>
              <a:rPr lang="de-DE" sz="1800" dirty="0">
                <a:solidFill>
                  <a:schemeClr val="tx1"/>
                </a:solidFill>
                <a:latin typeface="Corbel" panose="020B0503020204020204" pitchFamily="34" charset="0"/>
              </a:rPr>
              <a:t>us der </a:t>
            </a:r>
            <a:r>
              <a:rPr lang="de-DE" dirty="0">
                <a:solidFill>
                  <a:schemeClr val="tx1"/>
                </a:solidFill>
                <a:latin typeface="Corbel" panose="020B0503020204020204" pitchFamily="34" charset="0"/>
              </a:rPr>
              <a:t>„</a:t>
            </a:r>
            <a:r>
              <a:rPr lang="de-DE" sz="1800" dirty="0">
                <a:solidFill>
                  <a:schemeClr val="tx1"/>
                </a:solidFill>
                <a:latin typeface="Corbel" panose="020B0503020204020204" pitchFamily="34" charset="0"/>
              </a:rPr>
              <a:t>Volksgemeinschaft“ </a:t>
            </a:r>
          </a:p>
          <a:p>
            <a:pPr algn="ctr"/>
            <a:r>
              <a:rPr lang="de-DE" sz="1800" dirty="0">
                <a:solidFill>
                  <a:schemeClr val="tx1"/>
                </a:solidFill>
                <a:latin typeface="Corbel" panose="020B0503020204020204" pitchFamily="34" charset="0"/>
              </a:rPr>
              <a:t>ausgegrenzt und verfolgt?</a:t>
            </a:r>
          </a:p>
          <a:p>
            <a:pPr algn="ctr"/>
            <a:endParaRPr lang="de-DE" sz="1800" dirty="0">
              <a:solidFill>
                <a:schemeClr val="tx1"/>
              </a:solidFill>
              <a:latin typeface="Corbel" panose="020B0503020204020204" pitchFamily="34" charset="0"/>
            </a:endParaRPr>
          </a:p>
          <a:p>
            <a:pPr algn="ctr"/>
            <a:r>
              <a:rPr lang="de-DE" sz="1800" dirty="0">
                <a:solidFill>
                  <a:schemeClr val="tx1"/>
                </a:solidFill>
                <a:latin typeface="Corbel" panose="020B0503020204020204" pitchFamily="34" charset="0"/>
              </a:rPr>
              <a:t>Welche Folgen hatten die Ausgrenzung und Verfolgung für die betreffenden Personen?</a:t>
            </a:r>
          </a:p>
        </p:txBody>
      </p:sp>
      <p:sp>
        <p:nvSpPr>
          <p:cNvPr id="5" name="Textfeld 4">
            <a:extLst>
              <a:ext uri="{FF2B5EF4-FFF2-40B4-BE49-F238E27FC236}">
                <a16:creationId xmlns:a16="http://schemas.microsoft.com/office/drawing/2014/main" id="{B9D9FD51-683E-D1E8-C0E4-354012CDD68E}"/>
              </a:ext>
            </a:extLst>
          </p:cNvPr>
          <p:cNvSpPr txBox="1"/>
          <p:nvPr/>
        </p:nvSpPr>
        <p:spPr>
          <a:xfrm>
            <a:off x="0" y="6256922"/>
            <a:ext cx="9144000" cy="276999"/>
          </a:xfrm>
          <a:prstGeom prst="rect">
            <a:avLst/>
          </a:prstGeom>
          <a:noFill/>
        </p:spPr>
        <p:txBody>
          <a:bodyPr wrap="square">
            <a:spAutoFit/>
          </a:bodyPr>
          <a:lstStyle/>
          <a:p>
            <a:pPr algn="ctr" eaLnBrk="1" hangingPunct="1">
              <a:spcBef>
                <a:spcPct val="50000"/>
              </a:spcBef>
              <a:buFontTx/>
              <a:buNone/>
            </a:pPr>
            <a:r>
              <a:rPr lang="de-AT" altLang="de-DE" sz="1200" dirty="0">
                <a:latin typeface="Corbel" panose="020B0503020204020204" pitchFamily="34" charset="0"/>
              </a:rPr>
              <a:t>Stundenbild 1 | Nationalsozialismus: Ausgrenzung, Verfolgung, Vernichtung</a:t>
            </a:r>
          </a:p>
        </p:txBody>
      </p:sp>
      <p:sp>
        <p:nvSpPr>
          <p:cNvPr id="6" name="Textfeld 5">
            <a:extLst>
              <a:ext uri="{FF2B5EF4-FFF2-40B4-BE49-F238E27FC236}">
                <a16:creationId xmlns:a16="http://schemas.microsoft.com/office/drawing/2014/main" id="{8C95C728-9453-9BF4-1DB3-7DEDF2242180}"/>
              </a:ext>
            </a:extLst>
          </p:cNvPr>
          <p:cNvSpPr txBox="1"/>
          <p:nvPr/>
        </p:nvSpPr>
        <p:spPr>
          <a:xfrm>
            <a:off x="817156" y="1688988"/>
            <a:ext cx="7509688" cy="461665"/>
          </a:xfrm>
          <a:prstGeom prst="rect">
            <a:avLst/>
          </a:prstGeom>
          <a:noFill/>
        </p:spPr>
        <p:txBody>
          <a:bodyPr wrap="square" rtlCol="0">
            <a:spAutoFit/>
          </a:bodyPr>
          <a:lstStyle/>
          <a:p>
            <a:pPr algn="ctr"/>
            <a:r>
              <a:rPr lang="de-DE" sz="2400" b="1" dirty="0">
                <a:solidFill>
                  <a:srgbClr val="4D4D4D"/>
                </a:solidFill>
                <a:latin typeface="Corbel" panose="020B0503020204020204" pitchFamily="34" charset="0"/>
              </a:rPr>
              <a:t>N</a:t>
            </a:r>
            <a:r>
              <a:rPr lang="de-AT" sz="2400" b="1" dirty="0">
                <a:solidFill>
                  <a:srgbClr val="4D4D4D"/>
                </a:solidFill>
                <a:latin typeface="Corbel" panose="020B0503020204020204" pitchFamily="34" charset="0"/>
              </a:rPr>
              <a:t>ationalsozialistische Gesellschaftspolitik (2)</a:t>
            </a:r>
            <a:endParaRPr lang="de-AT" sz="2400" dirty="0">
              <a:solidFill>
                <a:srgbClr val="4D4D4D"/>
              </a:solidFill>
              <a:latin typeface="+mj-lt"/>
            </a:endParaRPr>
          </a:p>
        </p:txBody>
      </p:sp>
    </p:spTree>
    <p:extLst>
      <p:ext uri="{BB962C8B-B14F-4D97-AF65-F5344CB8AC3E}">
        <p14:creationId xmlns:p14="http://schemas.microsoft.com/office/powerpoint/2010/main" val="614932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2" name="Textfeld 1">
            <a:extLst>
              <a:ext uri="{FF2B5EF4-FFF2-40B4-BE49-F238E27FC236}">
                <a16:creationId xmlns:a16="http://schemas.microsoft.com/office/drawing/2014/main" id="{06A5ACCE-9B9A-45F1-EFD7-F22CFC61C37A}"/>
              </a:ext>
            </a:extLst>
          </p:cNvPr>
          <p:cNvSpPr txBox="1"/>
          <p:nvPr/>
        </p:nvSpPr>
        <p:spPr>
          <a:xfrm>
            <a:off x="676609" y="1120806"/>
            <a:ext cx="8008889" cy="338554"/>
          </a:xfrm>
          <a:prstGeom prst="rect">
            <a:avLst/>
          </a:prstGeom>
          <a:noFill/>
        </p:spPr>
        <p:txBody>
          <a:bodyPr wrap="square" rtlCol="0">
            <a:spAutoFit/>
          </a:bodyPr>
          <a:lstStyle/>
          <a:p>
            <a:pPr eaLnBrk="1" hangingPunct="1">
              <a:spcBef>
                <a:spcPct val="50000"/>
              </a:spcBef>
              <a:buFontTx/>
              <a:buNone/>
            </a:pPr>
            <a:r>
              <a:rPr lang="de-DE" altLang="de-DE" sz="1600" b="1" dirty="0">
                <a:solidFill>
                  <a:srgbClr val="4D4D4D"/>
                </a:solidFill>
                <a:latin typeface="Corbel" panose="020B0503020204020204" pitchFamily="34" charset="0"/>
              </a:rPr>
              <a:t>Gesellschaftliche Ausgrenzung (EXKLUSION) am Bsp. der jüdischen Bevölkerung (1)</a:t>
            </a:r>
            <a:endParaRPr lang="de-AT" altLang="de-DE" sz="1600" dirty="0">
              <a:solidFill>
                <a:srgbClr val="4D4D4D"/>
              </a:solidFill>
              <a:latin typeface="+mj-lt"/>
            </a:endParaRPr>
          </a:p>
        </p:txBody>
      </p:sp>
      <p:sp>
        <p:nvSpPr>
          <p:cNvPr id="3" name="Textfeld 2">
            <a:extLst>
              <a:ext uri="{FF2B5EF4-FFF2-40B4-BE49-F238E27FC236}">
                <a16:creationId xmlns:a16="http://schemas.microsoft.com/office/drawing/2014/main" id="{12EB0BFC-C34E-F07B-C2B2-49C0CEFC235E}"/>
              </a:ext>
            </a:extLst>
          </p:cNvPr>
          <p:cNvSpPr txBox="1"/>
          <p:nvPr/>
        </p:nvSpPr>
        <p:spPr>
          <a:xfrm>
            <a:off x="676609" y="1581179"/>
            <a:ext cx="7702758" cy="954107"/>
          </a:xfrm>
          <a:prstGeom prst="rect">
            <a:avLst/>
          </a:prstGeom>
          <a:noFill/>
        </p:spPr>
        <p:txBody>
          <a:bodyPr wrap="square" rtlCol="0">
            <a:spAutoFit/>
          </a:bodyPr>
          <a:lstStyle/>
          <a:p>
            <a:pPr algn="just"/>
            <a:r>
              <a:rPr lang="de-DE" sz="1400" b="1" dirty="0">
                <a:latin typeface="Corbel" panose="020B0503020204020204" pitchFamily="34" charset="0"/>
              </a:rPr>
              <a:t>Rassistischer Antisemitismus: </a:t>
            </a:r>
            <a:r>
              <a:rPr lang="de-DE" sz="1400" dirty="0">
                <a:latin typeface="Corbel" panose="020B0503020204020204" pitchFamily="34" charset="0"/>
              </a:rPr>
              <a:t>Ideologische Basis der Ausgrenzung und Verfolgung von Jüdinnen/Juden, die gleichzeitig abgewertet und zur übermächtigen Bedrohung gemacht werden.</a:t>
            </a:r>
          </a:p>
          <a:p>
            <a:pPr algn="just"/>
            <a:endParaRPr lang="de-DE" sz="1400" dirty="0">
              <a:latin typeface="Corbel" panose="020B0503020204020204" pitchFamily="34" charset="0"/>
            </a:endParaRPr>
          </a:p>
          <a:p>
            <a:pPr algn="just"/>
            <a:r>
              <a:rPr lang="de-DE" sz="1400" dirty="0">
                <a:latin typeface="Corbel" panose="020B0503020204020204" pitchFamily="34" charset="0"/>
              </a:rPr>
              <a:t>Beispiel aus einem </a:t>
            </a:r>
            <a:r>
              <a:rPr lang="de-DE" sz="1400" b="1" dirty="0">
                <a:latin typeface="Corbel" panose="020B0503020204020204" pitchFamily="34" charset="0"/>
              </a:rPr>
              <a:t>Schulheft</a:t>
            </a:r>
            <a:r>
              <a:rPr lang="de-DE" sz="1400" dirty="0">
                <a:latin typeface="Corbel" panose="020B0503020204020204" pitchFamily="34" charset="0"/>
              </a:rPr>
              <a:t> aus dem Jahr 1943:</a:t>
            </a:r>
          </a:p>
        </p:txBody>
      </p:sp>
      <p:pic>
        <p:nvPicPr>
          <p:cNvPr id="4" name="Grafik 3" descr="Ein Bild, das Text, Handschrift, Kalligrafie, Schrift enthält.&#10;&#10;Automatisch generierte Beschreibung">
            <a:extLst>
              <a:ext uri="{FF2B5EF4-FFF2-40B4-BE49-F238E27FC236}">
                <a16:creationId xmlns:a16="http://schemas.microsoft.com/office/drawing/2014/main" id="{14457AF3-0802-686B-5DB5-11A42892B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382" y="2657105"/>
            <a:ext cx="3585685" cy="2199751"/>
          </a:xfrm>
          <a:prstGeom prst="rect">
            <a:avLst/>
          </a:prstGeom>
          <a:ln w="12700">
            <a:solidFill>
              <a:schemeClr val="tx1"/>
            </a:solidFill>
          </a:ln>
        </p:spPr>
      </p:pic>
      <p:sp>
        <p:nvSpPr>
          <p:cNvPr id="15" name="Rechteck 14">
            <a:extLst>
              <a:ext uri="{FF2B5EF4-FFF2-40B4-BE49-F238E27FC236}">
                <a16:creationId xmlns:a16="http://schemas.microsoft.com/office/drawing/2014/main" id="{D460BF9A-5E80-19D1-2D76-1F2ABE2F4EEB}"/>
              </a:ext>
            </a:extLst>
          </p:cNvPr>
          <p:cNvSpPr/>
          <p:nvPr/>
        </p:nvSpPr>
        <p:spPr>
          <a:xfrm>
            <a:off x="4793680" y="2653078"/>
            <a:ext cx="3585686" cy="2199751"/>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300" dirty="0">
                <a:solidFill>
                  <a:schemeClr val="tx1"/>
                </a:solidFill>
                <a:latin typeface="Corbel" panose="020B0503020204020204" pitchFamily="34" charset="0"/>
              </a:rPr>
              <a:t>Reichskunde:		Dienstag den 28.9.43</a:t>
            </a:r>
          </a:p>
          <a:p>
            <a:r>
              <a:rPr lang="de-DE" sz="1300" dirty="0">
                <a:solidFill>
                  <a:schemeClr val="tx1"/>
                </a:solidFill>
                <a:latin typeface="Corbel" panose="020B0503020204020204" pitchFamily="34" charset="0"/>
              </a:rPr>
              <a:t>Der Jude ein artfremder Mischling</a:t>
            </a:r>
          </a:p>
          <a:p>
            <a:r>
              <a:rPr lang="de-DE" sz="1300" dirty="0">
                <a:solidFill>
                  <a:schemeClr val="tx1"/>
                </a:solidFill>
                <a:latin typeface="Corbel" panose="020B0503020204020204" pitchFamily="34" charset="0"/>
              </a:rPr>
              <a:t>Jude ein Mischvolk aus verschiedenen</a:t>
            </a:r>
          </a:p>
          <a:p>
            <a:r>
              <a:rPr lang="de-DE" sz="1300" dirty="0">
                <a:solidFill>
                  <a:schemeClr val="tx1"/>
                </a:solidFill>
                <a:latin typeface="Corbel" panose="020B0503020204020204" pitchFamily="34" charset="0"/>
              </a:rPr>
              <a:t>Rassen (vorderasiatischen orientalisch,</a:t>
            </a:r>
          </a:p>
          <a:p>
            <a:r>
              <a:rPr lang="de-DE" sz="1300" dirty="0">
                <a:solidFill>
                  <a:schemeClr val="tx1"/>
                </a:solidFill>
                <a:latin typeface="Corbel" panose="020B0503020204020204" pitchFamily="34" charset="0"/>
              </a:rPr>
              <a:t>negroid usw. [)] keinen Staat und Kultur, weil</a:t>
            </a:r>
          </a:p>
          <a:p>
            <a:r>
              <a:rPr lang="de-DE" sz="1300" dirty="0">
                <a:solidFill>
                  <a:schemeClr val="tx1"/>
                </a:solidFill>
                <a:latin typeface="Corbel" panose="020B0503020204020204" pitchFamily="34" charset="0"/>
              </a:rPr>
              <a:t>idealistische Gesinnung und Opferwille fehlt.</a:t>
            </a:r>
          </a:p>
          <a:p>
            <a:r>
              <a:rPr lang="de-DE" sz="1300" dirty="0">
                <a:solidFill>
                  <a:schemeClr val="tx1"/>
                </a:solidFill>
                <a:latin typeface="Corbel" panose="020B0503020204020204" pitchFamily="34" charset="0"/>
              </a:rPr>
              <a:t>keinen [sic] Kunst. Höchstens Schauspieler, gute</a:t>
            </a:r>
          </a:p>
          <a:p>
            <a:r>
              <a:rPr lang="de-DE" sz="1300" dirty="0">
                <a:solidFill>
                  <a:schemeClr val="tx1"/>
                </a:solidFill>
                <a:latin typeface="Corbel" panose="020B0503020204020204" pitchFamily="34" charset="0"/>
              </a:rPr>
              <a:t>Nachahmung ohne seelisches Erlebnis [.] Über</a:t>
            </a:r>
          </a:p>
          <a:p>
            <a:r>
              <a:rPr lang="de-DE" sz="1300" dirty="0">
                <a:solidFill>
                  <a:schemeClr val="tx1"/>
                </a:solidFill>
                <a:latin typeface="Corbel" panose="020B0503020204020204" pitchFamily="34" charset="0"/>
              </a:rPr>
              <a:t>die ganze Welt verstreut. Schmarotzer Gastvölker. </a:t>
            </a:r>
            <a:endParaRPr lang="de-AT" sz="1300" dirty="0">
              <a:solidFill>
                <a:schemeClr val="tx1"/>
              </a:solidFill>
              <a:latin typeface="Corbel" panose="020B0503020204020204" pitchFamily="34" charset="0"/>
            </a:endParaRPr>
          </a:p>
        </p:txBody>
      </p:sp>
      <p:sp>
        <p:nvSpPr>
          <p:cNvPr id="16" name="Rechteck 15">
            <a:extLst>
              <a:ext uri="{FF2B5EF4-FFF2-40B4-BE49-F238E27FC236}">
                <a16:creationId xmlns:a16="http://schemas.microsoft.com/office/drawing/2014/main" id="{3ADA9293-6233-A6CB-5F85-74E6FA4093F4}"/>
              </a:ext>
            </a:extLst>
          </p:cNvPr>
          <p:cNvSpPr/>
          <p:nvPr/>
        </p:nvSpPr>
        <p:spPr>
          <a:xfrm>
            <a:off x="769382" y="5028891"/>
            <a:ext cx="7625158" cy="1177938"/>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sz="1600" dirty="0">
                <a:solidFill>
                  <a:schemeClr val="tx1"/>
                </a:solidFill>
                <a:latin typeface="Corbel" panose="020B0503020204020204" pitchFamily="34" charset="0"/>
              </a:rPr>
              <a:t>Welche Eigenschaften werden Jüdinnen/Juden zugeschrieben?</a:t>
            </a:r>
          </a:p>
          <a:p>
            <a:pPr>
              <a:lnSpc>
                <a:spcPct val="150000"/>
              </a:lnSpc>
            </a:pPr>
            <a:r>
              <a:rPr lang="de-DE" sz="1600" dirty="0">
                <a:solidFill>
                  <a:schemeClr val="tx1"/>
                </a:solidFill>
                <a:latin typeface="Corbel" panose="020B0503020204020204" pitchFamily="34" charset="0"/>
              </a:rPr>
              <a:t>Was bedeutet der Begriff „Schmarotzer“ in diesem Zusammenhang?</a:t>
            </a:r>
          </a:p>
          <a:p>
            <a:pPr>
              <a:lnSpc>
                <a:spcPct val="150000"/>
              </a:lnSpc>
            </a:pPr>
            <a:r>
              <a:rPr lang="de-DE" sz="1600" dirty="0">
                <a:solidFill>
                  <a:schemeClr val="tx1"/>
                </a:solidFill>
                <a:latin typeface="Corbel" panose="020B0503020204020204" pitchFamily="34" charset="0"/>
              </a:rPr>
              <a:t>Was wird Jüdinnen/Juden abgesprochen?</a:t>
            </a:r>
          </a:p>
        </p:txBody>
      </p:sp>
      <p:sp>
        <p:nvSpPr>
          <p:cNvPr id="6" name="Textfeld 5">
            <a:extLst>
              <a:ext uri="{FF2B5EF4-FFF2-40B4-BE49-F238E27FC236}">
                <a16:creationId xmlns:a16="http://schemas.microsoft.com/office/drawing/2014/main" id="{C13EAC5E-AAF4-5D24-6B62-B0BCF1573178}"/>
              </a:ext>
            </a:extLst>
          </p:cNvPr>
          <p:cNvSpPr txBox="1"/>
          <p:nvPr/>
        </p:nvSpPr>
        <p:spPr>
          <a:xfrm>
            <a:off x="676609" y="6442413"/>
            <a:ext cx="8724240" cy="276999"/>
          </a:xfrm>
          <a:prstGeom prst="rect">
            <a:avLst/>
          </a:prstGeom>
          <a:noFill/>
        </p:spPr>
        <p:txBody>
          <a:bodyPr wrap="square">
            <a:spAutoFit/>
          </a:body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7" name="Textfeld 6">
            <a:extLst>
              <a:ext uri="{FF2B5EF4-FFF2-40B4-BE49-F238E27FC236}">
                <a16:creationId xmlns:a16="http://schemas.microsoft.com/office/drawing/2014/main" id="{5A8DBDF9-7E21-0469-578B-6A88386F9359}"/>
              </a:ext>
            </a:extLst>
          </p:cNvPr>
          <p:cNvSpPr txBox="1"/>
          <p:nvPr/>
        </p:nvSpPr>
        <p:spPr>
          <a:xfrm>
            <a:off x="754208" y="4637973"/>
            <a:ext cx="3048000" cy="246221"/>
          </a:xfrm>
          <a:prstGeom prst="rect">
            <a:avLst/>
          </a:prstGeom>
          <a:noFill/>
        </p:spPr>
        <p:txBody>
          <a:bodyPr wrap="square" rtlCol="0">
            <a:spAutoFit/>
          </a:bodyPr>
          <a:lstStyle/>
          <a:p>
            <a:r>
              <a:rPr lang="de-DE" sz="1000" dirty="0">
                <a:latin typeface="Corbel" panose="020B0503020204020204" pitchFamily="34" charset="0"/>
              </a:rPr>
              <a:t>Quelle: Privat</a:t>
            </a:r>
            <a:endParaRPr lang="de-AT" sz="1000" dirty="0">
              <a:latin typeface="Corbel" panose="020B0503020204020204" pitchFamily="34" charset="0"/>
            </a:endParaRPr>
          </a:p>
        </p:txBody>
      </p:sp>
    </p:spTree>
    <p:extLst>
      <p:ext uri="{BB962C8B-B14F-4D97-AF65-F5344CB8AC3E}">
        <p14:creationId xmlns:p14="http://schemas.microsoft.com/office/powerpoint/2010/main" val="1899944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6159" name="Text Box 29"/>
          <p:cNvSpPr txBox="1">
            <a:spLocks noChangeArrowheads="1"/>
          </p:cNvSpPr>
          <p:nvPr/>
        </p:nvSpPr>
        <p:spPr bwMode="auto">
          <a:xfrm>
            <a:off x="453594" y="1944852"/>
            <a:ext cx="823681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buNone/>
            </a:pPr>
            <a:r>
              <a:rPr lang="de-DE" altLang="de-DE" sz="1600" dirty="0">
                <a:latin typeface="Corbel" panose="020B0503020204020204" pitchFamily="34" charset="0"/>
                <a:cs typeface="Calibri" panose="020F0502020204030204" pitchFamily="34" charset="0"/>
              </a:rPr>
              <a:t>Schmarotzer = ein Organismus, der auf anderen Lebewesen lebt und aus diesen die Nahrung saugt. Jüdische Menschen werden damit zur existenziellen </a:t>
            </a:r>
            <a:r>
              <a:rPr lang="de-DE" altLang="de-DE" sz="1600" b="1" dirty="0">
                <a:latin typeface="Corbel" panose="020B0503020204020204" pitchFamily="34" charset="0"/>
                <a:cs typeface="Calibri" panose="020F0502020204030204" pitchFamily="34" charset="0"/>
              </a:rPr>
              <a:t>Gefahr für die „Volksgemeinschaft“ </a:t>
            </a:r>
            <a:r>
              <a:rPr lang="de-DE" altLang="de-DE" sz="1600" dirty="0">
                <a:latin typeface="Corbel" panose="020B0503020204020204" pitchFamily="34" charset="0"/>
                <a:cs typeface="Calibri" panose="020F0502020204030204" pitchFamily="34" charset="0"/>
              </a:rPr>
              <a:t>gemacht.</a:t>
            </a:r>
          </a:p>
          <a:p>
            <a:pPr marL="285750" indent="-285750" algn="just"/>
            <a:endParaRPr lang="de-DE" altLang="de-DE" sz="1600" dirty="0">
              <a:latin typeface="Corbel" panose="020B0503020204020204" pitchFamily="34" charset="0"/>
              <a:cs typeface="Calibri" panose="020F0502020204030204" pitchFamily="34" charset="0"/>
            </a:endParaRPr>
          </a:p>
          <a:p>
            <a:pPr algn="just">
              <a:buNone/>
            </a:pPr>
            <a:r>
              <a:rPr lang="de-DE" altLang="de-DE" sz="1600" b="1" dirty="0">
                <a:latin typeface="Corbel" panose="020B0503020204020204" pitchFamily="34" charset="0"/>
                <a:cs typeface="Calibri" panose="020F0502020204030204" pitchFamily="34" charset="0"/>
              </a:rPr>
              <a:t>Menschlichkeit und Existenzberechtigung </a:t>
            </a:r>
            <a:r>
              <a:rPr lang="de-DE" altLang="de-DE" sz="1600" dirty="0">
                <a:latin typeface="Corbel" panose="020B0503020204020204" pitchFamily="34" charset="0"/>
                <a:cs typeface="Calibri" panose="020F0502020204030204" pitchFamily="34" charset="0"/>
              </a:rPr>
              <a:t>werden ihnen abgesprochen = Rechtfertigung für Verfolgung und Vernichtung</a:t>
            </a:r>
          </a:p>
          <a:p>
            <a:pPr marL="285750" indent="-285750" algn="just"/>
            <a:endParaRPr lang="de-DE" altLang="de-DE" sz="1600" dirty="0">
              <a:latin typeface="Corbel" panose="020B0503020204020204" pitchFamily="34" charset="0"/>
              <a:cs typeface="Calibri" panose="020F0502020204030204" pitchFamily="34" charset="0"/>
            </a:endParaRPr>
          </a:p>
          <a:p>
            <a:pPr algn="just">
              <a:buNone/>
            </a:pPr>
            <a:r>
              <a:rPr lang="de-DE" altLang="de-DE" sz="1600" b="1" dirty="0">
                <a:latin typeface="Corbel" panose="020B0503020204020204" pitchFamily="34" charset="0"/>
                <a:cs typeface="Calibri" panose="020F0502020204030204" pitchFamily="34" charset="0"/>
              </a:rPr>
              <a:t>Radikale gesellschaftliche Ausgrenzung </a:t>
            </a:r>
            <a:r>
              <a:rPr lang="de-DE" altLang="de-DE" sz="1600" dirty="0">
                <a:latin typeface="Corbel" panose="020B0503020204020204" pitchFamily="34" charset="0"/>
                <a:cs typeface="Calibri" panose="020F0502020204030204" pitchFamily="34" charset="0"/>
              </a:rPr>
              <a:t>innerhalb kürzester Zeit</a:t>
            </a:r>
          </a:p>
          <a:p>
            <a:pPr algn="just">
              <a:buNone/>
            </a:pPr>
            <a:endParaRPr lang="de-DE" altLang="de-DE" sz="1600" dirty="0">
              <a:latin typeface="Corbel" panose="020B0503020204020204" pitchFamily="34" charset="0"/>
              <a:cs typeface="Calibri" panose="020F0502020204030204" pitchFamily="34" charset="0"/>
            </a:endParaRPr>
          </a:p>
          <a:p>
            <a:pPr algn="just">
              <a:buNone/>
            </a:pPr>
            <a:r>
              <a:rPr lang="de-DE" altLang="de-DE" sz="1600" dirty="0">
                <a:latin typeface="Corbel" panose="020B0503020204020204" pitchFamily="34" charset="0"/>
                <a:cs typeface="Calibri" panose="020F0502020204030204" pitchFamily="34" charset="0"/>
              </a:rPr>
              <a:t>Jüdische Menschen galten </a:t>
            </a:r>
            <a:r>
              <a:rPr lang="de-DE" altLang="de-DE" sz="1600" b="1" dirty="0">
                <a:latin typeface="Corbel" panose="020B0503020204020204" pitchFamily="34" charset="0"/>
                <a:cs typeface="Calibri" panose="020F0502020204030204" pitchFamily="34" charset="0"/>
              </a:rPr>
              <a:t>nicht als Teil der Gesellschaft, </a:t>
            </a:r>
            <a:r>
              <a:rPr lang="de-DE" altLang="de-DE" sz="1600" dirty="0">
                <a:latin typeface="Corbel" panose="020B0503020204020204" pitchFamily="34" charset="0"/>
                <a:cs typeface="Calibri" panose="020F0502020204030204" pitchFamily="34" charset="0"/>
              </a:rPr>
              <a:t>sie hatten </a:t>
            </a:r>
            <a:r>
              <a:rPr lang="de-DE" altLang="de-DE" sz="1600" b="1" dirty="0">
                <a:latin typeface="Corbel" panose="020B0503020204020204" pitchFamily="34" charset="0"/>
                <a:cs typeface="Calibri" panose="020F0502020204030204" pitchFamily="34" charset="0"/>
              </a:rPr>
              <a:t>nicht die gleichen Rechte.</a:t>
            </a:r>
          </a:p>
          <a:p>
            <a:pPr algn="just">
              <a:buNone/>
            </a:pPr>
            <a:endParaRPr lang="de-DE" altLang="de-DE" sz="1600" dirty="0">
              <a:latin typeface="Corbel" panose="020B0503020204020204" pitchFamily="34" charset="0"/>
              <a:cs typeface="Calibri" panose="020F0502020204030204" pitchFamily="34" charset="0"/>
            </a:endParaRPr>
          </a:p>
          <a:p>
            <a:pPr algn="just">
              <a:buNone/>
            </a:pPr>
            <a:r>
              <a:rPr lang="de-DE" altLang="de-DE" sz="1600" dirty="0">
                <a:latin typeface="Corbel" panose="020B0503020204020204" pitchFamily="34" charset="0"/>
                <a:cs typeface="Calibri" panose="020F0502020204030204" pitchFamily="34" charset="0"/>
              </a:rPr>
              <a:t>Ausgrenzende Maßnahmen durch:</a:t>
            </a:r>
          </a:p>
          <a:p>
            <a:pPr marL="285750" indent="-285750" algn="just">
              <a:buFont typeface="Wingdings" panose="05000000000000000000" pitchFamily="2" charset="2"/>
              <a:buChar char="§"/>
            </a:pPr>
            <a:r>
              <a:rPr lang="de-DE" altLang="de-DE" sz="1600" dirty="0">
                <a:latin typeface="Corbel" panose="020B0503020204020204" pitchFamily="34" charset="0"/>
                <a:cs typeface="Calibri" panose="020F0502020204030204" pitchFamily="34" charset="0"/>
              </a:rPr>
              <a:t>den </a:t>
            </a:r>
            <a:r>
              <a:rPr lang="de-DE" altLang="de-DE" sz="1600" b="1" dirty="0">
                <a:latin typeface="Corbel" panose="020B0503020204020204" pitchFamily="34" charset="0"/>
                <a:cs typeface="Calibri" panose="020F0502020204030204" pitchFamily="34" charset="0"/>
              </a:rPr>
              <a:t>Staat</a:t>
            </a:r>
            <a:r>
              <a:rPr lang="de-DE" altLang="de-DE" sz="1600" dirty="0">
                <a:latin typeface="Corbel" panose="020B0503020204020204" pitchFamily="34" charset="0"/>
                <a:cs typeface="Calibri" panose="020F0502020204030204" pitchFamily="34" charset="0"/>
              </a:rPr>
              <a:t> </a:t>
            </a:r>
          </a:p>
          <a:p>
            <a:pPr marL="285750" indent="-285750" algn="just">
              <a:buFont typeface="Wingdings" panose="05000000000000000000" pitchFamily="2" charset="2"/>
              <a:buChar char="§"/>
            </a:pPr>
            <a:r>
              <a:rPr lang="de-DE" altLang="de-DE" sz="1600" dirty="0">
                <a:latin typeface="Corbel" panose="020B0503020204020204" pitchFamily="34" charset="0"/>
                <a:cs typeface="Calibri" panose="020F0502020204030204" pitchFamily="34" charset="0"/>
              </a:rPr>
              <a:t>auf </a:t>
            </a:r>
            <a:r>
              <a:rPr lang="de-DE" altLang="de-DE" sz="1600" b="1" dirty="0">
                <a:latin typeface="Corbel" panose="020B0503020204020204" pitchFamily="34" charset="0"/>
                <a:cs typeface="Calibri" panose="020F0502020204030204" pitchFamily="34" charset="0"/>
              </a:rPr>
              <a:t>Eigeninitiative</a:t>
            </a:r>
            <a:r>
              <a:rPr lang="de-DE" altLang="de-DE" sz="1600" dirty="0">
                <a:latin typeface="Corbel" panose="020B0503020204020204" pitchFamily="34" charset="0"/>
                <a:cs typeface="Calibri" panose="020F0502020204030204" pitchFamily="34" charset="0"/>
              </a:rPr>
              <a:t> von Teilen der Bevölkerung</a:t>
            </a:r>
          </a:p>
        </p:txBody>
      </p:sp>
      <p:sp>
        <p:nvSpPr>
          <p:cNvPr id="8" name="Text Box 21"/>
          <p:cNvSpPr txBox="1">
            <a:spLocks noChangeArrowheads="1"/>
          </p:cNvSpPr>
          <p:nvPr/>
        </p:nvSpPr>
        <p:spPr bwMode="auto">
          <a:xfrm>
            <a:off x="428217" y="6303756"/>
            <a:ext cx="69751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
        <p:nvSpPr>
          <p:cNvPr id="2" name="Textfeld 1">
            <a:extLst>
              <a:ext uri="{FF2B5EF4-FFF2-40B4-BE49-F238E27FC236}">
                <a16:creationId xmlns:a16="http://schemas.microsoft.com/office/drawing/2014/main" id="{AC761E99-7790-0B12-3BC1-9A3F980BAEE0}"/>
              </a:ext>
            </a:extLst>
          </p:cNvPr>
          <p:cNvSpPr txBox="1"/>
          <p:nvPr/>
        </p:nvSpPr>
        <p:spPr>
          <a:xfrm>
            <a:off x="453594" y="1398048"/>
            <a:ext cx="8008889" cy="353943"/>
          </a:xfrm>
          <a:prstGeom prst="rect">
            <a:avLst/>
          </a:prstGeom>
          <a:noFill/>
        </p:spPr>
        <p:txBody>
          <a:bodyPr wrap="square" rtlCol="0">
            <a:spAutoFit/>
          </a:bodyPr>
          <a:lstStyle/>
          <a:p>
            <a:pPr eaLnBrk="1" hangingPunct="1">
              <a:spcBef>
                <a:spcPct val="50000"/>
              </a:spcBef>
              <a:buFontTx/>
              <a:buNone/>
            </a:pPr>
            <a:r>
              <a:rPr lang="de-DE" altLang="de-DE" sz="1700" b="1" dirty="0">
                <a:solidFill>
                  <a:srgbClr val="4D4D4D"/>
                </a:solidFill>
                <a:latin typeface="Corbel" panose="020B0503020204020204" pitchFamily="34" charset="0"/>
              </a:rPr>
              <a:t>Gesellschaftliche Ausgrenzung (EXKLUSION) am Bsp. der jüdischen Bevölkerung (2)</a:t>
            </a:r>
            <a:endParaRPr lang="de-AT" altLang="de-DE" sz="1700" dirty="0">
              <a:solidFill>
                <a:srgbClr val="4D4D4D"/>
              </a:solidFill>
              <a:latin typeface="+mj-lt"/>
            </a:endParaRPr>
          </a:p>
        </p:txBody>
      </p:sp>
    </p:spTree>
    <p:extLst>
      <p:ext uri="{BB962C8B-B14F-4D97-AF65-F5344CB8AC3E}">
        <p14:creationId xmlns:p14="http://schemas.microsoft.com/office/powerpoint/2010/main" val="116351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A3BB7D3-750A-C636-3684-ED33271CDAE6}"/>
              </a:ext>
            </a:extLst>
          </p:cNvPr>
          <p:cNvSpPr/>
          <p:nvPr/>
        </p:nvSpPr>
        <p:spPr>
          <a:xfrm>
            <a:off x="1155466" y="5169707"/>
            <a:ext cx="6833066" cy="1227088"/>
          </a:xfrm>
          <a:prstGeom prst="rect">
            <a:avLst/>
          </a:prstGeom>
          <a:solidFill>
            <a:srgbClr val="DA251D">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sz="1600" dirty="0">
                <a:solidFill>
                  <a:schemeClr val="tx1"/>
                </a:solidFill>
                <a:latin typeface="Corbel" panose="020B0503020204020204" pitchFamily="34" charset="0"/>
              </a:rPr>
              <a:t>Jüdische Menschen wurden 1938 nach dem „Anschluss“ gezwungen, die Straßen zu reinigen. Schauen Sie sich das Foto genau an. </a:t>
            </a:r>
          </a:p>
          <a:p>
            <a:pPr>
              <a:lnSpc>
                <a:spcPct val="150000"/>
              </a:lnSpc>
            </a:pPr>
            <a:r>
              <a:rPr lang="de-DE" sz="1600" dirty="0">
                <a:solidFill>
                  <a:schemeClr val="tx1"/>
                </a:solidFill>
                <a:latin typeface="Corbel" panose="020B0503020204020204" pitchFamily="34" charset="0"/>
              </a:rPr>
              <a:t>Wie beurteilen Sie die Rolle der umstehenden Personen bei diesen Aktionen?</a:t>
            </a:r>
          </a:p>
        </p:txBody>
      </p:sp>
      <p:sp>
        <p:nvSpPr>
          <p:cNvPr id="5" name="Textfeld 4">
            <a:extLst>
              <a:ext uri="{FF2B5EF4-FFF2-40B4-BE49-F238E27FC236}">
                <a16:creationId xmlns:a16="http://schemas.microsoft.com/office/drawing/2014/main" id="{B9D9FD51-683E-D1E8-C0E4-354012CDD68E}"/>
              </a:ext>
            </a:extLst>
          </p:cNvPr>
          <p:cNvSpPr txBox="1"/>
          <p:nvPr/>
        </p:nvSpPr>
        <p:spPr>
          <a:xfrm>
            <a:off x="1077089" y="6475928"/>
            <a:ext cx="7158024" cy="276999"/>
          </a:xfrm>
          <a:prstGeom prst="rect">
            <a:avLst/>
          </a:prstGeom>
          <a:noFill/>
        </p:spPr>
        <p:txBody>
          <a:bodyPr wrap="square">
            <a:spAutoFit/>
          </a:body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pic>
        <p:nvPicPr>
          <p:cNvPr id="7" name="Grafik 6" descr="Ein Bild, das Kleidung, Mann, Person, Gebäude enthält.&#10;&#10;Automatisch generierte Beschreibung">
            <a:extLst>
              <a:ext uri="{FF2B5EF4-FFF2-40B4-BE49-F238E27FC236}">
                <a16:creationId xmlns:a16="http://schemas.microsoft.com/office/drawing/2014/main" id="{5D836BB8-E64D-44AC-38A5-30975A03B10F}"/>
              </a:ext>
            </a:extLst>
          </p:cNvPr>
          <p:cNvPicPr>
            <a:picLocks noChangeAspect="1"/>
          </p:cNvPicPr>
          <p:nvPr/>
        </p:nvPicPr>
        <p:blipFill rotWithShape="1">
          <a:blip r:embed="rId2"/>
          <a:srcRect t="4607"/>
          <a:stretch/>
        </p:blipFill>
        <p:spPr>
          <a:xfrm>
            <a:off x="1155466" y="737860"/>
            <a:ext cx="6833066" cy="4293347"/>
          </a:xfrm>
          <a:prstGeom prst="rect">
            <a:avLst/>
          </a:prstGeom>
          <a:ln w="12700">
            <a:solidFill>
              <a:schemeClr val="tx1"/>
            </a:solidFill>
          </a:ln>
        </p:spPr>
      </p:pic>
      <p:sp>
        <p:nvSpPr>
          <p:cNvPr id="9" name="Textfeld 8">
            <a:extLst>
              <a:ext uri="{FF2B5EF4-FFF2-40B4-BE49-F238E27FC236}">
                <a16:creationId xmlns:a16="http://schemas.microsoft.com/office/drawing/2014/main" id="{02ADBB99-8022-AB90-5203-7BA072CD0622}"/>
              </a:ext>
            </a:extLst>
          </p:cNvPr>
          <p:cNvSpPr txBox="1"/>
          <p:nvPr/>
        </p:nvSpPr>
        <p:spPr>
          <a:xfrm>
            <a:off x="6335486" y="4759095"/>
            <a:ext cx="4572000" cy="276999"/>
          </a:xfrm>
          <a:prstGeom prst="rect">
            <a:avLst/>
          </a:prstGeom>
          <a:noFill/>
        </p:spPr>
        <p:txBody>
          <a:bodyPr wrap="square">
            <a:spAutoFit/>
          </a:bodyPr>
          <a:lstStyle/>
          <a:p>
            <a:r>
              <a:rPr lang="de-DE" sz="1200" dirty="0">
                <a:solidFill>
                  <a:schemeClr val="bg1"/>
                </a:solidFill>
                <a:latin typeface="Corbel" panose="020B0503020204020204" pitchFamily="34" charset="0"/>
              </a:rPr>
              <a:t>Quelle: ÖNB, Bildarchiv</a:t>
            </a:r>
            <a:endParaRPr lang="de-AT" sz="1200" dirty="0">
              <a:solidFill>
                <a:schemeClr val="bg1"/>
              </a:solidFill>
              <a:latin typeface="Corbel" panose="020B0503020204020204" pitchFamily="34" charset="0"/>
            </a:endParaRPr>
          </a:p>
        </p:txBody>
      </p:sp>
    </p:spTree>
    <p:extLst>
      <p:ext uri="{BB962C8B-B14F-4D97-AF65-F5344CB8AC3E}">
        <p14:creationId xmlns:p14="http://schemas.microsoft.com/office/powerpoint/2010/main" val="4259972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0"/>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dirty="0">
              <a:latin typeface="Corbel" panose="020B0503020204020204" pitchFamily="34" charset="0"/>
            </a:endParaRPr>
          </a:p>
        </p:txBody>
      </p:sp>
      <p:sp>
        <p:nvSpPr>
          <p:cNvPr id="6159" name="Text Box 29"/>
          <p:cNvSpPr txBox="1">
            <a:spLocks noChangeArrowheads="1"/>
          </p:cNvSpPr>
          <p:nvPr/>
        </p:nvSpPr>
        <p:spPr bwMode="auto">
          <a:xfrm>
            <a:off x="513806" y="1408475"/>
            <a:ext cx="8133806" cy="45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000" b="1" dirty="0">
                <a:solidFill>
                  <a:srgbClr val="4D4D4D"/>
                </a:solidFill>
                <a:latin typeface="Corbel" panose="020B0503020204020204" pitchFamily="34" charset="0"/>
              </a:rPr>
              <a:t>Gesellschaftliche Einbeziehung (INKLUSION) (1)</a:t>
            </a:r>
            <a:endParaRPr lang="de-AT" altLang="de-DE" sz="2000" dirty="0">
              <a:solidFill>
                <a:srgbClr val="4D4D4D"/>
              </a:solidFill>
              <a:latin typeface="+mj-lt"/>
            </a:endParaRPr>
          </a:p>
          <a:p>
            <a:pPr algn="just">
              <a:buNone/>
            </a:pPr>
            <a:endParaRPr lang="de-DE" altLang="de-DE" sz="1000" b="1" dirty="0">
              <a:latin typeface="Calibri" panose="020F0502020204030204" pitchFamily="34" charset="0"/>
              <a:cs typeface="Calibri" panose="020F0502020204030204" pitchFamily="34" charset="0"/>
            </a:endParaRPr>
          </a:p>
          <a:p>
            <a:pPr algn="just">
              <a:buNone/>
            </a:pPr>
            <a:r>
              <a:rPr lang="de-DE" altLang="de-DE" sz="1600" dirty="0">
                <a:latin typeface="Corbel" panose="020B0503020204020204" pitchFamily="34" charset="0"/>
                <a:cs typeface="Calibri" panose="020F0502020204030204" pitchFamily="34" charset="0"/>
              </a:rPr>
              <a:t>Gesellschaftliche Ausgrenzung funktioniert nur im </a:t>
            </a:r>
            <a:r>
              <a:rPr lang="de-DE" altLang="de-DE" sz="1600" b="1" dirty="0">
                <a:latin typeface="Corbel" panose="020B0503020204020204" pitchFamily="34" charset="0"/>
                <a:cs typeface="Calibri" panose="020F0502020204030204" pitchFamily="34" charset="0"/>
              </a:rPr>
              <a:t>Zusammenspiel</a:t>
            </a:r>
            <a:r>
              <a:rPr lang="de-DE" altLang="de-DE" sz="1600" dirty="0">
                <a:latin typeface="Corbel" panose="020B0503020204020204" pitchFamily="34" charset="0"/>
                <a:cs typeface="Calibri" panose="020F0502020204030204" pitchFamily="34" charset="0"/>
              </a:rPr>
              <a:t> mit gesellschaftlicher Einbeziehung (INKLUSION).</a:t>
            </a:r>
          </a:p>
          <a:p>
            <a:pPr algn="just">
              <a:buNone/>
            </a:pPr>
            <a:endParaRPr lang="de-DE" altLang="de-DE" sz="1600" b="1" dirty="0">
              <a:latin typeface="Corbel" panose="020B0503020204020204" pitchFamily="34" charset="0"/>
              <a:cs typeface="Calibri" panose="020F0502020204030204" pitchFamily="34" charset="0"/>
            </a:endParaRPr>
          </a:p>
          <a:p>
            <a:pPr algn="just">
              <a:buNone/>
            </a:pPr>
            <a:r>
              <a:rPr lang="de-DE" sz="1600" dirty="0">
                <a:latin typeface="Corbel" panose="020B0503020204020204" pitchFamily="34" charset="0"/>
                <a:ea typeface="Calibri" panose="020F0502020204030204" pitchFamily="34" charset="0"/>
                <a:cs typeface="Times New Roman" panose="02020603050405020304" pitchFamily="18" charset="0"/>
              </a:rPr>
              <a:t>Der Nationalsozialismus war ein Unrechtssystem. Der </a:t>
            </a:r>
            <a:r>
              <a:rPr lang="de-DE" sz="1600" b="1" dirty="0">
                <a:latin typeface="Corbel" panose="020B0503020204020204" pitchFamily="34" charset="0"/>
                <a:ea typeface="Calibri" panose="020F0502020204030204" pitchFamily="34" charset="0"/>
                <a:cs typeface="Times New Roman" panose="02020603050405020304" pitchFamily="18" charset="0"/>
              </a:rPr>
              <a:t>Großteil der Bevölkerung war aber meist nicht direkt von den Repressionen und der Verfolgung betroffen. </a:t>
            </a:r>
          </a:p>
          <a:p>
            <a:pPr algn="just">
              <a:buNone/>
            </a:pPr>
            <a:endParaRPr lang="de-DE" altLang="de-DE" sz="1600" dirty="0">
              <a:latin typeface="Corbel" panose="020B0503020204020204" pitchFamily="34" charset="0"/>
              <a:cs typeface="Calibri" panose="020F0502020204030204" pitchFamily="34" charset="0"/>
            </a:endParaRPr>
          </a:p>
          <a:p>
            <a:pPr algn="just">
              <a:buNone/>
            </a:pPr>
            <a:r>
              <a:rPr lang="de-DE" altLang="de-DE" sz="1600" b="1" dirty="0">
                <a:latin typeface="Corbel" panose="020B0503020204020204" pitchFamily="34" charset="0"/>
                <a:cs typeface="Calibri" panose="020F0502020204030204" pitchFamily="34" charset="0"/>
              </a:rPr>
              <a:t>Persönliche Vorteile </a:t>
            </a:r>
            <a:r>
              <a:rPr lang="de-DE" altLang="de-DE" sz="1600" dirty="0">
                <a:latin typeface="Corbel" panose="020B0503020204020204" pitchFamily="34" charset="0"/>
                <a:cs typeface="Calibri" panose="020F0502020204030204" pitchFamily="34" charset="0"/>
              </a:rPr>
              <a:t>durch Zugehörigkeit zur „Volksgemeinschaft“ und Zustimmung zum Nationalsozialismus , z.B.: </a:t>
            </a:r>
          </a:p>
          <a:p>
            <a:pPr marL="285750" indent="-285750" algn="just">
              <a:buFont typeface="Wingdings" panose="05000000000000000000" pitchFamily="2" charset="2"/>
              <a:buChar char="§"/>
            </a:pPr>
            <a:r>
              <a:rPr lang="de-DE" altLang="de-DE" sz="1600" dirty="0">
                <a:latin typeface="Corbel" panose="020B0503020204020204" pitchFamily="34" charset="0"/>
                <a:cs typeface="Calibri" panose="020F0502020204030204" pitchFamily="34" charset="0"/>
              </a:rPr>
              <a:t>Karrierechancen</a:t>
            </a:r>
          </a:p>
          <a:p>
            <a:pPr marL="285750" indent="-285750" algn="just">
              <a:buFont typeface="Wingdings" panose="05000000000000000000" pitchFamily="2" charset="2"/>
              <a:buChar char="§"/>
            </a:pPr>
            <a:r>
              <a:rPr lang="de-DE" altLang="de-DE" sz="1600" dirty="0">
                <a:latin typeface="Corbel" panose="020B0503020204020204" pitchFamily="34" charset="0"/>
                <a:cs typeface="Calibri" panose="020F0502020204030204" pitchFamily="34" charset="0"/>
              </a:rPr>
              <a:t>gesellschaftlicher Aufstieg (z.B. durch freiwillige Meldung </a:t>
            </a:r>
            <a:r>
              <a:rPr lang="de-DE" altLang="de-DE" sz="1600" dirty="0" smtClean="0">
                <a:latin typeface="Corbel" panose="020B0503020204020204" pitchFamily="34" charset="0"/>
                <a:cs typeface="Calibri" panose="020F0502020204030204" pitchFamily="34" charset="0"/>
              </a:rPr>
              <a:t>zur </a:t>
            </a:r>
            <a:r>
              <a:rPr lang="de-DE" altLang="de-DE" sz="1600" dirty="0">
                <a:latin typeface="Corbel" panose="020B0503020204020204" pitchFamily="34" charset="0"/>
                <a:cs typeface="Calibri" panose="020F0502020204030204" pitchFamily="34" charset="0"/>
              </a:rPr>
              <a:t>SS)</a:t>
            </a:r>
          </a:p>
          <a:p>
            <a:pPr marL="285750" indent="-285750" algn="just">
              <a:buFont typeface="Wingdings" panose="05000000000000000000" pitchFamily="2" charset="2"/>
              <a:buChar char="§"/>
            </a:pPr>
            <a:r>
              <a:rPr lang="de-DE" altLang="de-DE" sz="1600" dirty="0">
                <a:latin typeface="Corbel" panose="020B0503020204020204" pitchFamily="34" charset="0"/>
                <a:cs typeface="Calibri" panose="020F0502020204030204" pitchFamily="34" charset="0"/>
              </a:rPr>
              <a:t>Gefühl der Höherwertigkeit (durch Abwertung der Nicht-Zugehörigen)</a:t>
            </a:r>
          </a:p>
          <a:p>
            <a:pPr marL="285750" indent="-285750" algn="just">
              <a:buFont typeface="Wingdings" panose="05000000000000000000" pitchFamily="2" charset="2"/>
              <a:buChar char="§"/>
            </a:pPr>
            <a:r>
              <a:rPr lang="de-DE" altLang="de-DE" sz="1600" dirty="0">
                <a:latin typeface="Corbel" panose="020B0503020204020204" pitchFamily="34" charset="0"/>
                <a:cs typeface="Calibri" panose="020F0502020204030204" pitchFamily="34" charset="0"/>
              </a:rPr>
              <a:t>persönliche Bereicherung (durch Beraubung der Nicht-Zugehörigen)</a:t>
            </a:r>
          </a:p>
          <a:p>
            <a:pPr marL="285750" indent="-285750" algn="just">
              <a:buFont typeface="Wingdings" panose="05000000000000000000" pitchFamily="2" charset="2"/>
              <a:buChar char="§"/>
            </a:pPr>
            <a:r>
              <a:rPr lang="de-DE" altLang="de-DE" sz="1600" dirty="0">
                <a:latin typeface="Corbel" panose="020B0503020204020204" pitchFamily="34" charset="0"/>
                <a:cs typeface="Calibri" panose="020F0502020204030204" pitchFamily="34" charset="0"/>
              </a:rPr>
              <a:t>etc. </a:t>
            </a:r>
          </a:p>
          <a:p>
            <a:pPr algn="just">
              <a:buNone/>
            </a:pPr>
            <a:endParaRPr lang="de-DE" altLang="de-DE" sz="1600" dirty="0">
              <a:latin typeface="Corbel" panose="020B0503020204020204" pitchFamily="34" charset="0"/>
              <a:cs typeface="Calibri" panose="020F0502020204030204" pitchFamily="34" charset="0"/>
            </a:endParaRPr>
          </a:p>
        </p:txBody>
      </p:sp>
      <p:sp>
        <p:nvSpPr>
          <p:cNvPr id="8" name="Text Box 21"/>
          <p:cNvSpPr txBox="1">
            <a:spLocks noChangeArrowheads="1"/>
          </p:cNvSpPr>
          <p:nvPr/>
        </p:nvSpPr>
        <p:spPr bwMode="auto">
          <a:xfrm>
            <a:off x="513806" y="6178409"/>
            <a:ext cx="66480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de-AT" altLang="de-DE" sz="1200" dirty="0">
                <a:latin typeface="Corbel" panose="020B0503020204020204" pitchFamily="34" charset="0"/>
              </a:rPr>
              <a:t>Stundenbild 1 | Nationalsozialismus: Ausgrenzung, Verfolgung, Vernichtung</a:t>
            </a:r>
          </a:p>
        </p:txBody>
      </p:sp>
    </p:spTree>
    <p:extLst>
      <p:ext uri="{BB962C8B-B14F-4D97-AF65-F5344CB8AC3E}">
        <p14:creationId xmlns:p14="http://schemas.microsoft.com/office/powerpoint/2010/main" val="2207239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ZusammenStaerker_Präsentatio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Präsentation5" id="{CA1D3C80-0A2F-F543-8D5E-8953B9CA20BC}" vid="{D7B0C419-6522-F54C-9F3D-76F7A5D9A3B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ZusammenStaerker_Präsentation</Template>
  <TotalTime>0</TotalTime>
  <Words>2187</Words>
  <Application>Microsoft Office PowerPoint</Application>
  <PresentationFormat>Bildschirmpräsentation (4:3)</PresentationFormat>
  <Paragraphs>275</Paragraphs>
  <Slides>25</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25</vt:i4>
      </vt:variant>
    </vt:vector>
  </HeadingPairs>
  <TitlesOfParts>
    <vt:vector size="35" baseType="lpstr">
      <vt:lpstr>Arial</vt:lpstr>
      <vt:lpstr>Calibri</vt:lpstr>
      <vt:lpstr>Calibri Light</vt:lpstr>
      <vt:lpstr>Corbel</vt:lpstr>
      <vt:lpstr>Franklin Gothic Book</vt:lpstr>
      <vt:lpstr>Franklin Gothic Demi</vt:lpstr>
      <vt:lpstr>Franklin Gothic Medium</vt:lpstr>
      <vt:lpstr>Times New Roman</vt:lpstr>
      <vt:lpstr>Wingdings</vt:lpstr>
      <vt:lpstr>ZusammenStaerker_Präsentation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HDruckZ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Axel SCALA</dc:creator>
  <cp:lastModifiedBy>xq1y</cp:lastModifiedBy>
  <cp:revision>372</cp:revision>
  <cp:lastPrinted>2024-04-11T09:05:26Z</cp:lastPrinted>
  <dcterms:created xsi:type="dcterms:W3CDTF">2017-08-14T11:52:09Z</dcterms:created>
  <dcterms:modified xsi:type="dcterms:W3CDTF">2024-07-15T14:06:41Z</dcterms:modified>
</cp:coreProperties>
</file>