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6" r:id="rId3"/>
    <p:sldId id="276" r:id="rId4"/>
    <p:sldId id="258" r:id="rId5"/>
    <p:sldId id="259" r:id="rId6"/>
    <p:sldId id="260" r:id="rId7"/>
    <p:sldId id="263" r:id="rId8"/>
    <p:sldId id="266" r:id="rId9"/>
    <p:sldId id="270" r:id="rId10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eQug6VN7ZOScXRuLclMUYg==" hashData="ELxHKhIUemJNJWGdNGn4xnvRSog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5F5F5F"/>
    <a:srgbClr val="E1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4" autoAdjust="0"/>
    <p:restoredTop sz="94660"/>
  </p:normalViewPr>
  <p:slideViewPr>
    <p:cSldViewPr>
      <p:cViewPr varScale="1">
        <p:scale>
          <a:sx n="115" d="100"/>
          <a:sy n="115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 altLang="de-DE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 altLang="de-DE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 altLang="de-DE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CCC68-0D72-4BAD-84CB-74AA923947B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4098965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7BA7F-0112-4327-9C19-5468F16627F9}" type="datetimeFigureOut">
              <a:rPr lang="de-AT" smtClean="0"/>
              <a:t>15.07.2024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461C6-B454-426C-8CF0-52594A9A6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287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0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18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472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5045674" y="283945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de-AT" altLang="de-DE" sz="800" dirty="0">
                <a:latin typeface="Corbel" panose="020B0503020204020204" pitchFamily="34" charset="0"/>
              </a:rPr>
              <a:t>Staats– und wehrpolitische Bildung im Bundesheer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65" y="179869"/>
            <a:ext cx="1680519" cy="44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8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5611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738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832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456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75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9643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184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Oval 12"/>
          <p:cNvSpPr>
            <a:spLocks noChangeArrowheads="1"/>
          </p:cNvSpPr>
          <p:nvPr userDrawn="1"/>
        </p:nvSpPr>
        <p:spPr bwMode="auto">
          <a:xfrm>
            <a:off x="7812088" y="6391275"/>
            <a:ext cx="360362" cy="358775"/>
          </a:xfrm>
          <a:prstGeom prst="ellips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268288" y="6524625"/>
            <a:ext cx="171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AT" altLang="de-DE" sz="1400">
                <a:solidFill>
                  <a:schemeClr val="bg1"/>
                </a:solidFill>
                <a:latin typeface="Franklin Gothic Book" pitchFamily="34" charset="0"/>
              </a:rPr>
              <a:t>www.bundesheer.at</a:t>
            </a:r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1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10.jpeg"/><Relationship Id="rId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slide" Target="slide6.xml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1835150" y="2925763"/>
            <a:ext cx="5799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3200" b="1" dirty="0">
                <a:solidFill>
                  <a:srgbClr val="4D4D4D"/>
                </a:solidFill>
                <a:latin typeface="Corbel" panose="020B0503020204020204" pitchFamily="34" charset="0"/>
              </a:rPr>
              <a:t>Grundwerte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1835150" y="2565400"/>
            <a:ext cx="579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b="1" dirty="0">
                <a:solidFill>
                  <a:srgbClr val="4D4D4D"/>
                </a:solidFill>
                <a:latin typeface="Corbel" panose="020B0503020204020204" pitchFamily="34" charset="0"/>
              </a:rPr>
              <a:t>Stundenbild </a:t>
            </a:r>
            <a:r>
              <a:rPr lang="de-AT" altLang="de-DE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2</a:t>
            </a:r>
            <a:endParaRPr lang="de-AT" altLang="de-DE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1835150" y="3644900"/>
            <a:ext cx="5799138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AT" altLang="de-DE" b="1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>
              <a:spcBef>
                <a:spcPct val="50000"/>
              </a:spcBef>
            </a:pPr>
            <a:r>
              <a:rPr lang="de-AT" altLang="de-DE" sz="1000" dirty="0">
                <a:solidFill>
                  <a:srgbClr val="4D4D4D"/>
                </a:solidFill>
                <a:latin typeface="Corbel" panose="020B0503020204020204" pitchFamily="34" charset="0"/>
              </a:rPr>
              <a:t>Version </a:t>
            </a:r>
            <a:r>
              <a:rPr lang="de-AT" altLang="de-DE" sz="1000" dirty="0" smtClean="0">
                <a:solidFill>
                  <a:srgbClr val="4D4D4D"/>
                </a:solidFill>
                <a:latin typeface="Corbel" panose="020B0503020204020204" pitchFamily="34" charset="0"/>
              </a:rPr>
              <a:t>1</a:t>
            </a:r>
            <a:endParaRPr lang="de-AT" altLang="de-DE" sz="1000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pic>
        <p:nvPicPr>
          <p:cNvPr id="3116" name="Picture 44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425" y="2132856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8" descr="Logo_lva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37112"/>
            <a:ext cx="900113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2663229" y="4508549"/>
            <a:ext cx="367255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AT" altLang="de-DE" sz="1000" i="1" dirty="0">
                <a:latin typeface="Corbel" panose="020B0503020204020204" pitchFamily="34" charset="0"/>
              </a:rPr>
              <a:t>H</a:t>
            </a:r>
            <a:r>
              <a:rPr lang="de-AT" altLang="de-DE" sz="1000" i="1" dirty="0" smtClean="0">
                <a:latin typeface="Corbel" panose="020B0503020204020204" pitchFamily="34" charset="0"/>
              </a:rPr>
              <a:t>R </a:t>
            </a:r>
            <a:r>
              <a:rPr lang="de-AT" altLang="de-DE" sz="1000" i="1" dirty="0">
                <a:latin typeface="Corbel" panose="020B0503020204020204" pitchFamily="34" charset="0"/>
              </a:rPr>
              <a:t>Mag. Dr. Paul Georg </a:t>
            </a:r>
            <a:r>
              <a:rPr lang="de-AT" altLang="de-DE" sz="1000" i="1" dirty="0" smtClean="0">
                <a:latin typeface="Corbel" panose="020B0503020204020204" pitchFamily="34" charset="0"/>
              </a:rPr>
              <a:t>Ertl</a:t>
            </a:r>
          </a:p>
          <a:p>
            <a:r>
              <a:rPr lang="de-AT" altLang="de-DE" sz="1000" i="1" dirty="0" smtClean="0">
                <a:latin typeface="Corbel" panose="020B0503020204020204" pitchFamily="34" charset="0"/>
              </a:rPr>
              <a:t>MinR Mag. Manfred Wirtitsch</a:t>
            </a:r>
            <a:endParaRPr lang="de-AT" altLang="de-DE" sz="1000" i="1" dirty="0">
              <a:latin typeface="Corbel" panose="020B0503020204020204" pitchFamily="34" charset="0"/>
            </a:endParaRPr>
          </a:p>
          <a:p>
            <a:endParaRPr lang="de-AT" altLang="de-DE" sz="1000" i="1" dirty="0">
              <a:latin typeface="Corbel" panose="020B0503020204020204" pitchFamily="34" charset="0"/>
            </a:endParaRPr>
          </a:p>
          <a:p>
            <a:r>
              <a:rPr lang="de-AT" altLang="de-DE" sz="1000" i="1" dirty="0">
                <a:latin typeface="Corbel" panose="020B0503020204020204" pitchFamily="34" charset="0"/>
              </a:rPr>
              <a:t>Landesverteidigungsakademie</a:t>
            </a:r>
          </a:p>
          <a:p>
            <a:r>
              <a:rPr lang="de-AT" altLang="de-DE" sz="1000" i="1" dirty="0" smtClean="0">
                <a:latin typeface="Corbel" panose="020B0503020204020204" pitchFamily="34" charset="0"/>
              </a:rPr>
              <a:t>Zentrum für menschenorientierte Führung und Wehrpolitik</a:t>
            </a:r>
            <a:endParaRPr lang="de-AT" altLang="de-DE" sz="1000" i="1" dirty="0">
              <a:latin typeface="Corbel" panose="020B0503020204020204" pitchFamily="34" charset="0"/>
            </a:endParaRPr>
          </a:p>
        </p:txBody>
      </p:sp>
      <p:sp>
        <p:nvSpPr>
          <p:cNvPr id="15" name="Rectangle 46"/>
          <p:cNvSpPr>
            <a:spLocks noChangeArrowheads="1"/>
          </p:cNvSpPr>
          <p:nvPr/>
        </p:nvSpPr>
        <p:spPr bwMode="auto">
          <a:xfrm>
            <a:off x="0" y="1771650"/>
            <a:ext cx="9144000" cy="14446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orbel" panose="020B0503020204020204" pitchFamily="34" charset="0"/>
            </a:endParaRPr>
          </a:p>
        </p:txBody>
      </p:sp>
      <p:sp>
        <p:nvSpPr>
          <p:cNvPr id="16" name="Textplatzhalter 3"/>
          <p:cNvSpPr txBox="1">
            <a:spLocks/>
          </p:cNvSpPr>
          <p:nvPr/>
        </p:nvSpPr>
        <p:spPr bwMode="auto">
          <a:xfrm>
            <a:off x="5072237" y="677102"/>
            <a:ext cx="38084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1200" b="1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1200" b="1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00" y="498191"/>
            <a:ext cx="2242159" cy="599565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593" y="517917"/>
            <a:ext cx="2242800" cy="750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1258888" y="1268413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 dirty="0">
                <a:solidFill>
                  <a:srgbClr val="4D4D4D"/>
                </a:solidFill>
                <a:latin typeface="Corbel" panose="020B0503020204020204" pitchFamily="34" charset="0"/>
              </a:rPr>
              <a:t>Inhalt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1187450" y="3608388"/>
            <a:ext cx="7197725" cy="36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>
              <a:latin typeface="Corbel" panose="020B0503020204020204" pitchFamily="34" charset="0"/>
            </a:endParaRPr>
          </a:p>
        </p:txBody>
      </p:sp>
      <p:grpSp>
        <p:nvGrpSpPr>
          <p:cNvPr id="2087" name="Group 39"/>
          <p:cNvGrpSpPr>
            <a:grpSpLocks/>
          </p:cNvGrpSpPr>
          <p:nvPr/>
        </p:nvGrpSpPr>
        <p:grpSpPr bwMode="auto">
          <a:xfrm>
            <a:off x="1258888" y="2997200"/>
            <a:ext cx="1296987" cy="1493838"/>
            <a:chOff x="827" y="1888"/>
            <a:chExt cx="817" cy="941"/>
          </a:xfrm>
        </p:grpSpPr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827" y="2675"/>
              <a:ext cx="81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1000" b="1" dirty="0">
                  <a:solidFill>
                    <a:srgbClr val="4D4D4D"/>
                  </a:solidFill>
                  <a:latin typeface="Corbel" panose="020B0503020204020204" pitchFamily="34" charset="0"/>
                </a:rPr>
                <a:t>Was</a:t>
              </a:r>
              <a:r>
                <a:rPr lang="de-AT" altLang="de-DE" sz="1000" b="1" dirty="0">
                  <a:solidFill>
                    <a:srgbClr val="E12323"/>
                  </a:solidFill>
                  <a:latin typeface="Corbel" panose="020B0503020204020204" pitchFamily="34" charset="0"/>
                </a:rPr>
                <a:t> </a:t>
              </a:r>
              <a:r>
                <a:rPr lang="de-AT" altLang="de-DE" sz="1000" b="1" dirty="0">
                  <a:solidFill>
                    <a:srgbClr val="4D4D4D"/>
                  </a:solidFill>
                  <a:latin typeface="Corbel" panose="020B0503020204020204" pitchFamily="34" charset="0"/>
                </a:rPr>
                <a:t>sind </a:t>
              </a:r>
              <a:r>
                <a:rPr lang="de-AT" altLang="de-DE" sz="1000" b="1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Werte?</a:t>
              </a:r>
              <a:endParaRPr lang="de-AT" altLang="de-DE" sz="1000" b="1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</p:txBody>
        </p:sp>
        <p:pic>
          <p:nvPicPr>
            <p:cNvPr id="2082" name="Picture 34" descr="button_app_1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1888"/>
              <a:ext cx="795" cy="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88" name="Group 40"/>
          <p:cNvGrpSpPr>
            <a:grpSpLocks/>
          </p:cNvGrpSpPr>
          <p:nvPr/>
        </p:nvGrpSpPr>
        <p:grpSpPr bwMode="auto">
          <a:xfrm>
            <a:off x="2700338" y="2997199"/>
            <a:ext cx="1296987" cy="1504950"/>
            <a:chOff x="1688" y="1888"/>
            <a:chExt cx="817" cy="948"/>
          </a:xfrm>
        </p:grpSpPr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1688" y="2681"/>
              <a:ext cx="817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1000" b="1" dirty="0">
                  <a:solidFill>
                    <a:srgbClr val="4D4D4D"/>
                  </a:solidFill>
                  <a:latin typeface="Corbel" panose="020B0503020204020204" pitchFamily="34" charset="0"/>
                </a:rPr>
                <a:t>Werte in Österreich</a:t>
              </a:r>
            </a:p>
          </p:txBody>
        </p:sp>
        <p:pic>
          <p:nvPicPr>
            <p:cNvPr id="2083" name="Picture 35" descr="button_app_2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1888"/>
              <a:ext cx="795" cy="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92" name="Group 44"/>
          <p:cNvGrpSpPr>
            <a:grpSpLocks/>
          </p:cNvGrpSpPr>
          <p:nvPr/>
        </p:nvGrpSpPr>
        <p:grpSpPr bwMode="auto">
          <a:xfrm>
            <a:off x="3995738" y="2997199"/>
            <a:ext cx="1584325" cy="1504950"/>
            <a:chOff x="2517" y="1888"/>
            <a:chExt cx="998" cy="948"/>
          </a:xfrm>
        </p:grpSpPr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2517" y="2681"/>
              <a:ext cx="99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1000" b="1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Militär und Gesellschaft</a:t>
              </a:r>
              <a:endParaRPr lang="de-AT" altLang="de-DE" sz="1000" b="1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</p:txBody>
        </p:sp>
        <p:pic>
          <p:nvPicPr>
            <p:cNvPr id="2084" name="Picture 36" descr="button_app_3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7" y="1888"/>
              <a:ext cx="79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5" name="Group 47"/>
          <p:cNvGrpSpPr>
            <a:grpSpLocks/>
          </p:cNvGrpSpPr>
          <p:nvPr/>
        </p:nvGrpSpPr>
        <p:grpSpPr bwMode="auto">
          <a:xfrm>
            <a:off x="5508625" y="2997200"/>
            <a:ext cx="1439863" cy="1655763"/>
            <a:chOff x="3470" y="1888"/>
            <a:chExt cx="907" cy="1043"/>
          </a:xfrm>
        </p:grpSpPr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3470" y="2681"/>
              <a:ext cx="9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1000" b="1" dirty="0">
                  <a:solidFill>
                    <a:srgbClr val="4D4D4D"/>
                  </a:solidFill>
                  <a:latin typeface="Corbel" panose="020B0503020204020204" pitchFamily="34" charset="0"/>
                </a:rPr>
                <a:t>Soldatische Werte und Tugenden</a:t>
              </a:r>
            </a:p>
          </p:txBody>
        </p:sp>
        <p:pic>
          <p:nvPicPr>
            <p:cNvPr id="2085" name="Picture 37" descr="button_app_4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" y="1888"/>
              <a:ext cx="79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16" name="Picture 68" descr="pbb_logomuster_FERTI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sp>
        <p:nvSpPr>
          <p:cNvPr id="2120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  <p:sp>
        <p:nvSpPr>
          <p:cNvPr id="22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58888" y="1268760"/>
            <a:ext cx="579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Diskussion: Grundwerte</a:t>
            </a:r>
            <a:endParaRPr lang="de-AT" altLang="de-DE" sz="2400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pic>
        <p:nvPicPr>
          <p:cNvPr id="4152" name="Picture 56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258888" y="2133144"/>
            <a:ext cx="7273925" cy="2015936"/>
          </a:xfrm>
          <a:prstGeom prst="rect">
            <a:avLst/>
          </a:prstGeom>
          <a:solidFill>
            <a:srgbClr val="FFE7E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endParaRPr lang="de-AT" altLang="de-DE" sz="1400" dirty="0">
              <a:solidFill>
                <a:srgbClr val="E12323"/>
              </a:solidFill>
              <a:latin typeface="Corbel" panose="020B0503020204020204" pitchFamily="34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de-AT" altLang="de-DE" sz="2400" dirty="0">
                <a:solidFill>
                  <a:srgbClr val="E12323"/>
                </a:solidFill>
                <a:latin typeface="Corbel" panose="020B0503020204020204" pitchFamily="34" charset="0"/>
              </a:rPr>
              <a:t>Was sind Werte für mich als Person ?</a:t>
            </a:r>
          </a:p>
          <a:p>
            <a:pPr eaLnBrk="1" hangingPunct="1">
              <a:lnSpc>
                <a:spcPct val="125000"/>
              </a:lnSpc>
            </a:pPr>
            <a:endParaRPr lang="de-AT" altLang="de-DE" sz="2400" dirty="0">
              <a:solidFill>
                <a:srgbClr val="E12323"/>
              </a:solidFill>
              <a:latin typeface="Corbel" panose="020B0503020204020204" pitchFamily="34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de-AT" altLang="de-DE" sz="2400" dirty="0">
                <a:solidFill>
                  <a:srgbClr val="E12323"/>
                </a:solidFill>
                <a:latin typeface="Corbel" panose="020B0503020204020204" pitchFamily="34" charset="0"/>
              </a:rPr>
              <a:t>Was sind Grundwerte einer </a:t>
            </a:r>
            <a:r>
              <a:rPr lang="de-AT" altLang="de-DE" sz="2400" dirty="0" smtClean="0">
                <a:solidFill>
                  <a:srgbClr val="E12323"/>
                </a:solidFill>
                <a:latin typeface="Corbel" panose="020B0503020204020204" pitchFamily="34" charset="0"/>
              </a:rPr>
              <a:t>Demokratie</a:t>
            </a:r>
            <a:r>
              <a:rPr lang="de-AT" altLang="de-DE" sz="2400" dirty="0">
                <a:solidFill>
                  <a:srgbClr val="E12323"/>
                </a:solidFill>
                <a:latin typeface="Corbel" panose="020B0503020204020204" pitchFamily="34" charset="0"/>
              </a:rPr>
              <a:t>?</a:t>
            </a:r>
          </a:p>
          <a:p>
            <a:pPr eaLnBrk="1" hangingPunct="1">
              <a:lnSpc>
                <a:spcPct val="125000"/>
              </a:lnSpc>
            </a:pPr>
            <a:endParaRPr lang="de-AT" altLang="de-DE" sz="1400" dirty="0">
              <a:solidFill>
                <a:srgbClr val="E12323"/>
              </a:solidFill>
              <a:latin typeface="Corbel" panose="020B0503020204020204" pitchFamily="34" charset="0"/>
            </a:endParaRPr>
          </a:p>
        </p:txBody>
      </p:sp>
      <p:sp>
        <p:nvSpPr>
          <p:cNvPr id="11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sp>
        <p:nvSpPr>
          <p:cNvPr id="12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1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58888" y="1258888"/>
            <a:ext cx="579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 dirty="0">
                <a:solidFill>
                  <a:srgbClr val="4D4D4D"/>
                </a:solidFill>
                <a:latin typeface="Corbel" panose="020B0503020204020204" pitchFamily="34" charset="0"/>
              </a:rPr>
              <a:t>Was sind </a:t>
            </a:r>
            <a:r>
              <a:rPr lang="de-AT" altLang="de-DE" sz="2400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Werte?</a:t>
            </a:r>
            <a:endParaRPr lang="de-AT" altLang="de-DE" sz="2400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258888" y="1989138"/>
            <a:ext cx="590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Bewertung von Menschen, </a:t>
            </a:r>
            <a:r>
              <a:rPr lang="de-DE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Gütern </a:t>
            </a:r>
            <a:r>
              <a:rPr lang="de-DE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und Beziehungen</a:t>
            </a:r>
            <a:endParaRPr lang="de-AT" altLang="de-DE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258888" y="2492896"/>
            <a:ext cx="5905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Vorstellung, wie Haltungen und </a:t>
            </a:r>
            <a:r>
              <a:rPr lang="de-DE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Handlungen sein sollen</a:t>
            </a:r>
            <a:endParaRPr lang="de-AT" altLang="de-DE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258888" y="2990850"/>
            <a:ext cx="60499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de-AT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Vorstellung über </a:t>
            </a: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erstrebenswerte </a:t>
            </a:r>
            <a:r>
              <a:rPr lang="de-AT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und </a:t>
            </a: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ethisch </a:t>
            </a:r>
            <a:r>
              <a:rPr lang="de-AT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gute Eigenschaften</a:t>
            </a:r>
          </a:p>
        </p:txBody>
      </p:sp>
      <p:grpSp>
        <p:nvGrpSpPr>
          <p:cNvPr id="4140" name="Group 44"/>
          <p:cNvGrpSpPr>
            <a:grpSpLocks/>
          </p:cNvGrpSpPr>
          <p:nvPr/>
        </p:nvGrpSpPr>
        <p:grpSpPr bwMode="auto">
          <a:xfrm>
            <a:off x="1331913" y="4652963"/>
            <a:ext cx="720725" cy="647700"/>
            <a:chOff x="861" y="2931"/>
            <a:chExt cx="454" cy="408"/>
          </a:xfrm>
        </p:grpSpPr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>
              <a:off x="884" y="2931"/>
              <a:ext cx="408" cy="408"/>
            </a:xfrm>
            <a:prstGeom prst="rect">
              <a:avLst/>
            </a:prstGeom>
            <a:solidFill>
              <a:srgbClr val="E1232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25" name="Text Box 29"/>
            <p:cNvSpPr txBox="1">
              <a:spLocks noChangeArrowheads="1"/>
            </p:cNvSpPr>
            <p:nvPr/>
          </p:nvSpPr>
          <p:spPr bwMode="auto">
            <a:xfrm>
              <a:off x="861" y="3054"/>
              <a:ext cx="45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>
                  <a:solidFill>
                    <a:schemeClr val="bg1"/>
                  </a:solidFill>
                  <a:latin typeface="Corbel" panose="020B0503020204020204" pitchFamily="34" charset="0"/>
                </a:rPr>
                <a:t>Werte</a:t>
              </a:r>
              <a:endParaRPr lang="de-AT" altLang="de-DE" sz="800" b="1" dirty="0">
                <a:solidFill>
                  <a:schemeClr val="bg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6293938" y="4674878"/>
            <a:ext cx="731838" cy="647700"/>
            <a:chOff x="1466" y="2931"/>
            <a:chExt cx="461" cy="408"/>
          </a:xfrm>
        </p:grpSpPr>
        <p:sp>
          <p:nvSpPr>
            <p:cNvPr id="4118" name="Rectangle 22"/>
            <p:cNvSpPr>
              <a:spLocks noChangeArrowheads="1"/>
            </p:cNvSpPr>
            <p:nvPr/>
          </p:nvSpPr>
          <p:spPr bwMode="auto">
            <a:xfrm>
              <a:off x="1474" y="2931"/>
              <a:ext cx="453" cy="40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26" name="Text Box 30"/>
            <p:cNvSpPr txBox="1">
              <a:spLocks noChangeArrowheads="1"/>
            </p:cNvSpPr>
            <p:nvPr/>
          </p:nvSpPr>
          <p:spPr bwMode="auto">
            <a:xfrm>
              <a:off x="1466" y="3065"/>
              <a:ext cx="45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>
                  <a:solidFill>
                    <a:schemeClr val="bg1"/>
                  </a:solidFill>
                  <a:latin typeface="Corbel" panose="020B0503020204020204" pitchFamily="34" charset="0"/>
                </a:rPr>
                <a:t>Glück</a:t>
              </a:r>
            </a:p>
          </p:txBody>
        </p:sp>
      </p:grpSp>
      <p:grpSp>
        <p:nvGrpSpPr>
          <p:cNvPr id="4142" name="Group 46"/>
          <p:cNvGrpSpPr>
            <a:grpSpLocks/>
          </p:cNvGrpSpPr>
          <p:nvPr/>
        </p:nvGrpSpPr>
        <p:grpSpPr bwMode="auto">
          <a:xfrm>
            <a:off x="4716463" y="4668491"/>
            <a:ext cx="719137" cy="647700"/>
            <a:chOff x="1973" y="2931"/>
            <a:chExt cx="453" cy="408"/>
          </a:xfrm>
        </p:grpSpPr>
        <p:sp>
          <p:nvSpPr>
            <p:cNvPr id="4134" name="Rectangle 38"/>
            <p:cNvSpPr>
              <a:spLocks noChangeArrowheads="1"/>
            </p:cNvSpPr>
            <p:nvPr/>
          </p:nvSpPr>
          <p:spPr bwMode="auto">
            <a:xfrm>
              <a:off x="1973" y="2931"/>
              <a:ext cx="453" cy="40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27" name="Text Box 31"/>
            <p:cNvSpPr txBox="1">
              <a:spLocks noChangeArrowheads="1"/>
            </p:cNvSpPr>
            <p:nvPr/>
          </p:nvSpPr>
          <p:spPr bwMode="auto">
            <a:xfrm>
              <a:off x="1973" y="3062"/>
              <a:ext cx="45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>
                  <a:solidFill>
                    <a:schemeClr val="bg1"/>
                  </a:solidFill>
                  <a:latin typeface="Corbel" panose="020B0503020204020204" pitchFamily="34" charset="0"/>
                </a:rPr>
                <a:t>Toleranz</a:t>
              </a:r>
            </a:p>
          </p:txBody>
        </p:sp>
      </p:grpSp>
      <p:grpSp>
        <p:nvGrpSpPr>
          <p:cNvPr id="4143" name="Group 47"/>
          <p:cNvGrpSpPr>
            <a:grpSpLocks/>
          </p:cNvGrpSpPr>
          <p:nvPr/>
        </p:nvGrpSpPr>
        <p:grpSpPr bwMode="auto">
          <a:xfrm>
            <a:off x="3132137" y="4672617"/>
            <a:ext cx="722313" cy="647700"/>
            <a:chOff x="2472" y="2931"/>
            <a:chExt cx="455" cy="408"/>
          </a:xfrm>
        </p:grpSpPr>
        <p:sp>
          <p:nvSpPr>
            <p:cNvPr id="4135" name="Rectangle 39"/>
            <p:cNvSpPr>
              <a:spLocks noChangeArrowheads="1"/>
            </p:cNvSpPr>
            <p:nvPr/>
          </p:nvSpPr>
          <p:spPr bwMode="auto">
            <a:xfrm>
              <a:off x="2472" y="2931"/>
              <a:ext cx="453" cy="40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28" name="Text Box 32"/>
            <p:cNvSpPr txBox="1">
              <a:spLocks noChangeArrowheads="1"/>
            </p:cNvSpPr>
            <p:nvPr/>
          </p:nvSpPr>
          <p:spPr bwMode="auto">
            <a:xfrm>
              <a:off x="2474" y="3057"/>
              <a:ext cx="45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>
                  <a:solidFill>
                    <a:schemeClr val="bg1"/>
                  </a:solidFill>
                  <a:latin typeface="Corbel" panose="020B0503020204020204" pitchFamily="34" charset="0"/>
                </a:rPr>
                <a:t>Sicherheit</a:t>
              </a:r>
            </a:p>
          </p:txBody>
        </p:sp>
      </p:grpSp>
      <p:grpSp>
        <p:nvGrpSpPr>
          <p:cNvPr id="4144" name="Group 48"/>
          <p:cNvGrpSpPr>
            <a:grpSpLocks/>
          </p:cNvGrpSpPr>
          <p:nvPr/>
        </p:nvGrpSpPr>
        <p:grpSpPr bwMode="auto">
          <a:xfrm>
            <a:off x="7092947" y="4675634"/>
            <a:ext cx="739774" cy="647700"/>
            <a:chOff x="2971" y="2931"/>
            <a:chExt cx="466" cy="408"/>
          </a:xfrm>
        </p:grpSpPr>
        <p:sp>
          <p:nvSpPr>
            <p:cNvPr id="4136" name="Rectangle 40"/>
            <p:cNvSpPr>
              <a:spLocks noChangeArrowheads="1"/>
            </p:cNvSpPr>
            <p:nvPr/>
          </p:nvSpPr>
          <p:spPr bwMode="auto">
            <a:xfrm>
              <a:off x="2971" y="2931"/>
              <a:ext cx="453" cy="40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29" name="Text Box 33"/>
            <p:cNvSpPr txBox="1">
              <a:spLocks noChangeArrowheads="1"/>
            </p:cNvSpPr>
            <p:nvPr/>
          </p:nvSpPr>
          <p:spPr bwMode="auto">
            <a:xfrm>
              <a:off x="2984" y="3058"/>
              <a:ext cx="45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>
                  <a:solidFill>
                    <a:schemeClr val="bg1"/>
                  </a:solidFill>
                  <a:latin typeface="Corbel" panose="020B0503020204020204" pitchFamily="34" charset="0"/>
                </a:rPr>
                <a:t>Wahrheit</a:t>
              </a:r>
            </a:p>
          </p:txBody>
        </p:sp>
      </p:grpSp>
      <p:grpSp>
        <p:nvGrpSpPr>
          <p:cNvPr id="4145" name="Group 49"/>
          <p:cNvGrpSpPr>
            <a:grpSpLocks/>
          </p:cNvGrpSpPr>
          <p:nvPr/>
        </p:nvGrpSpPr>
        <p:grpSpPr bwMode="auto">
          <a:xfrm>
            <a:off x="3921124" y="4668077"/>
            <a:ext cx="722313" cy="647700"/>
            <a:chOff x="3468" y="2931"/>
            <a:chExt cx="455" cy="408"/>
          </a:xfrm>
        </p:grpSpPr>
        <p:sp>
          <p:nvSpPr>
            <p:cNvPr id="4137" name="Rectangle 41"/>
            <p:cNvSpPr>
              <a:spLocks noChangeArrowheads="1"/>
            </p:cNvSpPr>
            <p:nvPr/>
          </p:nvSpPr>
          <p:spPr bwMode="auto">
            <a:xfrm>
              <a:off x="3470" y="2931"/>
              <a:ext cx="453" cy="40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30" name="Text Box 34"/>
            <p:cNvSpPr txBox="1">
              <a:spLocks noChangeArrowheads="1"/>
            </p:cNvSpPr>
            <p:nvPr/>
          </p:nvSpPr>
          <p:spPr bwMode="auto">
            <a:xfrm>
              <a:off x="3468" y="3062"/>
              <a:ext cx="45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>
                  <a:solidFill>
                    <a:schemeClr val="bg1"/>
                  </a:solidFill>
                  <a:latin typeface="Corbel" panose="020B0503020204020204" pitchFamily="34" charset="0"/>
                </a:rPr>
                <a:t>Freiheit</a:t>
              </a:r>
            </a:p>
          </p:txBody>
        </p:sp>
      </p:grp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2333626" y="4671220"/>
            <a:ext cx="725487" cy="647700"/>
            <a:chOff x="3965" y="2931"/>
            <a:chExt cx="457" cy="408"/>
          </a:xfrm>
        </p:grpSpPr>
        <p:sp>
          <p:nvSpPr>
            <p:cNvPr id="4138" name="Rectangle 42"/>
            <p:cNvSpPr>
              <a:spLocks noChangeArrowheads="1"/>
            </p:cNvSpPr>
            <p:nvPr/>
          </p:nvSpPr>
          <p:spPr bwMode="auto">
            <a:xfrm>
              <a:off x="3969" y="2931"/>
              <a:ext cx="453" cy="40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31" name="Text Box 35"/>
            <p:cNvSpPr txBox="1">
              <a:spLocks noChangeArrowheads="1"/>
            </p:cNvSpPr>
            <p:nvPr/>
          </p:nvSpPr>
          <p:spPr bwMode="auto">
            <a:xfrm>
              <a:off x="3965" y="3016"/>
              <a:ext cx="45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 smtClean="0">
                  <a:solidFill>
                    <a:schemeClr val="bg1"/>
                  </a:solidFill>
                  <a:latin typeface="Corbel" panose="020B0503020204020204" pitchFamily="34" charset="0"/>
                </a:rPr>
                <a:t>Menschen-würde</a:t>
              </a:r>
              <a:endParaRPr lang="de-AT" altLang="de-DE" sz="900" b="1" dirty="0">
                <a:solidFill>
                  <a:schemeClr val="bg1"/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5508099" y="4670446"/>
            <a:ext cx="720725" cy="647700"/>
            <a:chOff x="4468" y="2931"/>
            <a:chExt cx="454" cy="408"/>
          </a:xfrm>
        </p:grpSpPr>
        <p:sp>
          <p:nvSpPr>
            <p:cNvPr id="4139" name="Rectangle 43"/>
            <p:cNvSpPr>
              <a:spLocks noChangeArrowheads="1"/>
            </p:cNvSpPr>
            <p:nvPr/>
          </p:nvSpPr>
          <p:spPr bwMode="auto">
            <a:xfrm>
              <a:off x="4468" y="2931"/>
              <a:ext cx="453" cy="40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>
                <a:latin typeface="Corbel" panose="020B0503020204020204" pitchFamily="34" charset="0"/>
              </a:endParaRPr>
            </a:p>
          </p:txBody>
        </p:sp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4469" y="3066"/>
              <a:ext cx="45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AT" altLang="de-DE" sz="900" b="1" dirty="0">
                  <a:solidFill>
                    <a:schemeClr val="bg1"/>
                  </a:solidFill>
                  <a:latin typeface="Corbel" panose="020B0503020204020204" pitchFamily="34" charset="0"/>
                </a:rPr>
                <a:t>Solidarität</a:t>
              </a:r>
            </a:p>
          </p:txBody>
        </p:sp>
      </p:grpSp>
      <p:pic>
        <p:nvPicPr>
          <p:cNvPr id="4152" name="Picture 56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pic>
        <p:nvPicPr>
          <p:cNvPr id="33" name="Grafik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sp>
        <p:nvSpPr>
          <p:cNvPr id="34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sp>
        <p:nvSpPr>
          <p:cNvPr id="36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37" name="Grafik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/>
      <p:bldP spid="4113" grpId="0"/>
      <p:bldP spid="41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259632" y="1258392"/>
            <a:ext cx="579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 dirty="0">
                <a:solidFill>
                  <a:srgbClr val="4D4D4D"/>
                </a:solidFill>
                <a:latin typeface="Corbel" panose="020B0503020204020204" pitchFamily="34" charset="0"/>
              </a:rPr>
              <a:t>Was sind Werte?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007624" y="1924969"/>
            <a:ext cx="75581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8265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404938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27225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449513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9067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3639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8211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783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Werte zeigen, was 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Individuen, Gruppen </a:t>
            </a: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oder 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Gesellschaften </a:t>
            </a: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als wünschenswert 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sehen</a:t>
            </a:r>
            <a:endParaRPr lang="de-AT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007624" y="2435444"/>
            <a:ext cx="6913512" cy="1630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8265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404938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27225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449513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9067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3639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8211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783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Werte beeinflussen 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Haltungen und Handlungen</a:t>
            </a: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, Ziele und 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Verhalten ebenso </a:t>
            </a: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wie 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unsere Erwartungen an die Zukunft:</a:t>
            </a:r>
          </a:p>
          <a:p>
            <a:pPr marL="742950" lvl="1" indent="-285750">
              <a:lnSpc>
                <a:spcPct val="125000"/>
              </a:lnSpc>
              <a:buFont typeface="Symbol" panose="05050102010706020507" pitchFamily="18" charset="2"/>
              <a:buChar char="-"/>
            </a:pP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Individuelle Werte: Freiheit, Eigentum, Kreativität, Gesundheit, Wohlergehen, ...</a:t>
            </a:r>
          </a:p>
          <a:p>
            <a:pPr marL="742950" lvl="1" indent="-285750">
              <a:lnSpc>
                <a:spcPct val="125000"/>
              </a:lnSpc>
              <a:buFont typeface="Symbol" panose="05050102010706020507" pitchFamily="18" charset="2"/>
              <a:buChar char="-"/>
            </a:pP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Gesellschaftswerte: Respekt, Toleranz, Gewaltfreiheit, Solidarität, Hilfsbereitschaft, ...</a:t>
            </a:r>
          </a:p>
          <a:p>
            <a:pPr marL="742950" lvl="1" indent="-285750">
              <a:lnSpc>
                <a:spcPct val="125000"/>
              </a:lnSpc>
              <a:buFont typeface="Symbol" panose="05050102010706020507" pitchFamily="18" charset="2"/>
              <a:buChar char="-"/>
            </a:pP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Werte in der Wirtschaft: Produktivität, Gewinn, Nachhaltigkeit, ...</a:t>
            </a:r>
          </a:p>
          <a:p>
            <a:pPr>
              <a:spcBef>
                <a:spcPct val="20000"/>
              </a:spcBef>
            </a:pP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007624" y="3876942"/>
            <a:ext cx="7129463" cy="2150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Diese Werte begründen sich auf Rechtsphilosophien und Rechtsgrundlagen: </a:t>
            </a:r>
            <a:endParaRPr lang="de-AT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 marL="742950" lvl="1" indent="-285750">
              <a:lnSpc>
                <a:spcPct val="125000"/>
              </a:lnSpc>
              <a:buFont typeface="Symbol" panose="05050102010706020507" pitchFamily="18" charset="2"/>
              <a:buChar char="-"/>
            </a:pP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Naturrecht: sog. „ewige</a:t>
            </a: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“ Rechte</a:t>
            </a: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, auf </a:t>
            </a: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Vernunft </a:t>
            </a: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begründet, allgemeingültig; begründet </a:t>
            </a: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durch </a:t>
            </a: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Rechtsphilosophie</a:t>
            </a:r>
          </a:p>
          <a:p>
            <a:pPr marL="742950" lvl="1" indent="-285750">
              <a:lnSpc>
                <a:spcPct val="125000"/>
              </a:lnSpc>
              <a:buFont typeface="Symbol" panose="05050102010706020507" pitchFamily="18" charset="2"/>
              <a:buChar char="-"/>
            </a:pP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Universelle Menschenrechte</a:t>
            </a: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: </a:t>
            </a: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Schutz von Leben</a:t>
            </a: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;</a:t>
            </a: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 Recht auf Bildung</a:t>
            </a: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, Glaubensfreiheit, </a:t>
            </a: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Gesundheit, Sicherheit; Schutz vor Folter; besonderer Schutz von Kindern, ...</a:t>
            </a:r>
            <a:endParaRPr lang="de-AT" altLang="de-DE" sz="1300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 marL="742950" lvl="1" indent="-285750">
              <a:lnSpc>
                <a:spcPct val="125000"/>
              </a:lnSpc>
              <a:buFont typeface="Symbol" panose="05050102010706020507" pitchFamily="18" charset="2"/>
              <a:buChar char="-"/>
            </a:pP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Bürgerrechte/Verfassung für </a:t>
            </a:r>
            <a:r>
              <a:rPr lang="de-AT" altLang="de-DE" sz="1300" dirty="0">
                <a:solidFill>
                  <a:srgbClr val="4D4D4D"/>
                </a:solidFill>
                <a:latin typeface="Corbel" panose="020B0503020204020204" pitchFamily="34" charset="0"/>
              </a:rPr>
              <a:t>Bevölkerung </a:t>
            </a:r>
            <a:r>
              <a:rPr lang="de-AT" altLang="de-DE" sz="1300" dirty="0" smtClean="0">
                <a:solidFill>
                  <a:srgbClr val="4D4D4D"/>
                </a:solidFill>
                <a:latin typeface="Corbel" panose="020B0503020204020204" pitchFamily="34" charset="0"/>
              </a:rPr>
              <a:t>eines Staates: Rechtsstaat, demokratische Institutionen, soziale Sicherheit, gewisse Sonderrechte für Staatsbürger/innen (z. B. Wahlrecht), Minderheitenschutz u. a. m.</a:t>
            </a:r>
          </a:p>
        </p:txBody>
      </p:sp>
      <p:pic>
        <p:nvPicPr>
          <p:cNvPr id="5141" name="Picture 21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sp>
        <p:nvSpPr>
          <p:cNvPr id="10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sp>
        <p:nvSpPr>
          <p:cNvPr id="12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35" grpId="0"/>
      <p:bldP spid="5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233010" y="1258888"/>
            <a:ext cx="579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 dirty="0">
                <a:solidFill>
                  <a:srgbClr val="4D4D4D"/>
                </a:solidFill>
                <a:latin typeface="Corbel" panose="020B0503020204020204" pitchFamily="34" charset="0"/>
              </a:rPr>
              <a:t>Wichtige Werte in Österreich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233010" y="1868030"/>
            <a:ext cx="468083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Menschenrechte und Menschenwürde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Demokratie und Rechtsstaatlichkeit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Freiheit und Gleichheit 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Pluralismus und Minderheitenschutz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Toleranz und Nichtdiskriminierung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Solidarität und Gerechtigkeit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Gleichheit von Frauen und Männern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1258888" y="4705349"/>
            <a:ext cx="6842125" cy="1120775"/>
            <a:chOff x="793" y="2808"/>
            <a:chExt cx="4310" cy="706"/>
          </a:xfrm>
        </p:grpSpPr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793" y="2808"/>
              <a:ext cx="998" cy="7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de-AT" altLang="de-DE" dirty="0">
                  <a:solidFill>
                    <a:srgbClr val="4D4D4D"/>
                  </a:solidFill>
                  <a:latin typeface="Corbel" panose="020B0503020204020204" pitchFamily="34" charset="0"/>
                </a:rPr>
                <a:t>AUT: </a:t>
              </a:r>
            </a:p>
            <a:p>
              <a:pPr>
                <a:lnSpc>
                  <a:spcPct val="125000"/>
                </a:lnSpc>
              </a:pPr>
              <a:r>
                <a:rPr lang="de-AT" altLang="de-DE" dirty="0">
                  <a:solidFill>
                    <a:srgbClr val="4D4D4D"/>
                  </a:solidFill>
                  <a:latin typeface="Corbel" panose="020B0503020204020204" pitchFamily="34" charset="0"/>
                </a:rPr>
                <a:t>EU:</a:t>
              </a:r>
            </a:p>
            <a:p>
              <a:pPr>
                <a:lnSpc>
                  <a:spcPct val="125000"/>
                </a:lnSpc>
              </a:pPr>
              <a:r>
                <a:rPr lang="de-AT" altLang="de-DE" dirty="0">
                  <a:solidFill>
                    <a:srgbClr val="4D4D4D"/>
                  </a:solidFill>
                  <a:latin typeface="Corbel" panose="020B0503020204020204" pitchFamily="34" charset="0"/>
                </a:rPr>
                <a:t>Weltweit:</a:t>
              </a:r>
              <a:endParaRPr lang="de-DE" altLang="de-DE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1610" y="2808"/>
              <a:ext cx="3493" cy="7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de-AT" altLang="de-DE" dirty="0">
                  <a:solidFill>
                    <a:srgbClr val="4D4D4D"/>
                  </a:solidFill>
                  <a:latin typeface="Corbel" panose="020B0503020204020204" pitchFamily="34" charset="0"/>
                </a:rPr>
                <a:t>ö</a:t>
              </a:r>
              <a:r>
                <a:rPr lang="de-AT" altLang="de-DE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sterreichische </a:t>
              </a:r>
              <a:r>
                <a:rPr lang="de-AT" altLang="de-DE" dirty="0">
                  <a:solidFill>
                    <a:srgbClr val="4D4D4D"/>
                  </a:solidFill>
                  <a:latin typeface="Corbel" panose="020B0503020204020204" pitchFamily="34" charset="0"/>
                </a:rPr>
                <a:t>Verfassung (</a:t>
              </a:r>
              <a:r>
                <a:rPr lang="de-AT" altLang="de-DE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B-VG) – Grundsätze</a:t>
              </a:r>
              <a:endParaRPr lang="de-AT" altLang="de-DE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  <a:p>
              <a:pPr>
                <a:lnSpc>
                  <a:spcPct val="125000"/>
                </a:lnSpc>
              </a:pPr>
              <a:r>
                <a:rPr lang="de-AT" altLang="de-DE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Europäische Menschenrechtskonvention </a:t>
              </a:r>
              <a:r>
                <a:rPr lang="de-AT" altLang="de-DE" dirty="0">
                  <a:solidFill>
                    <a:srgbClr val="4D4D4D"/>
                  </a:solidFill>
                  <a:latin typeface="Corbel" panose="020B0503020204020204" pitchFamily="34" charset="0"/>
                </a:rPr>
                <a:t>(</a:t>
              </a:r>
              <a:r>
                <a:rPr lang="de-AT" altLang="de-DE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EMRK)</a:t>
              </a:r>
              <a:endParaRPr lang="de-AT" altLang="de-DE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  <a:p>
              <a:pPr>
                <a:lnSpc>
                  <a:spcPct val="125000"/>
                </a:lnSpc>
              </a:pPr>
              <a:r>
                <a:rPr lang="de-AT" altLang="de-DE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UN – Allgemeine Erklärung der Menschenrechte (AEMR)</a:t>
              </a:r>
              <a:endParaRPr lang="de-DE" altLang="de-DE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258888" y="4352923"/>
            <a:ext cx="5545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AT" altLang="de-DE" b="1" dirty="0">
                <a:solidFill>
                  <a:srgbClr val="4D4D4D"/>
                </a:solidFill>
                <a:latin typeface="Corbel" panose="020B0503020204020204" pitchFamily="34" charset="0"/>
              </a:rPr>
              <a:t>Grundgelegt in folgenden Gesetzen:</a:t>
            </a:r>
            <a:endParaRPr lang="de-DE" altLang="de-DE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pic>
        <p:nvPicPr>
          <p:cNvPr id="6168" name="Picture 24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445" y="1973073"/>
            <a:ext cx="3184298" cy="2122865"/>
          </a:xfrm>
          <a:prstGeom prst="rect">
            <a:avLst/>
          </a:prstGeom>
        </p:spPr>
      </p:pic>
      <p:sp>
        <p:nvSpPr>
          <p:cNvPr id="15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sp>
        <p:nvSpPr>
          <p:cNvPr id="16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258888" y="1258888"/>
            <a:ext cx="7705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Gesellschaft und Militär: Freiheit und Sicherheit</a:t>
            </a:r>
            <a:endParaRPr lang="de-AT" altLang="de-DE" sz="2400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grpSp>
        <p:nvGrpSpPr>
          <p:cNvPr id="9242" name="Group 26"/>
          <p:cNvGrpSpPr>
            <a:grpSpLocks/>
          </p:cNvGrpSpPr>
          <p:nvPr/>
        </p:nvGrpSpPr>
        <p:grpSpPr bwMode="auto">
          <a:xfrm>
            <a:off x="466815" y="2374814"/>
            <a:ext cx="7859714" cy="684215"/>
            <a:chOff x="101" y="1510"/>
            <a:chExt cx="4951" cy="431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827" y="1534"/>
              <a:ext cx="122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de-DE" altLang="de-DE" b="1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Militär </a:t>
              </a:r>
            </a:p>
            <a:p>
              <a:r>
                <a:rPr lang="de-DE" altLang="de-DE" b="1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stützt sich auf:</a:t>
              </a:r>
              <a:endParaRPr lang="de-DE" altLang="de-DE" b="1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101" y="1510"/>
              <a:ext cx="122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e-DE" altLang="de-DE" b="1" dirty="0" smtClean="0">
                  <a:solidFill>
                    <a:srgbClr val="4D4D4D"/>
                  </a:solidFill>
                  <a:latin typeface="Corbel" panose="020B0503020204020204" pitchFamily="34" charset="0"/>
                </a:rPr>
                <a:t>Zivilgesellschaft stützt sich auf:</a:t>
              </a:r>
              <a:endParaRPr lang="de-DE" altLang="de-DE" b="1" dirty="0">
                <a:solidFill>
                  <a:srgbClr val="4D4D4D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938837" y="3195786"/>
            <a:ext cx="30257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Befehl </a:t>
            </a:r>
            <a:r>
              <a:rPr lang="de-AT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&amp; Gehorsam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9200" y="3184574"/>
            <a:ext cx="26666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Demokratische Verfahren und Kompromisse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77449" y="3737527"/>
            <a:ext cx="446655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8265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404938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927225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449513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9067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3639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8211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783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de-AT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e</a:t>
            </a:r>
            <a:r>
              <a:rPr lang="de-AT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ingeschränkter persönlicher  </a:t>
            </a:r>
            <a:r>
              <a:rPr lang="de-AT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Nutzen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38113" y="3808380"/>
            <a:ext cx="3025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persönliches Wohlergehen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268552" y="4147470"/>
            <a:ext cx="3333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e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ingeschränkte </a:t>
            </a: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Lebensplanung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745233" y="4233360"/>
            <a:ext cx="31786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m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öglichst freie Lebensplanung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5004048" y="4567179"/>
            <a:ext cx="4033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geringe </a:t>
            </a: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individuelle Selbstverwirklichung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970161" y="4669216"/>
            <a:ext cx="3025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h</a:t>
            </a: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ohe Selbstverwirklichung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716015" y="5050435"/>
            <a:ext cx="42485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Staatsmonopol der Gewaltandrohung und </a:t>
            </a:r>
            <a:b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</a:br>
            <a:r>
              <a:rPr lang="de-DE" altLang="de-DE" sz="1600" dirty="0" smtClean="0">
                <a:solidFill>
                  <a:srgbClr val="4D4D4D"/>
                </a:solidFill>
                <a:latin typeface="Corbel" panose="020B0503020204020204" pitchFamily="34" charset="0"/>
              </a:rPr>
              <a:t>-anwendung</a:t>
            </a:r>
            <a:endParaRPr lang="de-DE" altLang="de-DE" sz="16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258193" y="5182627"/>
            <a:ext cx="3025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>
                <a:solidFill>
                  <a:srgbClr val="4D4D4D"/>
                </a:solidFill>
                <a:latin typeface="Corbel" panose="020B0503020204020204" pitchFamily="34" charset="0"/>
              </a:rPr>
              <a:t>Ächtung von Gewalt</a:t>
            </a:r>
          </a:p>
        </p:txBody>
      </p:sp>
      <p:pic>
        <p:nvPicPr>
          <p:cNvPr id="9249" name="Picture 33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952" y="2060848"/>
            <a:ext cx="1213131" cy="1617508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/>
          <a:stretch/>
        </p:blipFill>
        <p:spPr>
          <a:xfrm>
            <a:off x="4655318" y="2021668"/>
            <a:ext cx="1226468" cy="1623356"/>
          </a:xfrm>
          <a:prstGeom prst="rect">
            <a:avLst/>
          </a:prstGeom>
        </p:spPr>
      </p:pic>
      <p:sp>
        <p:nvSpPr>
          <p:cNvPr id="24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sp>
        <p:nvSpPr>
          <p:cNvPr id="23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9232" grpId="0"/>
      <p:bldP spid="9233" grpId="0"/>
      <p:bldP spid="9234" grpId="0"/>
      <p:bldP spid="9235" grpId="0"/>
      <p:bldP spid="9236" grpId="0"/>
      <p:bldP spid="9237" grpId="0"/>
      <p:bldP spid="9238" grpId="0"/>
      <p:bldP spid="9239" grpId="0"/>
      <p:bldP spid="92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258888" y="1258888"/>
            <a:ext cx="579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>
                <a:solidFill>
                  <a:srgbClr val="4D4D4D"/>
                </a:solidFill>
                <a:latin typeface="Corbel" panose="020B0503020204020204" pitchFamily="34" charset="0"/>
              </a:rPr>
              <a:t>Soldatische Werte und Tugenden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23528" y="2156124"/>
            <a:ext cx="4104456" cy="251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Mut </a:t>
            </a:r>
            <a:r>
              <a:rPr lang="de-AT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und Tapferkeit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Pflichtbewusstsein </a:t>
            </a:r>
            <a:r>
              <a:rPr lang="de-AT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und Treue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Menschenwürde und Ehre</a:t>
            </a:r>
            <a:endParaRPr lang="de-AT" altLang="de-DE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Recht </a:t>
            </a:r>
            <a:r>
              <a:rPr lang="de-AT" altLang="de-DE" dirty="0">
                <a:solidFill>
                  <a:srgbClr val="4D4D4D"/>
                </a:solidFill>
                <a:latin typeface="Corbel" panose="020B0503020204020204" pitchFamily="34" charset="0"/>
              </a:rPr>
              <a:t>und Gewissen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Disziplin und Gehorsam</a:t>
            </a:r>
            <a:endParaRPr lang="de-AT" altLang="de-DE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Kameradschaft und Tradition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de-AT" altLang="de-DE" dirty="0" smtClean="0">
                <a:solidFill>
                  <a:srgbClr val="4D4D4D"/>
                </a:solidFill>
                <a:latin typeface="Corbel" panose="020B0503020204020204" pitchFamily="34" charset="0"/>
              </a:rPr>
              <a:t>wertschätzende Organisationskultur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088839" y="4997856"/>
            <a:ext cx="6966322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de-AT" altLang="de-DE" sz="1700" dirty="0" smtClean="0">
                <a:solidFill>
                  <a:srgbClr val="4D4D4D"/>
                </a:solidFill>
                <a:latin typeface="Corbel" panose="020B0503020204020204" pitchFamily="34" charset="0"/>
              </a:rPr>
              <a:t>Diese Werte sind Grundlage und Voraussetzung, </a:t>
            </a:r>
          </a:p>
          <a:p>
            <a:pPr algn="ctr">
              <a:lnSpc>
                <a:spcPct val="125000"/>
              </a:lnSpc>
            </a:pPr>
            <a:r>
              <a:rPr lang="de-AT" altLang="de-DE" sz="1700" dirty="0" smtClean="0">
                <a:solidFill>
                  <a:srgbClr val="4D4D4D"/>
                </a:solidFill>
                <a:latin typeface="Corbel" panose="020B0503020204020204" pitchFamily="34" charset="0"/>
              </a:rPr>
              <a:t>dass das Bundesheer erfolgreich seine Aufgaben erfüllen kann.</a:t>
            </a:r>
            <a:endParaRPr lang="de-DE" altLang="de-DE" sz="1700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pic>
        <p:nvPicPr>
          <p:cNvPr id="12309" name="Picture 21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002" y="2156124"/>
            <a:ext cx="4299970" cy="2418733"/>
          </a:xfrm>
          <a:prstGeom prst="rect">
            <a:avLst/>
          </a:prstGeom>
        </p:spPr>
      </p:pic>
      <p:sp>
        <p:nvSpPr>
          <p:cNvPr id="11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sp>
        <p:nvSpPr>
          <p:cNvPr id="12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258888" y="1286280"/>
            <a:ext cx="579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2400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Diskussion: Grundwerte eines Soldaten </a:t>
            </a:r>
            <a:endParaRPr lang="de-AT" altLang="de-DE" sz="2400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pic>
        <p:nvPicPr>
          <p:cNvPr id="16418" name="Picture 34" descr="pbb_logomuster_FERT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6"/>
          <a:stretch/>
        </p:blipFill>
        <p:spPr>
          <a:xfrm>
            <a:off x="2123728" y="188640"/>
            <a:ext cx="1800200" cy="554719"/>
          </a:xfrm>
          <a:prstGeom prst="rect">
            <a:avLst/>
          </a:prstGeom>
        </p:spPr>
      </p:pic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87624" y="2348880"/>
            <a:ext cx="7273925" cy="2015936"/>
          </a:xfrm>
          <a:prstGeom prst="rect">
            <a:avLst/>
          </a:prstGeom>
          <a:solidFill>
            <a:srgbClr val="FFE7E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endParaRPr lang="de-AT" altLang="de-DE" sz="1400" dirty="0">
              <a:solidFill>
                <a:srgbClr val="E12323"/>
              </a:solidFill>
              <a:latin typeface="Corbel" panose="020B0503020204020204" pitchFamily="34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de-AT" altLang="de-DE" sz="2400" dirty="0">
                <a:solidFill>
                  <a:srgbClr val="E12323"/>
                </a:solidFill>
                <a:latin typeface="Corbel" panose="020B0503020204020204" pitchFamily="34" charset="0"/>
              </a:rPr>
              <a:t>Welche Grundwerte braucht ein Soldat?</a:t>
            </a:r>
          </a:p>
          <a:p>
            <a:pPr eaLnBrk="1" hangingPunct="1">
              <a:lnSpc>
                <a:spcPct val="125000"/>
              </a:lnSpc>
            </a:pPr>
            <a:endParaRPr lang="de-AT" altLang="de-DE" sz="2400" dirty="0">
              <a:solidFill>
                <a:srgbClr val="E12323"/>
              </a:solidFill>
              <a:latin typeface="Corbel" panose="020B0503020204020204" pitchFamily="34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de-AT" altLang="de-DE" sz="2400" dirty="0">
                <a:solidFill>
                  <a:srgbClr val="E12323"/>
                </a:solidFill>
                <a:latin typeface="Corbel" panose="020B0503020204020204" pitchFamily="34" charset="0"/>
              </a:rPr>
              <a:t>Warum sind soldatische Werte wichtig?</a:t>
            </a:r>
          </a:p>
          <a:p>
            <a:pPr eaLnBrk="1" hangingPunct="1">
              <a:lnSpc>
                <a:spcPct val="125000"/>
              </a:lnSpc>
            </a:pPr>
            <a:endParaRPr lang="de-AT" altLang="de-DE" sz="1400" dirty="0">
              <a:solidFill>
                <a:srgbClr val="E12323"/>
              </a:solidFill>
              <a:latin typeface="Corbel" panose="020B0503020204020204" pitchFamily="34" charset="0"/>
            </a:endParaRPr>
          </a:p>
        </p:txBody>
      </p:sp>
      <p:sp>
        <p:nvSpPr>
          <p:cNvPr id="23" name="Text Box 72"/>
          <p:cNvSpPr txBox="1">
            <a:spLocks noChangeArrowheads="1"/>
          </p:cNvSpPr>
          <p:nvPr/>
        </p:nvSpPr>
        <p:spPr bwMode="auto">
          <a:xfrm>
            <a:off x="1258888" y="6178550"/>
            <a:ext cx="48974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de-DE" sz="1200" dirty="0">
                <a:latin typeface="Corbel" panose="020B0503020204020204" pitchFamily="34" charset="0"/>
              </a:rPr>
              <a:t>Stundenbild </a:t>
            </a:r>
            <a:r>
              <a:rPr lang="de-AT" altLang="de-DE" sz="1200" dirty="0" smtClean="0">
                <a:latin typeface="Corbel" panose="020B0503020204020204" pitchFamily="34" charset="0"/>
              </a:rPr>
              <a:t>2 </a:t>
            </a:r>
            <a:r>
              <a:rPr lang="de-AT" altLang="de-DE" sz="1200" dirty="0">
                <a:latin typeface="Corbel" panose="020B0503020204020204" pitchFamily="34" charset="0"/>
              </a:rPr>
              <a:t>| </a:t>
            </a:r>
            <a:r>
              <a:rPr lang="de-AT" altLang="de-DE" sz="1200" dirty="0" smtClean="0">
                <a:latin typeface="Corbel" panose="020B0503020204020204" pitchFamily="34" charset="0"/>
              </a:rPr>
              <a:t>Grundwerte</a:t>
            </a:r>
            <a:endParaRPr lang="de-AT" altLang="de-DE" sz="1200" dirty="0">
              <a:latin typeface="Corbel" panose="020B0503020204020204" pitchFamily="34" charset="0"/>
            </a:endParaRPr>
          </a:p>
        </p:txBody>
      </p:sp>
      <p:sp>
        <p:nvSpPr>
          <p:cNvPr id="9" name="Textplatzhalter 3"/>
          <p:cNvSpPr txBox="1">
            <a:spLocks/>
          </p:cNvSpPr>
          <p:nvPr/>
        </p:nvSpPr>
        <p:spPr bwMode="auto">
          <a:xfrm>
            <a:off x="5048251" y="406400"/>
            <a:ext cx="3808412" cy="10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8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3" y="184964"/>
            <a:ext cx="1656184" cy="442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Bildschirmpräsentation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Franklin Gothic Book</vt:lpstr>
      <vt:lpstr>Symbol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IHSW/LVAk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Stundenbild 1</dc:title>
  <dc:subject>Grundwerte</dc:subject>
  <dc:creator>OR Mag. Dr. Paul Georg ERTL</dc:creator>
  <cp:lastModifiedBy>xao4</cp:lastModifiedBy>
  <cp:revision>101</cp:revision>
  <dcterms:created xsi:type="dcterms:W3CDTF">2012-09-21T08:45:34Z</dcterms:created>
  <dcterms:modified xsi:type="dcterms:W3CDTF">2024-07-15T12:06:08Z</dcterms:modified>
</cp:coreProperties>
</file>