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Lst>
  <p:sldSz cx="9144000" cy="6858000" type="screen4x3"/>
  <p:notesSz cx="6858000" cy="9144000"/>
  <p:defaultTextStyle>
    <a:defPPr>
      <a:defRPr lang="de-A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eQug6VN7ZOScXRuLclMUYg==" hashData="ELxHKhIUemJNJWGdNGn4xnvRSo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5F5F5F"/>
    <a:srgbClr val="E12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74" autoAdjust="0"/>
    <p:restoredTop sz="94660"/>
  </p:normalViewPr>
  <p:slideViewPr>
    <p:cSldViewPr>
      <p:cViewPr varScale="1">
        <p:scale>
          <a:sx n="160" d="100"/>
          <a:sy n="160" d="100"/>
        </p:scale>
        <p:origin x="441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AT" altLang="de-DE"/>
          </a:p>
        </p:txBody>
      </p:sp>
      <p:sp>
        <p:nvSpPr>
          <p:cNvPr id="21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AT" altLang="de-DE"/>
          </a:p>
        </p:txBody>
      </p:sp>
      <p:sp>
        <p:nvSpPr>
          <p:cNvPr id="21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AT" altLang="de-DE"/>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3CCC68-0D72-4BAD-84CB-74AA923947B3}" type="slidenum">
              <a:rPr lang="de-AT" altLang="de-DE"/>
              <a:pPr/>
              <a:t>‹Nr.›</a:t>
            </a:fld>
            <a:endParaRPr lang="de-AT" altLang="de-DE"/>
          </a:p>
        </p:txBody>
      </p:sp>
    </p:spTree>
    <p:extLst>
      <p:ext uri="{BB962C8B-B14F-4D97-AF65-F5344CB8AC3E}">
        <p14:creationId xmlns:p14="http://schemas.microsoft.com/office/powerpoint/2010/main" val="4098965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7BA7F-0112-4327-9C19-5468F16627F9}" type="datetimeFigureOut">
              <a:rPr lang="de-AT" smtClean="0"/>
              <a:t>17.07.2024</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461C6-B454-426C-8CF0-52594A9A6A27}" type="slidenum">
              <a:rPr lang="de-AT" smtClean="0"/>
              <a:t>‹Nr.›</a:t>
            </a:fld>
            <a:endParaRPr lang="de-AT"/>
          </a:p>
        </p:txBody>
      </p:sp>
    </p:spTree>
    <p:extLst>
      <p:ext uri="{BB962C8B-B14F-4D97-AF65-F5344CB8AC3E}">
        <p14:creationId xmlns:p14="http://schemas.microsoft.com/office/powerpoint/2010/main" val="53287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sldNum" idx="4"/>
          </p:nvPr>
        </p:nvSpPr>
        <p:spPr>
          <a:xfrm>
            <a:off x="3884760" y="8685360"/>
            <a:ext cx="2971440" cy="458280"/>
          </a:xfrm>
          <a:prstGeom prst="rect">
            <a:avLst/>
          </a:prstGeom>
          <a:noFill/>
          <a:ln w="0">
            <a:noFill/>
          </a:ln>
        </p:spPr>
        <p:txBody>
          <a:bodyPr anchor="b">
            <a:noAutofit/>
          </a:bodyPr>
          <a:lstStyle>
            <a:lvl1pPr algn="r">
              <a:lnSpc>
                <a:spcPct val="100000"/>
              </a:lnSpc>
              <a:buNone/>
              <a:defRPr lang="de-AT" sz="1200" b="0" strike="noStrike" spc="-1">
                <a:latin typeface="+mn-lt"/>
              </a:defRPr>
            </a:lvl1pPr>
          </a:lstStyle>
          <a:p>
            <a:pPr algn="r">
              <a:lnSpc>
                <a:spcPct val="100000"/>
              </a:lnSpc>
              <a:buNone/>
            </a:pPr>
            <a:fld id="{BC9F53E4-2CB8-43FA-85E3-9745433FF456}" type="slidenum">
              <a:rPr lang="de-AT" sz="1200" b="0" strike="noStrike" spc="-1">
                <a:latin typeface="+mn-lt"/>
              </a:rPr>
              <a:t>1</a:t>
            </a:fld>
            <a:endParaRPr lang="de-AT" sz="1200" b="0" strike="noStrike" spc="-1">
              <a:latin typeface="Times New Roman"/>
            </a:endParaRPr>
          </a:p>
        </p:txBody>
      </p:sp>
      <p:sp>
        <p:nvSpPr>
          <p:cNvPr id="276" name="PlaceHolder 2"/>
          <p:cNvSpPr>
            <a:spLocks noGrp="1" noRot="1" noChangeAspect="1"/>
          </p:cNvSpPr>
          <p:nvPr>
            <p:ph type="sldImg"/>
          </p:nvPr>
        </p:nvSpPr>
        <p:spPr>
          <a:xfrm>
            <a:off x="1371600" y="1143000"/>
            <a:ext cx="4114800" cy="3086100"/>
          </a:xfrm>
          <a:prstGeom prst="rect">
            <a:avLst/>
          </a:prstGeom>
          <a:ln w="0">
            <a:noFill/>
          </a:ln>
        </p:spPr>
      </p:sp>
      <p:sp>
        <p:nvSpPr>
          <p:cNvPr id="277" name="PlaceHolder 3"/>
          <p:cNvSpPr>
            <a:spLocks noGrp="1"/>
          </p:cNvSpPr>
          <p:nvPr>
            <p:ph type="body"/>
          </p:nvPr>
        </p:nvSpPr>
        <p:spPr>
          <a:xfrm>
            <a:off x="685800" y="4400640"/>
            <a:ext cx="5486040" cy="3600000"/>
          </a:xfrm>
          <a:prstGeom prst="rect">
            <a:avLst/>
          </a:prstGeom>
          <a:noFill/>
          <a:ln w="0">
            <a:noFill/>
          </a:ln>
        </p:spPr>
        <p:txBody>
          <a:bodyPr anchor="t">
            <a:noAutofit/>
          </a:bodyPr>
          <a:lstStyle/>
          <a:p>
            <a:endParaRPr lang="de-AT" sz="2000" b="0" strike="noStrike" spc="-1" dirty="0">
              <a:latin typeface="Arial"/>
            </a:endParaRPr>
          </a:p>
        </p:txBody>
      </p:sp>
    </p:spTree>
    <p:extLst>
      <p:ext uri="{BB962C8B-B14F-4D97-AF65-F5344CB8AC3E}">
        <p14:creationId xmlns:p14="http://schemas.microsoft.com/office/powerpoint/2010/main" val="412064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10</a:t>
            </a:fld>
            <a:endParaRPr lang="de-AT" sz="1400" b="0" strike="noStrike" spc="-1">
              <a:latin typeface="Times New Roman"/>
            </a:endParaRPr>
          </a:p>
        </p:txBody>
      </p:sp>
    </p:spTree>
    <p:extLst>
      <p:ext uri="{BB962C8B-B14F-4D97-AF65-F5344CB8AC3E}">
        <p14:creationId xmlns:p14="http://schemas.microsoft.com/office/powerpoint/2010/main" val="164844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11</a:t>
            </a:fld>
            <a:endParaRPr lang="de-AT" sz="1400" b="0" strike="noStrike" spc="-1">
              <a:latin typeface="Times New Roman"/>
            </a:endParaRPr>
          </a:p>
        </p:txBody>
      </p:sp>
    </p:spTree>
    <p:extLst>
      <p:ext uri="{BB962C8B-B14F-4D97-AF65-F5344CB8AC3E}">
        <p14:creationId xmlns:p14="http://schemas.microsoft.com/office/powerpoint/2010/main" val="385438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12</a:t>
            </a:fld>
            <a:endParaRPr lang="de-AT" sz="1400" b="0" strike="noStrike" spc="-1">
              <a:latin typeface="Times New Roman"/>
            </a:endParaRPr>
          </a:p>
        </p:txBody>
      </p:sp>
    </p:spTree>
    <p:extLst>
      <p:ext uri="{BB962C8B-B14F-4D97-AF65-F5344CB8AC3E}">
        <p14:creationId xmlns:p14="http://schemas.microsoft.com/office/powerpoint/2010/main" val="2099426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pPr>
              <a:lnSpc>
                <a:spcPct val="125000"/>
              </a:lnSpc>
              <a:buNone/>
            </a:pPr>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13</a:t>
            </a:fld>
            <a:endParaRPr lang="de-AT" sz="1400" b="0" strike="noStrike" spc="-1">
              <a:latin typeface="Times New Roman"/>
            </a:endParaRPr>
          </a:p>
        </p:txBody>
      </p:sp>
    </p:spTree>
    <p:extLst>
      <p:ext uri="{BB962C8B-B14F-4D97-AF65-F5344CB8AC3E}">
        <p14:creationId xmlns:p14="http://schemas.microsoft.com/office/powerpoint/2010/main" val="2796216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14</a:t>
            </a:fld>
            <a:endParaRPr lang="de-AT" sz="1400" b="0" strike="noStrike" spc="-1">
              <a:latin typeface="Times New Roman"/>
            </a:endParaRPr>
          </a:p>
        </p:txBody>
      </p:sp>
    </p:spTree>
    <p:extLst>
      <p:ext uri="{BB962C8B-B14F-4D97-AF65-F5344CB8AC3E}">
        <p14:creationId xmlns:p14="http://schemas.microsoft.com/office/powerpoint/2010/main" val="348628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AT" baseline="0"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15</a:t>
            </a:fld>
            <a:endParaRPr lang="de-AT" sz="1400" b="0" strike="noStrike" spc="-1">
              <a:latin typeface="Times New Roman"/>
            </a:endParaRPr>
          </a:p>
        </p:txBody>
      </p:sp>
    </p:spTree>
    <p:extLst>
      <p:ext uri="{BB962C8B-B14F-4D97-AF65-F5344CB8AC3E}">
        <p14:creationId xmlns:p14="http://schemas.microsoft.com/office/powerpoint/2010/main" val="158375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noRot="1" noChangeAspect="1"/>
          </p:cNvSpPr>
          <p:nvPr>
            <p:ph type="sldImg"/>
          </p:nvPr>
        </p:nvSpPr>
        <p:spPr>
          <a:xfrm>
            <a:off x="1371600" y="1143000"/>
            <a:ext cx="4114800" cy="3086100"/>
          </a:xfrm>
          <a:prstGeom prst="rect">
            <a:avLst/>
          </a:prstGeom>
          <a:ln w="0">
            <a:noFill/>
          </a:ln>
        </p:spPr>
      </p:sp>
      <p:sp>
        <p:nvSpPr>
          <p:cNvPr id="282"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de-AT" sz="2000" b="0" strike="noStrike" spc="-1" dirty="0">
              <a:latin typeface="Arial"/>
            </a:endParaRPr>
          </a:p>
        </p:txBody>
      </p:sp>
      <p:sp>
        <p:nvSpPr>
          <p:cNvPr id="283" name="PlaceHolder 3"/>
          <p:cNvSpPr>
            <a:spLocks noGrp="1"/>
          </p:cNvSpPr>
          <p:nvPr>
            <p:ph type="sldNum" idx="6"/>
          </p:nvPr>
        </p:nvSpPr>
        <p:spPr>
          <a:xfrm>
            <a:off x="3884760" y="8685360"/>
            <a:ext cx="2971440" cy="458280"/>
          </a:xfrm>
          <a:prstGeom prst="rect">
            <a:avLst/>
          </a:prstGeom>
          <a:noFill/>
          <a:ln w="0">
            <a:noFill/>
          </a:ln>
        </p:spPr>
        <p:txBody>
          <a:bodyPr anchor="b">
            <a:noAutofit/>
          </a:bodyPr>
          <a:lstStyle>
            <a:lvl1pPr algn="r">
              <a:lnSpc>
                <a:spcPct val="100000"/>
              </a:lnSpc>
              <a:buNone/>
              <a:defRPr lang="de-AT" sz="1200" b="0" strike="noStrike" spc="-1">
                <a:solidFill>
                  <a:srgbClr val="000000"/>
                </a:solidFill>
                <a:latin typeface="+mn-lt"/>
                <a:ea typeface="+mn-ea"/>
              </a:defRPr>
            </a:lvl1pPr>
          </a:lstStyle>
          <a:p>
            <a:pPr algn="r">
              <a:lnSpc>
                <a:spcPct val="100000"/>
              </a:lnSpc>
              <a:buNone/>
            </a:pPr>
            <a:fld id="{ABD2BE6C-47D8-4151-81B5-CC6CB7AEFC72}" type="slidenum">
              <a:rPr lang="de-AT" sz="1200" b="0" strike="noStrike" spc="-1">
                <a:solidFill>
                  <a:srgbClr val="000000"/>
                </a:solidFill>
                <a:latin typeface="+mn-lt"/>
                <a:ea typeface="+mn-ea"/>
              </a:rPr>
              <a:t>16</a:t>
            </a:fld>
            <a:endParaRPr lang="de-AT" sz="1200" b="0" strike="noStrike" spc="-1">
              <a:latin typeface="Times New Roman"/>
            </a:endParaRPr>
          </a:p>
        </p:txBody>
      </p:sp>
    </p:spTree>
    <p:extLst>
      <p:ext uri="{BB962C8B-B14F-4D97-AF65-F5344CB8AC3E}">
        <p14:creationId xmlns:p14="http://schemas.microsoft.com/office/powerpoint/2010/main" val="377196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AT" baseline="0"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17</a:t>
            </a:fld>
            <a:endParaRPr lang="de-AT" sz="1400" b="0" strike="noStrike" spc="-1">
              <a:latin typeface="Times New Roman"/>
            </a:endParaRPr>
          </a:p>
        </p:txBody>
      </p:sp>
    </p:spTree>
    <p:extLst>
      <p:ext uri="{BB962C8B-B14F-4D97-AF65-F5344CB8AC3E}">
        <p14:creationId xmlns:p14="http://schemas.microsoft.com/office/powerpoint/2010/main" val="28022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18</a:t>
            </a:fld>
            <a:endParaRPr lang="de-AT" sz="1400" b="0" strike="noStrike" spc="-1">
              <a:latin typeface="Times New Roman"/>
            </a:endParaRPr>
          </a:p>
        </p:txBody>
      </p:sp>
    </p:spTree>
    <p:extLst>
      <p:ext uri="{BB962C8B-B14F-4D97-AF65-F5344CB8AC3E}">
        <p14:creationId xmlns:p14="http://schemas.microsoft.com/office/powerpoint/2010/main" val="915665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19</a:t>
            </a:fld>
            <a:endParaRPr lang="de-AT" sz="1400" b="0" strike="noStrike" spc="-1">
              <a:latin typeface="Times New Roman"/>
            </a:endParaRPr>
          </a:p>
        </p:txBody>
      </p:sp>
    </p:spTree>
    <p:extLst>
      <p:ext uri="{BB962C8B-B14F-4D97-AF65-F5344CB8AC3E}">
        <p14:creationId xmlns:p14="http://schemas.microsoft.com/office/powerpoint/2010/main" val="197659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p:cNvSpPr>
          <p:nvPr>
            <p:ph type="sldNum" idx="5"/>
          </p:nvPr>
        </p:nvSpPr>
        <p:spPr>
          <a:xfrm>
            <a:off x="3884760" y="8685360"/>
            <a:ext cx="2971440" cy="458280"/>
          </a:xfrm>
          <a:prstGeom prst="rect">
            <a:avLst/>
          </a:prstGeom>
          <a:noFill/>
          <a:ln w="0">
            <a:noFill/>
          </a:ln>
        </p:spPr>
        <p:txBody>
          <a:bodyPr anchor="b">
            <a:noAutofit/>
          </a:bodyPr>
          <a:lstStyle>
            <a:lvl1pPr algn="r">
              <a:lnSpc>
                <a:spcPct val="100000"/>
              </a:lnSpc>
              <a:buNone/>
              <a:defRPr lang="de-AT" sz="1200" b="0" strike="noStrike" spc="-1">
                <a:latin typeface="+mn-lt"/>
              </a:defRPr>
            </a:lvl1pPr>
          </a:lstStyle>
          <a:p>
            <a:pPr algn="r">
              <a:lnSpc>
                <a:spcPct val="100000"/>
              </a:lnSpc>
              <a:buNone/>
            </a:pPr>
            <a:fld id="{F28F64A4-8BD6-4B10-818C-6625403D98F5}" type="slidenum">
              <a:rPr lang="de-AT" sz="1200" b="0" strike="noStrike" spc="-1">
                <a:latin typeface="+mn-lt"/>
              </a:rPr>
              <a:t>2</a:t>
            </a:fld>
            <a:endParaRPr lang="de-AT" sz="1200" b="0" strike="noStrike" spc="-1">
              <a:latin typeface="Times New Roman"/>
            </a:endParaRPr>
          </a:p>
        </p:txBody>
      </p:sp>
      <p:sp>
        <p:nvSpPr>
          <p:cNvPr id="279" name="PlaceHolder 2"/>
          <p:cNvSpPr>
            <a:spLocks noGrp="1" noRot="1" noChangeAspect="1"/>
          </p:cNvSpPr>
          <p:nvPr>
            <p:ph type="sldImg"/>
          </p:nvPr>
        </p:nvSpPr>
        <p:spPr>
          <a:xfrm>
            <a:off x="1371600" y="1143000"/>
            <a:ext cx="4114800" cy="3086100"/>
          </a:xfrm>
          <a:prstGeom prst="rect">
            <a:avLst/>
          </a:prstGeom>
          <a:ln w="0">
            <a:noFill/>
          </a:ln>
        </p:spPr>
      </p:sp>
      <p:sp>
        <p:nvSpPr>
          <p:cNvPr id="280" name="PlaceHolder 3"/>
          <p:cNvSpPr>
            <a:spLocks noGrp="1"/>
          </p:cNvSpPr>
          <p:nvPr>
            <p:ph type="body"/>
          </p:nvPr>
        </p:nvSpPr>
        <p:spPr>
          <a:xfrm>
            <a:off x="685800" y="4400640"/>
            <a:ext cx="5486040" cy="3600000"/>
          </a:xfrm>
          <a:prstGeom prst="rect">
            <a:avLst/>
          </a:prstGeom>
          <a:noFill/>
          <a:ln w="0">
            <a:noFill/>
          </a:ln>
        </p:spPr>
        <p:txBody>
          <a:bodyPr anchor="t">
            <a:noAutofit/>
          </a:bodyPr>
          <a:lstStyle/>
          <a:p>
            <a:endParaRPr lang="de-AT"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8674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solidFill>
                <a:srgbClr val="FF0000"/>
              </a:solidFill>
            </a:endParaRPr>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3</a:t>
            </a:fld>
            <a:endParaRPr lang="de-AT" sz="1400" b="0" strike="noStrike" spc="-1">
              <a:latin typeface="Times New Roman"/>
            </a:endParaRPr>
          </a:p>
        </p:txBody>
      </p:sp>
    </p:spTree>
    <p:extLst>
      <p:ext uri="{BB962C8B-B14F-4D97-AF65-F5344CB8AC3E}">
        <p14:creationId xmlns:p14="http://schemas.microsoft.com/office/powerpoint/2010/main" val="143080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sz="1200" b="0" strike="noStrike" spc="-1" dirty="0">
              <a:latin typeface="+mn-lt"/>
            </a:endParaRPr>
          </a:p>
          <a:p>
            <a:endParaRPr lang="de-AT" dirty="0"/>
          </a:p>
          <a:p>
            <a:r>
              <a:rPr lang="de-AT" baseline="0" dirty="0" smtClean="0"/>
              <a:t> </a:t>
            </a:r>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4</a:t>
            </a:fld>
            <a:endParaRPr lang="de-AT" sz="1400" b="0" strike="noStrike" spc="-1">
              <a:latin typeface="Times New Roman"/>
            </a:endParaRPr>
          </a:p>
        </p:txBody>
      </p:sp>
    </p:spTree>
    <p:extLst>
      <p:ext uri="{BB962C8B-B14F-4D97-AF65-F5344CB8AC3E}">
        <p14:creationId xmlns:p14="http://schemas.microsoft.com/office/powerpoint/2010/main" val="104833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5</a:t>
            </a:fld>
            <a:endParaRPr lang="de-AT" sz="1400" b="0" strike="noStrike" spc="-1">
              <a:latin typeface="Times New Roman"/>
            </a:endParaRPr>
          </a:p>
        </p:txBody>
      </p:sp>
    </p:spTree>
    <p:extLst>
      <p:ext uri="{BB962C8B-B14F-4D97-AF65-F5344CB8AC3E}">
        <p14:creationId xmlns:p14="http://schemas.microsoft.com/office/powerpoint/2010/main" val="155085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6</a:t>
            </a:fld>
            <a:endParaRPr lang="de-AT" sz="1400" b="0" strike="noStrike" spc="-1">
              <a:latin typeface="Times New Roman"/>
            </a:endParaRPr>
          </a:p>
        </p:txBody>
      </p:sp>
    </p:spTree>
    <p:extLst>
      <p:ext uri="{BB962C8B-B14F-4D97-AF65-F5344CB8AC3E}">
        <p14:creationId xmlns:p14="http://schemas.microsoft.com/office/powerpoint/2010/main" val="3880267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AT" baseline="0" dirty="0" smtClean="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7</a:t>
            </a:fld>
            <a:endParaRPr lang="de-AT" sz="1400" b="0" strike="noStrike" spc="-1">
              <a:latin typeface="Times New Roman"/>
            </a:endParaRPr>
          </a:p>
        </p:txBody>
      </p:sp>
    </p:spTree>
    <p:extLst>
      <p:ext uri="{BB962C8B-B14F-4D97-AF65-F5344CB8AC3E}">
        <p14:creationId xmlns:p14="http://schemas.microsoft.com/office/powerpoint/2010/main" val="152806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8</a:t>
            </a:fld>
            <a:endParaRPr lang="de-AT" sz="1400" b="0" strike="noStrike" spc="-1">
              <a:latin typeface="Times New Roman"/>
            </a:endParaRPr>
          </a:p>
        </p:txBody>
      </p:sp>
    </p:spTree>
    <p:extLst>
      <p:ext uri="{BB962C8B-B14F-4D97-AF65-F5344CB8AC3E}">
        <p14:creationId xmlns:p14="http://schemas.microsoft.com/office/powerpoint/2010/main" val="70953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r>
              <a:rPr lang="de-AT" dirty="0" smtClean="0"/>
              <a:t>Gewaltentrennung</a:t>
            </a:r>
            <a:endParaRPr lang="de-AT" dirty="0"/>
          </a:p>
        </p:txBody>
      </p:sp>
      <p:sp>
        <p:nvSpPr>
          <p:cNvPr id="4" name="Foliennummernplatzhalter 3"/>
          <p:cNvSpPr>
            <a:spLocks noGrp="1"/>
          </p:cNvSpPr>
          <p:nvPr>
            <p:ph type="sldNum" idx="10"/>
          </p:nvPr>
        </p:nvSpPr>
        <p:spPr/>
        <p:txBody>
          <a:bodyPr/>
          <a:lstStyle/>
          <a:p>
            <a:pPr algn="r">
              <a:buNone/>
            </a:pPr>
            <a:fld id="{B7BCE29B-D233-4BFE-967F-F63F6294FF60}" type="slidenum">
              <a:rPr lang="de-AT" sz="1400" b="0" strike="noStrike" spc="-1" smtClean="0">
                <a:latin typeface="Times New Roman"/>
              </a:rPr>
              <a:t>9</a:t>
            </a:fld>
            <a:endParaRPr lang="de-AT" sz="1400" b="0" strike="noStrike" spc="-1">
              <a:latin typeface="Times New Roman"/>
            </a:endParaRPr>
          </a:p>
        </p:txBody>
      </p:sp>
    </p:spTree>
    <p:extLst>
      <p:ext uri="{BB962C8B-B14F-4D97-AF65-F5344CB8AC3E}">
        <p14:creationId xmlns:p14="http://schemas.microsoft.com/office/powerpoint/2010/main" val="18053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0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2418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58472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Rechteck 7"/>
          <p:cNvSpPr>
            <a:spLocks noChangeArrowheads="1"/>
          </p:cNvSpPr>
          <p:nvPr userDrawn="1"/>
        </p:nvSpPr>
        <p:spPr bwMode="auto">
          <a:xfrm>
            <a:off x="5045674" y="2839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765" y="179869"/>
            <a:ext cx="1680519" cy="449379"/>
          </a:xfrm>
          <a:prstGeom prst="rect">
            <a:avLst/>
          </a:prstGeom>
        </p:spPr>
      </p:pic>
    </p:spTree>
    <p:extLst>
      <p:ext uri="{BB962C8B-B14F-4D97-AF65-F5344CB8AC3E}">
        <p14:creationId xmlns:p14="http://schemas.microsoft.com/office/powerpoint/2010/main" val="73138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55611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66738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4832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37456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75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89643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47184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Oval 12"/>
          <p:cNvSpPr>
            <a:spLocks noChangeArrowheads="1"/>
          </p:cNvSpPr>
          <p:nvPr userDrawn="1"/>
        </p:nvSpPr>
        <p:spPr bwMode="auto">
          <a:xfrm>
            <a:off x="7812088" y="6391275"/>
            <a:ext cx="360362" cy="358775"/>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040" name="Text Box 16"/>
          <p:cNvSpPr txBox="1">
            <a:spLocks noChangeArrowheads="1"/>
          </p:cNvSpPr>
          <p:nvPr userDrawn="1"/>
        </p:nvSpPr>
        <p:spPr bwMode="auto">
          <a:xfrm>
            <a:off x="268288" y="6524625"/>
            <a:ext cx="171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AT" altLang="de-DE" sz="1400">
                <a:solidFill>
                  <a:schemeClr val="bg1"/>
                </a:solidFill>
                <a:latin typeface="Franklin Gothic Book" pitchFamily="34" charset="0"/>
              </a:rPr>
              <a:t>www.bundesheer.at</a:t>
            </a:r>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1.xm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Box 5"/>
          <p:cNvSpPr/>
          <p:nvPr/>
        </p:nvSpPr>
        <p:spPr>
          <a:xfrm>
            <a:off x="1835280" y="2925720"/>
            <a:ext cx="579888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599"/>
              </a:spcBef>
              <a:buNone/>
            </a:pPr>
            <a:r>
              <a:rPr lang="de-AT" sz="3200" b="1" strike="noStrike" spc="-1" dirty="0">
                <a:solidFill>
                  <a:srgbClr val="4D4D4D"/>
                </a:solidFill>
                <a:latin typeface="Corbel"/>
              </a:rPr>
              <a:t>Demokratie und Staat</a:t>
            </a:r>
            <a:endParaRPr lang="de-AT" sz="3200" b="0" strike="noStrike" spc="-1" dirty="0">
              <a:latin typeface="Arial"/>
            </a:endParaRPr>
          </a:p>
        </p:txBody>
      </p:sp>
      <p:sp>
        <p:nvSpPr>
          <p:cNvPr id="85" name="Text Box 6"/>
          <p:cNvSpPr/>
          <p:nvPr/>
        </p:nvSpPr>
        <p:spPr>
          <a:xfrm>
            <a:off x="1835280" y="2565360"/>
            <a:ext cx="579888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601"/>
              </a:spcBef>
              <a:buNone/>
            </a:pPr>
            <a:r>
              <a:rPr lang="de-AT" sz="1800" b="1" strike="noStrike" spc="-1" dirty="0">
                <a:solidFill>
                  <a:srgbClr val="4D4D4D"/>
                </a:solidFill>
                <a:latin typeface="Corbel"/>
              </a:rPr>
              <a:t>Stundenbild </a:t>
            </a:r>
            <a:r>
              <a:rPr lang="de-AT" sz="1800" b="1" strike="noStrike" spc="-1" dirty="0" smtClean="0">
                <a:solidFill>
                  <a:srgbClr val="4D4D4D"/>
                </a:solidFill>
                <a:latin typeface="Corbel"/>
              </a:rPr>
              <a:t>3</a:t>
            </a:r>
            <a:endParaRPr lang="de-AT" sz="1800" b="0" strike="noStrike" spc="-1" dirty="0">
              <a:latin typeface="Arial"/>
            </a:endParaRPr>
          </a:p>
        </p:txBody>
      </p:sp>
      <p:pic>
        <p:nvPicPr>
          <p:cNvPr id="86" name="Picture 28" descr="Logo_lvak"/>
          <p:cNvPicPr/>
          <p:nvPr/>
        </p:nvPicPr>
        <p:blipFill>
          <a:blip r:embed="rId3"/>
          <a:stretch/>
        </p:blipFill>
        <p:spPr>
          <a:xfrm>
            <a:off x="1691640" y="4437000"/>
            <a:ext cx="899640" cy="747360"/>
          </a:xfrm>
          <a:prstGeom prst="rect">
            <a:avLst/>
          </a:prstGeom>
          <a:ln w="0">
            <a:noFill/>
          </a:ln>
        </p:spPr>
      </p:pic>
      <p:sp>
        <p:nvSpPr>
          <p:cNvPr id="87" name="Text Box 30"/>
          <p:cNvSpPr/>
          <p:nvPr/>
        </p:nvSpPr>
        <p:spPr>
          <a:xfrm>
            <a:off x="1835280" y="3645000"/>
            <a:ext cx="5798880" cy="58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601"/>
              </a:spcBef>
              <a:buNone/>
            </a:pPr>
            <a:endParaRPr lang="de-AT" sz="1800" b="0" strike="noStrike" spc="-1" dirty="0">
              <a:latin typeface="Arial"/>
            </a:endParaRPr>
          </a:p>
          <a:p>
            <a:pPr>
              <a:lnSpc>
                <a:spcPct val="100000"/>
              </a:lnSpc>
              <a:spcBef>
                <a:spcPts val="499"/>
              </a:spcBef>
              <a:buNone/>
            </a:pPr>
            <a:r>
              <a:rPr lang="de-AT" sz="1000" b="1" strike="noStrike" spc="-1" dirty="0">
                <a:latin typeface="Corbel"/>
              </a:rPr>
              <a:t>Version </a:t>
            </a:r>
            <a:r>
              <a:rPr lang="de-AT" sz="1000" b="1" spc="-1" dirty="0" smtClean="0">
                <a:latin typeface="Corbel"/>
              </a:rPr>
              <a:t>1</a:t>
            </a:r>
            <a:endParaRPr lang="de-AT" sz="1000" b="1" strike="noStrike" spc="-1" dirty="0">
              <a:latin typeface="Arial"/>
            </a:endParaRPr>
          </a:p>
        </p:txBody>
      </p:sp>
      <p:sp>
        <p:nvSpPr>
          <p:cNvPr id="88" name="Text Box 31"/>
          <p:cNvSpPr/>
          <p:nvPr/>
        </p:nvSpPr>
        <p:spPr>
          <a:xfrm>
            <a:off x="2663280" y="4508640"/>
            <a:ext cx="3672360" cy="6320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499"/>
              </a:spcBef>
              <a:buNone/>
            </a:pPr>
            <a:r>
              <a:rPr lang="de-AT" sz="1000" b="1" i="1" strike="noStrike" spc="-1" dirty="0">
                <a:solidFill>
                  <a:schemeClr val="accent3">
                    <a:lumMod val="50000"/>
                  </a:schemeClr>
                </a:solidFill>
                <a:latin typeface="Corbel"/>
              </a:rPr>
              <a:t>Mag. Dr. Philipp </a:t>
            </a:r>
            <a:r>
              <a:rPr lang="de-AT" sz="1000" b="1" i="1" strike="noStrike" spc="-1" dirty="0" smtClean="0">
                <a:solidFill>
                  <a:schemeClr val="accent3">
                    <a:lumMod val="50000"/>
                  </a:schemeClr>
                </a:solidFill>
                <a:latin typeface="Corbel"/>
              </a:rPr>
              <a:t>JERNEJ </a:t>
            </a:r>
          </a:p>
          <a:p>
            <a:pPr>
              <a:lnSpc>
                <a:spcPct val="100000"/>
              </a:lnSpc>
              <a:spcBef>
                <a:spcPts val="499"/>
              </a:spcBef>
              <a:buNone/>
            </a:pPr>
            <a:r>
              <a:rPr lang="de-AT" sz="1000" b="1" i="1" spc="-1" dirty="0">
                <a:solidFill>
                  <a:schemeClr val="accent3">
                    <a:lumMod val="50000"/>
                  </a:schemeClr>
                </a:solidFill>
                <a:latin typeface="Corbel"/>
              </a:rPr>
              <a:t>I</a:t>
            </a:r>
            <a:r>
              <a:rPr lang="de-AT" sz="1000" b="1" i="1" strike="noStrike" spc="-1" dirty="0" smtClean="0">
                <a:solidFill>
                  <a:schemeClr val="accent3">
                    <a:lumMod val="50000"/>
                  </a:schemeClr>
                </a:solidFill>
                <a:latin typeface="Corbel"/>
              </a:rPr>
              <a:t>m Auftrag der </a:t>
            </a:r>
            <a:r>
              <a:rPr lang="de-AT" sz="1000" b="0" i="1" strike="noStrike" spc="-1" dirty="0" smtClean="0">
                <a:solidFill>
                  <a:srgbClr val="000000"/>
                </a:solidFill>
                <a:latin typeface="Corbel"/>
              </a:rPr>
              <a:t>Landesverteidigungsakademie</a:t>
            </a:r>
            <a:endParaRPr lang="de-AT" sz="1000" b="0" strike="noStrike" spc="-1" dirty="0">
              <a:latin typeface="Arial"/>
            </a:endParaRPr>
          </a:p>
          <a:p>
            <a:pPr>
              <a:lnSpc>
                <a:spcPct val="100000"/>
              </a:lnSpc>
              <a:buNone/>
            </a:pPr>
            <a:r>
              <a:rPr lang="de-AT" sz="1000" b="0" i="1" strike="noStrike" spc="-1" dirty="0">
                <a:solidFill>
                  <a:srgbClr val="000000"/>
                </a:solidFill>
                <a:latin typeface="Corbel"/>
              </a:rPr>
              <a:t>Zentrum für Menschenorientierte Führung und Wehrpolitik</a:t>
            </a:r>
            <a:endParaRPr lang="de-AT" sz="1000" b="0" strike="noStrike" spc="-1" dirty="0">
              <a:latin typeface="Arial"/>
            </a:endParaRPr>
          </a:p>
        </p:txBody>
      </p:sp>
      <p:pic>
        <p:nvPicPr>
          <p:cNvPr id="89" name="Picture 44" descr="pbb_logomuster_FERTIG"/>
          <p:cNvPicPr/>
          <p:nvPr/>
        </p:nvPicPr>
        <p:blipFill>
          <a:blip r:embed="rId4"/>
          <a:stretch/>
        </p:blipFill>
        <p:spPr>
          <a:xfrm>
            <a:off x="8353440" y="2133000"/>
            <a:ext cx="539280" cy="539280"/>
          </a:xfrm>
          <a:prstGeom prst="rect">
            <a:avLst/>
          </a:prstGeom>
          <a:ln w="0">
            <a:noFill/>
          </a:ln>
        </p:spPr>
      </p:pic>
      <p:sp>
        <p:nvSpPr>
          <p:cNvPr id="90" name="Textplatzhalter 3"/>
          <p:cNvSpPr/>
          <p:nvPr/>
        </p:nvSpPr>
        <p:spPr>
          <a:xfrm>
            <a:off x="5072400" y="677160"/>
            <a:ext cx="3808080" cy="264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r">
              <a:lnSpc>
                <a:spcPct val="90000"/>
              </a:lnSpc>
              <a:spcBef>
                <a:spcPts val="1001"/>
              </a:spcBef>
              <a:buNone/>
            </a:pPr>
            <a:r>
              <a:rPr lang="de-AT" sz="1200" b="1" strike="noStrike" spc="-1">
                <a:solidFill>
                  <a:srgbClr val="000000"/>
                </a:solidFill>
                <a:latin typeface="Corbel"/>
              </a:rPr>
              <a:t>Staats- und wehrpolitische Bildung im Bundesheer</a:t>
            </a:r>
            <a:endParaRPr lang="de-AT" sz="1200" b="0" strike="noStrike" spc="-1">
              <a:latin typeface="Arial"/>
            </a:endParaRPr>
          </a:p>
        </p:txBody>
      </p:sp>
      <p:sp>
        <p:nvSpPr>
          <p:cNvPr id="91" name="Rectangle 46"/>
          <p:cNvSpPr/>
          <p:nvPr/>
        </p:nvSpPr>
        <p:spPr>
          <a:xfrm>
            <a:off x="0" y="1771560"/>
            <a:ext cx="9143640" cy="144000"/>
          </a:xfrm>
          <a:prstGeom prst="rect">
            <a:avLst/>
          </a:prstGeom>
          <a:solidFill>
            <a:srgbClr val="E12323"/>
          </a:solidFill>
          <a:ln w="0">
            <a:noFill/>
          </a:ln>
        </p:spPr>
        <p:style>
          <a:lnRef idx="0">
            <a:scrgbClr r="0" g="0" b="0"/>
          </a:lnRef>
          <a:fillRef idx="0">
            <a:scrgbClr r="0" g="0" b="0"/>
          </a:fillRef>
          <a:effectRef idx="0">
            <a:scrgbClr r="0" g="0" b="0"/>
          </a:effectRef>
          <a:fontRef idx="minor"/>
        </p:style>
      </p:sp>
      <p:pic>
        <p:nvPicPr>
          <p:cNvPr id="92" name="Grafik 1"/>
          <p:cNvPicPr/>
          <p:nvPr/>
        </p:nvPicPr>
        <p:blipFill>
          <a:blip r:embed="rId5"/>
          <a:stretch/>
        </p:blipFill>
        <p:spPr>
          <a:xfrm>
            <a:off x="570600" y="498240"/>
            <a:ext cx="2241720" cy="599040"/>
          </a:xfrm>
          <a:prstGeom prst="rect">
            <a:avLst/>
          </a:prstGeom>
          <a:ln w="0">
            <a:noFill/>
          </a:ln>
        </p:spPr>
      </p:pic>
      <p:sp>
        <p:nvSpPr>
          <p:cNvPr id="2" name="Rechteck 1"/>
          <p:cNvSpPr/>
          <p:nvPr/>
        </p:nvSpPr>
        <p:spPr>
          <a:xfrm>
            <a:off x="3048000" y="6139543"/>
            <a:ext cx="3472543" cy="56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8692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9" descr="pbb_logomuster_FERTIG"/>
          <p:cNvPicPr/>
          <p:nvPr/>
        </p:nvPicPr>
        <p:blipFill>
          <a:blip r:embed="rId3"/>
          <a:stretch/>
        </p:blipFill>
        <p:spPr>
          <a:xfrm>
            <a:off x="8317080" y="981000"/>
            <a:ext cx="539280" cy="539280"/>
          </a:xfrm>
          <a:prstGeom prst="rect">
            <a:avLst/>
          </a:prstGeom>
          <a:ln w="0">
            <a:noFill/>
          </a:ln>
        </p:spPr>
      </p:pic>
      <p:sp>
        <p:nvSpPr>
          <p:cNvPr id="145" name="Rectangle 22"/>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147" name="Text Box 30"/>
          <p:cNvSpPr/>
          <p:nvPr/>
        </p:nvSpPr>
        <p:spPr>
          <a:xfrm>
            <a:off x="1258920" y="125892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a:solidFill>
                  <a:srgbClr val="4D4D4D"/>
                </a:solidFill>
                <a:latin typeface="Corbel"/>
              </a:rPr>
              <a:t>Staatsgewalt</a:t>
            </a:r>
            <a:endParaRPr lang="de-AT" sz="2400" b="0" strike="noStrike" spc="-1">
              <a:latin typeface="Arial"/>
            </a:endParaRPr>
          </a:p>
        </p:txBody>
      </p:sp>
      <p:sp>
        <p:nvSpPr>
          <p:cNvPr id="148" name="Text Box 31"/>
          <p:cNvSpPr/>
          <p:nvPr/>
        </p:nvSpPr>
        <p:spPr>
          <a:xfrm>
            <a:off x="942831" y="1935315"/>
            <a:ext cx="4249440" cy="396116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de-AT" sz="2000" b="1" strike="noStrike" spc="-1" dirty="0">
                <a:solidFill>
                  <a:schemeClr val="accent3">
                    <a:lumMod val="50000"/>
                  </a:schemeClr>
                </a:solidFill>
                <a:latin typeface="Corbel"/>
              </a:rPr>
              <a:t>Das österreichische Wahlrecht</a:t>
            </a:r>
            <a:endParaRPr lang="de-AT" sz="2000" b="1" strike="noStrike" spc="-1" dirty="0">
              <a:solidFill>
                <a:schemeClr val="accent3">
                  <a:lumMod val="50000"/>
                </a:schemeClr>
              </a:solidFill>
              <a:latin typeface="Arial"/>
            </a:endParaRPr>
          </a:p>
          <a:p>
            <a:pPr>
              <a:lnSpc>
                <a:spcPct val="100000"/>
              </a:lnSpc>
              <a:buNone/>
            </a:pPr>
            <a:endParaRPr lang="de-AT" sz="1800" b="0" strike="noStrike" spc="-1" dirty="0">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Jeder </a:t>
            </a:r>
            <a:r>
              <a:rPr lang="de-DE" sz="1800" b="0" strike="noStrike" spc="-1" dirty="0" smtClean="0">
                <a:solidFill>
                  <a:srgbClr val="4D4D4D"/>
                </a:solidFill>
                <a:latin typeface="Corbel"/>
              </a:rPr>
              <a:t>Österreicher/in</a:t>
            </a:r>
            <a:endParaRPr lang="de-AT" sz="1800" b="0" strike="noStrike" spc="-1" dirty="0">
              <a:latin typeface="Arial"/>
            </a:endParaRPr>
          </a:p>
          <a:p>
            <a:pPr marL="457200" lvl="1" indent="-216000">
              <a:lnSpc>
                <a:spcPct val="125000"/>
              </a:lnSpc>
              <a:buClr>
                <a:srgbClr val="4D4D4D"/>
              </a:buClr>
              <a:buFont typeface="Symbol" charset="2"/>
              <a:buChar char=""/>
            </a:pPr>
            <a:r>
              <a:rPr lang="de-DE" sz="1600" b="0" strike="noStrike" spc="-1" dirty="0">
                <a:solidFill>
                  <a:srgbClr val="4D4D4D"/>
                </a:solidFill>
                <a:latin typeface="Corbel"/>
              </a:rPr>
              <a:t> 16. Lebensjahr aktiv</a:t>
            </a:r>
            <a:endParaRPr lang="de-AT" sz="1600" b="0" strike="noStrike" spc="-1" dirty="0">
              <a:latin typeface="Arial"/>
            </a:endParaRPr>
          </a:p>
          <a:p>
            <a:pPr marL="457200" lvl="1" indent="-216000">
              <a:lnSpc>
                <a:spcPct val="125000"/>
              </a:lnSpc>
              <a:buClr>
                <a:srgbClr val="4D4D4D"/>
              </a:buClr>
              <a:buFont typeface="Symbol" charset="2"/>
              <a:buChar char=""/>
            </a:pPr>
            <a:r>
              <a:rPr lang="de-DE" sz="1600" b="0" strike="noStrike" spc="-1" dirty="0">
                <a:solidFill>
                  <a:srgbClr val="4D4D4D"/>
                </a:solidFill>
                <a:latin typeface="Corbel"/>
              </a:rPr>
              <a:t> 18. Lebensjahr passiv</a:t>
            </a:r>
            <a:endParaRPr lang="de-AT" sz="1600" b="0" strike="noStrike" spc="-1" dirty="0">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Gleich (1 Stimme) </a:t>
            </a:r>
            <a:endParaRPr lang="de-AT" sz="1800" b="0" strike="noStrike" spc="-1" dirty="0">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Unmittelbar (keine Wahlmänner)</a:t>
            </a:r>
            <a:endParaRPr lang="de-AT" sz="1800" b="0" strike="noStrike" spc="-1" dirty="0">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Persönlich (kein Bote)</a:t>
            </a:r>
            <a:endParaRPr lang="de-AT" sz="1800" b="0" strike="noStrike" spc="-1" dirty="0">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Frei</a:t>
            </a:r>
            <a:endParaRPr lang="de-AT" sz="1800" b="0" strike="noStrike" spc="-1" dirty="0">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Geheim</a:t>
            </a:r>
            <a:endParaRPr lang="de-AT" sz="1800" b="0" strike="noStrike" spc="-1" dirty="0">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Verhältniswahl</a:t>
            </a:r>
            <a:endParaRPr lang="de-AT" sz="1800" b="0" strike="noStrike" spc="-1" dirty="0">
              <a:latin typeface="Arial"/>
            </a:endParaRPr>
          </a:p>
          <a:p>
            <a:pPr>
              <a:lnSpc>
                <a:spcPct val="100000"/>
              </a:lnSpc>
              <a:buNone/>
            </a:pPr>
            <a:endParaRPr lang="de-AT" sz="1800" b="0" strike="noStrike" spc="-1" dirty="0">
              <a:latin typeface="Arial"/>
            </a:endParaRPr>
          </a:p>
        </p:txBody>
      </p:sp>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51411" t="32071" r="5255" b="12864"/>
          <a:stretch/>
        </p:blipFill>
        <p:spPr>
          <a:xfrm>
            <a:off x="4775200" y="2014669"/>
            <a:ext cx="4182158" cy="3757049"/>
          </a:xfrm>
          <a:prstGeom prst="rect">
            <a:avLst/>
          </a:prstGeom>
        </p:spPr>
      </p:pic>
      <p:sp>
        <p:nvSpPr>
          <p:cNvPr id="9" name="Text Box 28"/>
          <p:cNvSpPr/>
          <p:nvPr/>
        </p:nvSpPr>
        <p:spPr>
          <a:xfrm>
            <a:off x="4975123" y="6428567"/>
            <a:ext cx="3735041"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spcBef>
                <a:spcPts val="601"/>
              </a:spcBef>
              <a:buNone/>
            </a:pPr>
            <a:r>
              <a:rPr lang="de-AT" sz="1100" b="0" strike="noStrike" spc="-1" dirty="0">
                <a:solidFill>
                  <a:srgbClr val="000000"/>
                </a:solidFill>
                <a:latin typeface="Corbel"/>
              </a:rPr>
              <a:t>Foto: Anleitung zur </a:t>
            </a:r>
            <a:r>
              <a:rPr lang="de-AT" sz="1100" b="0" strike="noStrike" spc="-1" dirty="0" smtClean="0">
                <a:solidFill>
                  <a:srgbClr val="000000"/>
                </a:solidFill>
                <a:latin typeface="Corbel"/>
              </a:rPr>
              <a:t>Volksabstimmung </a:t>
            </a:r>
            <a:r>
              <a:rPr lang="de-AT" sz="1100" b="0" strike="noStrike" spc="-1" dirty="0">
                <a:solidFill>
                  <a:srgbClr val="000000"/>
                </a:solidFill>
                <a:latin typeface="Corbel"/>
              </a:rPr>
              <a:t>1938, Gregor Kremser</a:t>
            </a:r>
            <a:endParaRPr lang="de-AT" sz="1100" b="0" strike="noStrike" spc="-1" dirty="0">
              <a:latin typeface="Arial"/>
            </a:endParaRPr>
          </a:p>
        </p:txBody>
      </p:sp>
      <p:sp>
        <p:nvSpPr>
          <p:cNvPr id="10" name="Textfeld 9"/>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259193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8" descr="pbb_logomuster_FERTIG"/>
          <p:cNvPicPr/>
          <p:nvPr/>
        </p:nvPicPr>
        <p:blipFill>
          <a:blip r:embed="rId3"/>
          <a:stretch/>
        </p:blipFill>
        <p:spPr>
          <a:xfrm>
            <a:off x="8317080" y="981000"/>
            <a:ext cx="539280" cy="539280"/>
          </a:xfrm>
          <a:prstGeom prst="rect">
            <a:avLst/>
          </a:prstGeom>
          <a:ln w="0">
            <a:noFill/>
          </a:ln>
        </p:spPr>
      </p:pic>
      <p:sp>
        <p:nvSpPr>
          <p:cNvPr id="151" name="Rectangle 21"/>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153" name="Text Box 30"/>
          <p:cNvSpPr/>
          <p:nvPr/>
        </p:nvSpPr>
        <p:spPr>
          <a:xfrm>
            <a:off x="1258920" y="125892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a:solidFill>
                  <a:srgbClr val="4D4D4D"/>
                </a:solidFill>
                <a:latin typeface="Corbel"/>
              </a:rPr>
              <a:t>Staatsgewalt</a:t>
            </a:r>
            <a:endParaRPr lang="de-AT" sz="2400" b="0" strike="noStrike" spc="-1">
              <a:latin typeface="Arial"/>
            </a:endParaRPr>
          </a:p>
        </p:txBody>
      </p:sp>
      <p:sp>
        <p:nvSpPr>
          <p:cNvPr id="154" name="Text Box 31"/>
          <p:cNvSpPr/>
          <p:nvPr/>
        </p:nvSpPr>
        <p:spPr>
          <a:xfrm>
            <a:off x="1258919" y="1978200"/>
            <a:ext cx="4285669" cy="36918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de-DE" sz="2000" b="1" strike="noStrike" spc="-1" dirty="0">
                <a:solidFill>
                  <a:srgbClr val="4D4D4D"/>
                </a:solidFill>
                <a:latin typeface="Corbel"/>
              </a:rPr>
              <a:t>Die Initiativen zur Gesetzgebung</a:t>
            </a:r>
            <a:endParaRPr lang="de-AT" sz="2000" b="1" strike="noStrike" spc="-1" dirty="0">
              <a:latin typeface="Arial"/>
            </a:endParaRPr>
          </a:p>
          <a:p>
            <a:pPr>
              <a:lnSpc>
                <a:spcPct val="100000"/>
              </a:lnSpc>
              <a:buNone/>
            </a:pPr>
            <a:endParaRPr lang="de-AT" sz="1800" b="0" strike="noStrike" spc="-1" dirty="0">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Regierungsvorlage </a:t>
            </a:r>
          </a:p>
          <a:p>
            <a:pPr>
              <a:lnSpc>
                <a:spcPct val="125000"/>
              </a:lnSpc>
              <a:buClr>
                <a:srgbClr val="4D4D4D"/>
              </a:buClr>
            </a:pPr>
            <a:r>
              <a:rPr lang="de-DE" spc="-1" dirty="0">
                <a:solidFill>
                  <a:srgbClr val="4D4D4D"/>
                </a:solidFill>
                <a:latin typeface="Corbel"/>
              </a:rPr>
              <a:t>	</a:t>
            </a:r>
            <a:r>
              <a:rPr lang="de-DE" spc="-1" dirty="0">
                <a:solidFill>
                  <a:schemeClr val="accent3">
                    <a:lumMod val="50000"/>
                  </a:schemeClr>
                </a:solidFill>
                <a:latin typeface="Corbel"/>
              </a:rPr>
              <a:t>(Bundesregierung)</a:t>
            </a:r>
            <a:endParaRPr lang="de-AT" sz="1800" b="0" strike="noStrike" spc="-1" dirty="0">
              <a:solidFill>
                <a:schemeClr val="accent3">
                  <a:lumMod val="50000"/>
                </a:schemeClr>
              </a:solidFill>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Initiativantrag</a:t>
            </a:r>
          </a:p>
          <a:p>
            <a:pPr>
              <a:lnSpc>
                <a:spcPct val="125000"/>
              </a:lnSpc>
              <a:buClr>
                <a:srgbClr val="4D4D4D"/>
              </a:buClr>
            </a:pPr>
            <a:r>
              <a:rPr lang="de-DE" spc="-1" dirty="0">
                <a:solidFill>
                  <a:srgbClr val="4D4D4D"/>
                </a:solidFill>
                <a:latin typeface="Corbel"/>
              </a:rPr>
              <a:t>	</a:t>
            </a:r>
            <a:r>
              <a:rPr lang="de-DE" spc="-1" dirty="0">
                <a:solidFill>
                  <a:schemeClr val="accent3">
                    <a:lumMod val="50000"/>
                  </a:schemeClr>
                </a:solidFill>
                <a:latin typeface="Corbel"/>
              </a:rPr>
              <a:t>(Nationalrat)</a:t>
            </a:r>
            <a:endParaRPr lang="de-AT" sz="1800" b="0" strike="noStrike" spc="-1" dirty="0">
              <a:solidFill>
                <a:schemeClr val="accent3">
                  <a:lumMod val="50000"/>
                </a:schemeClr>
              </a:solidFill>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Bundesrat</a:t>
            </a:r>
          </a:p>
          <a:p>
            <a:pPr>
              <a:lnSpc>
                <a:spcPct val="125000"/>
              </a:lnSpc>
              <a:buClr>
                <a:srgbClr val="4D4D4D"/>
              </a:buClr>
            </a:pPr>
            <a:r>
              <a:rPr lang="de-DE" spc="-1" dirty="0">
                <a:solidFill>
                  <a:srgbClr val="4D4D4D"/>
                </a:solidFill>
                <a:latin typeface="Corbel"/>
              </a:rPr>
              <a:t>	</a:t>
            </a:r>
            <a:r>
              <a:rPr lang="de-DE" spc="-1" dirty="0">
                <a:solidFill>
                  <a:schemeClr val="accent3">
                    <a:lumMod val="50000"/>
                  </a:schemeClr>
                </a:solidFill>
                <a:latin typeface="Corbel"/>
              </a:rPr>
              <a:t>(mind. 1/3)</a:t>
            </a:r>
            <a:endParaRPr lang="de-AT" sz="1800" b="0" strike="noStrike" spc="-1" dirty="0">
              <a:solidFill>
                <a:schemeClr val="accent3">
                  <a:lumMod val="50000"/>
                </a:schemeClr>
              </a:solidFill>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Volksbegehren</a:t>
            </a:r>
          </a:p>
          <a:p>
            <a:pPr>
              <a:lnSpc>
                <a:spcPct val="125000"/>
              </a:lnSpc>
              <a:buClr>
                <a:srgbClr val="4D4D4D"/>
              </a:buClr>
            </a:pPr>
            <a:r>
              <a:rPr lang="de-DE" spc="-1" dirty="0">
                <a:solidFill>
                  <a:srgbClr val="4D4D4D"/>
                </a:solidFill>
                <a:latin typeface="Corbel"/>
              </a:rPr>
              <a:t>	</a:t>
            </a:r>
            <a:r>
              <a:rPr lang="de-DE" spc="-1" dirty="0">
                <a:solidFill>
                  <a:schemeClr val="accent3">
                    <a:lumMod val="50000"/>
                  </a:schemeClr>
                </a:solidFill>
                <a:latin typeface="Corbel"/>
              </a:rPr>
              <a:t>(100.000 Stimmen)</a:t>
            </a:r>
            <a:endParaRPr lang="de-AT" b="0" strike="noStrike" spc="-1" dirty="0">
              <a:solidFill>
                <a:schemeClr val="accent3">
                  <a:lumMod val="50000"/>
                </a:schemeClr>
              </a:solidFill>
              <a:latin typeface="Arial"/>
            </a:endParaRPr>
          </a:p>
          <a:p>
            <a:pPr>
              <a:lnSpc>
                <a:spcPct val="100000"/>
              </a:lnSpc>
              <a:buNone/>
            </a:pPr>
            <a:endParaRPr lang="de-AT" sz="1800" b="0" strike="noStrike" spc="-1" dirty="0">
              <a:latin typeface="Arial"/>
            </a:endParaRPr>
          </a:p>
        </p:txBody>
      </p:sp>
      <p:sp>
        <p:nvSpPr>
          <p:cNvPr id="10" name="Text Box 28"/>
          <p:cNvSpPr/>
          <p:nvPr/>
        </p:nvSpPr>
        <p:spPr>
          <a:xfrm>
            <a:off x="5405436" y="6570428"/>
            <a:ext cx="3304728"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spcBef>
                <a:spcPts val="601"/>
              </a:spcBef>
              <a:buNone/>
            </a:pPr>
            <a:r>
              <a:rPr lang="de-AT" sz="1100" b="0" strike="noStrike" spc="-1" dirty="0">
                <a:solidFill>
                  <a:srgbClr val="000000"/>
                </a:solidFill>
                <a:latin typeface="Corbel"/>
              </a:rPr>
              <a:t>Foto: Parlamentsgebäude, Philipp </a:t>
            </a:r>
            <a:r>
              <a:rPr lang="de-AT" sz="1100" b="0" strike="noStrike" spc="-1" dirty="0" err="1">
                <a:solidFill>
                  <a:srgbClr val="000000"/>
                </a:solidFill>
                <a:latin typeface="Corbel"/>
              </a:rPr>
              <a:t>Jernej</a:t>
            </a:r>
            <a:endParaRPr lang="de-AT" sz="1100" b="0" strike="noStrike" spc="-1" dirty="0">
              <a:latin typeface="Arial"/>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247" y="2218586"/>
            <a:ext cx="3759581" cy="3019414"/>
          </a:xfrm>
          <a:prstGeom prst="rect">
            <a:avLst/>
          </a:prstGeom>
        </p:spPr>
      </p:pic>
      <p:sp>
        <p:nvSpPr>
          <p:cNvPr id="9" name="Textfeld 8"/>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161655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0" descr="pbb_logomuster_FERTIG"/>
          <p:cNvPicPr/>
          <p:nvPr/>
        </p:nvPicPr>
        <p:blipFill>
          <a:blip r:embed="rId3"/>
          <a:stretch/>
        </p:blipFill>
        <p:spPr>
          <a:xfrm>
            <a:off x="8317080" y="981000"/>
            <a:ext cx="539280" cy="539280"/>
          </a:xfrm>
          <a:prstGeom prst="rect">
            <a:avLst/>
          </a:prstGeom>
          <a:ln w="0">
            <a:noFill/>
          </a:ln>
        </p:spPr>
      </p:pic>
      <p:sp>
        <p:nvSpPr>
          <p:cNvPr id="174" name="Rectangle 23"/>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176" name="Text Box 31"/>
          <p:cNvSpPr/>
          <p:nvPr/>
        </p:nvSpPr>
        <p:spPr>
          <a:xfrm>
            <a:off x="1258920" y="125892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dirty="0">
                <a:solidFill>
                  <a:srgbClr val="4D4D4D"/>
                </a:solidFill>
                <a:latin typeface="Corbel"/>
              </a:rPr>
              <a:t>Legislative</a:t>
            </a:r>
            <a:endParaRPr lang="de-AT" sz="2400" b="0" strike="noStrike" spc="-1" dirty="0">
              <a:latin typeface="Arial"/>
            </a:endParaRPr>
          </a:p>
        </p:txBody>
      </p:sp>
      <p:sp>
        <p:nvSpPr>
          <p:cNvPr id="177" name="Text Box 32"/>
          <p:cNvSpPr/>
          <p:nvPr/>
        </p:nvSpPr>
        <p:spPr>
          <a:xfrm>
            <a:off x="1122426" y="2179198"/>
            <a:ext cx="3329083"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de-DE" sz="2000" b="1" strike="noStrike" spc="-1" dirty="0">
                <a:solidFill>
                  <a:srgbClr val="4D4D4D"/>
                </a:solidFill>
                <a:latin typeface="Corbel"/>
              </a:rPr>
              <a:t>Der Nationalrat</a:t>
            </a:r>
          </a:p>
          <a:p>
            <a:pPr>
              <a:lnSpc>
                <a:spcPct val="100000"/>
              </a:lnSpc>
              <a:buNone/>
            </a:pPr>
            <a:endParaRPr lang="de-AT" sz="2000" b="0" strike="noStrike" spc="-1" dirty="0">
              <a:latin typeface="Arial"/>
            </a:endParaRPr>
          </a:p>
          <a:p>
            <a:pPr marL="216000" indent="-216000">
              <a:lnSpc>
                <a:spcPct val="150000"/>
              </a:lnSpc>
              <a:buClr>
                <a:srgbClr val="4D4D4D"/>
              </a:buClr>
              <a:buFont typeface="Symbol" charset="2"/>
              <a:buChar char=""/>
            </a:pPr>
            <a:r>
              <a:rPr lang="de-DE" b="0" strike="noStrike" spc="-1" dirty="0">
                <a:solidFill>
                  <a:srgbClr val="4D4D4D"/>
                </a:solidFill>
                <a:latin typeface="Corbel"/>
              </a:rPr>
              <a:t> </a:t>
            </a:r>
            <a:r>
              <a:rPr lang="de-DE" b="0" strike="noStrike" spc="-1" dirty="0">
                <a:latin typeface="Corbel"/>
              </a:rPr>
              <a:t>183 </a:t>
            </a:r>
            <a:r>
              <a:rPr lang="de-DE" b="0" strike="noStrike" spc="-1" dirty="0" smtClean="0">
                <a:latin typeface="Corbel"/>
              </a:rPr>
              <a:t>Abgeordnete</a:t>
            </a:r>
            <a:endParaRPr lang="de-DE" b="0" strike="noStrike" spc="-1" dirty="0">
              <a:latin typeface="Corbel"/>
            </a:endParaRPr>
          </a:p>
          <a:p>
            <a:pPr lvl="1" indent="-216000">
              <a:lnSpc>
                <a:spcPct val="150000"/>
              </a:lnSpc>
              <a:buClr>
                <a:srgbClr val="4D4D4D"/>
              </a:buClr>
              <a:buFont typeface="Symbol" charset="2"/>
              <a:buChar char=""/>
            </a:pPr>
            <a:r>
              <a:rPr lang="de-DE" sz="1600" spc="-1" dirty="0">
                <a:solidFill>
                  <a:srgbClr val="4D4D4D"/>
                </a:solidFill>
                <a:latin typeface="Corbel"/>
              </a:rPr>
              <a:t>Freies Mandat</a:t>
            </a:r>
            <a:endParaRPr lang="de-AT" sz="1600" spc="-1" dirty="0"/>
          </a:p>
          <a:p>
            <a:pPr lvl="1" indent="-216000">
              <a:lnSpc>
                <a:spcPct val="150000"/>
              </a:lnSpc>
              <a:buClr>
                <a:srgbClr val="4D4D4D"/>
              </a:buClr>
              <a:buFont typeface="Symbol" charset="2"/>
              <a:buChar char=""/>
            </a:pPr>
            <a:r>
              <a:rPr lang="de-DE" sz="1600" spc="-1" dirty="0">
                <a:solidFill>
                  <a:srgbClr val="4D4D4D"/>
                </a:solidFill>
                <a:latin typeface="Corbel"/>
              </a:rPr>
              <a:t> Immunität</a:t>
            </a:r>
            <a:endParaRPr lang="de-AT" b="0" strike="noStrike" spc="-1" dirty="0">
              <a:latin typeface="Arial"/>
            </a:endParaRPr>
          </a:p>
          <a:p>
            <a:pPr marL="216000" indent="-216000">
              <a:lnSpc>
                <a:spcPct val="150000"/>
              </a:lnSpc>
              <a:buClr>
                <a:srgbClr val="4D4D4D"/>
              </a:buClr>
              <a:buFont typeface="Symbol" charset="2"/>
              <a:buChar char=""/>
            </a:pPr>
            <a:r>
              <a:rPr lang="de-DE" b="0" strike="noStrike" spc="-1" dirty="0">
                <a:solidFill>
                  <a:srgbClr val="4D4D4D"/>
                </a:solidFill>
                <a:latin typeface="Corbel"/>
              </a:rPr>
              <a:t> Legislaturperiode 5 Jahre</a:t>
            </a:r>
            <a:endParaRPr lang="de-AT" b="0" strike="noStrike" spc="-1" dirty="0">
              <a:latin typeface="Arial"/>
            </a:endParaRPr>
          </a:p>
          <a:p>
            <a:pPr marL="216000" indent="-216000">
              <a:lnSpc>
                <a:spcPct val="150000"/>
              </a:lnSpc>
              <a:buClr>
                <a:srgbClr val="4D4D4D"/>
              </a:buClr>
              <a:buFont typeface="Symbol" charset="2"/>
              <a:buChar char=""/>
            </a:pPr>
            <a:r>
              <a:rPr lang="de-DE" b="0" strike="noStrike" spc="-1" dirty="0">
                <a:solidFill>
                  <a:srgbClr val="4D4D4D"/>
                </a:solidFill>
                <a:latin typeface="Corbel"/>
              </a:rPr>
              <a:t> Sitzungen öffentlich</a:t>
            </a:r>
            <a:endParaRPr lang="de-AT" b="0" strike="noStrike" spc="-1" dirty="0">
              <a:latin typeface="Arial"/>
            </a:endParaRPr>
          </a:p>
          <a:p>
            <a:pPr marL="216000" indent="-216000">
              <a:lnSpc>
                <a:spcPct val="150000"/>
              </a:lnSpc>
              <a:buClr>
                <a:srgbClr val="4D4D4D"/>
              </a:buClr>
              <a:buFont typeface="Symbol" charset="2"/>
              <a:buChar char=""/>
            </a:pPr>
            <a:r>
              <a:rPr lang="de-DE" b="0" strike="noStrike" spc="-1" dirty="0">
                <a:solidFill>
                  <a:srgbClr val="4D4D4D"/>
                </a:solidFill>
                <a:latin typeface="Corbel"/>
              </a:rPr>
              <a:t>Gesetze</a:t>
            </a:r>
            <a:endParaRPr lang="de-AT" b="0" strike="noStrike" spc="-1" dirty="0">
              <a:latin typeface="Arial"/>
            </a:endParaRPr>
          </a:p>
        </p:txBody>
      </p:sp>
      <p:sp>
        <p:nvSpPr>
          <p:cNvPr id="8" name="Text Box 28"/>
          <p:cNvSpPr/>
          <p:nvPr/>
        </p:nvSpPr>
        <p:spPr>
          <a:xfrm>
            <a:off x="5405436" y="6570428"/>
            <a:ext cx="3304728"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spcBef>
                <a:spcPts val="601"/>
              </a:spcBef>
              <a:buNone/>
            </a:pPr>
            <a:r>
              <a:rPr lang="de-AT" sz="1100" b="0" strike="noStrike" spc="-1" dirty="0">
                <a:solidFill>
                  <a:srgbClr val="000000"/>
                </a:solidFill>
                <a:latin typeface="Corbel"/>
              </a:rPr>
              <a:t>Foto: Copyright Parlamentsdirektion/Arman </a:t>
            </a:r>
            <a:r>
              <a:rPr lang="de-AT" sz="1100" b="0" strike="noStrike" spc="-1" dirty="0" err="1">
                <a:solidFill>
                  <a:srgbClr val="000000"/>
                </a:solidFill>
                <a:latin typeface="Corbel"/>
              </a:rPr>
              <a:t>Rastegar</a:t>
            </a:r>
            <a:r>
              <a:rPr lang="de-AT" sz="1100" b="0" strike="noStrike" spc="-1" dirty="0">
                <a:solidFill>
                  <a:srgbClr val="000000"/>
                </a:solidFill>
                <a:latin typeface="Corbel"/>
              </a:rPr>
              <a:t> </a:t>
            </a:r>
            <a:endParaRPr lang="de-AT" sz="1100" b="0" strike="noStrike" spc="-1" dirty="0">
              <a:latin typeface="Aria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8965" y="2521752"/>
            <a:ext cx="4147395" cy="2764535"/>
          </a:xfrm>
          <a:prstGeom prst="rect">
            <a:avLst/>
          </a:prstGeom>
        </p:spPr>
      </p:pic>
      <p:sp>
        <p:nvSpPr>
          <p:cNvPr id="9" name="Textfeld 8"/>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238204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21" descr="pbb_logomuster_FERTIG"/>
          <p:cNvPicPr/>
          <p:nvPr/>
        </p:nvPicPr>
        <p:blipFill>
          <a:blip r:embed="rId3"/>
          <a:stretch/>
        </p:blipFill>
        <p:spPr>
          <a:xfrm>
            <a:off x="8317080" y="981000"/>
            <a:ext cx="539280" cy="539280"/>
          </a:xfrm>
          <a:prstGeom prst="rect">
            <a:avLst/>
          </a:prstGeom>
          <a:ln w="0">
            <a:noFill/>
          </a:ln>
        </p:spPr>
      </p:pic>
      <p:sp>
        <p:nvSpPr>
          <p:cNvPr id="180" name="Rectangle 24"/>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182" name="Text Box 32"/>
          <p:cNvSpPr/>
          <p:nvPr/>
        </p:nvSpPr>
        <p:spPr>
          <a:xfrm>
            <a:off x="1258920" y="125892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pc="-1" dirty="0">
                <a:solidFill>
                  <a:srgbClr val="4D4D4D"/>
                </a:solidFill>
                <a:latin typeface="Corbel"/>
              </a:rPr>
              <a:t>Legislative</a:t>
            </a:r>
            <a:endParaRPr lang="de-AT" sz="2400" b="0" strike="noStrike" spc="-1" dirty="0">
              <a:latin typeface="Arial"/>
            </a:endParaRPr>
          </a:p>
        </p:txBody>
      </p:sp>
      <p:sp>
        <p:nvSpPr>
          <p:cNvPr id="183" name="Text Box 33"/>
          <p:cNvSpPr/>
          <p:nvPr/>
        </p:nvSpPr>
        <p:spPr>
          <a:xfrm>
            <a:off x="1258920" y="1978200"/>
            <a:ext cx="3051823" cy="36918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de-DE" sz="2000" b="1" strike="noStrike" spc="-1" dirty="0">
                <a:solidFill>
                  <a:srgbClr val="4D4D4D"/>
                </a:solidFill>
                <a:latin typeface="Corbel"/>
              </a:rPr>
              <a:t>Der Bundesrat</a:t>
            </a:r>
            <a:endParaRPr lang="de-AT" sz="2000" b="1" strike="noStrike" spc="-1" dirty="0">
              <a:latin typeface="Arial"/>
            </a:endParaRPr>
          </a:p>
          <a:p>
            <a:pPr>
              <a:lnSpc>
                <a:spcPct val="100000"/>
              </a:lnSpc>
              <a:buNone/>
            </a:pPr>
            <a:endParaRPr lang="de-AT" sz="1800" b="0" strike="noStrike" spc="-1" dirty="0">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Teilerneuerung nach jeder Landtagswahl</a:t>
            </a:r>
            <a:endParaRPr lang="de-AT" sz="1800" b="0" strike="noStrike" spc="-1" dirty="0">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derzeit 60 Mitglieder</a:t>
            </a:r>
            <a:r>
              <a:rPr lang="de-DE" sz="1800" b="0" strike="noStrike" spc="-1" dirty="0">
                <a:latin typeface="Corbel"/>
              </a:rPr>
              <a:t> </a:t>
            </a:r>
            <a:r>
              <a:rPr lang="de-DE" sz="1800" b="0" strike="noStrike" spc="-1" dirty="0">
                <a:solidFill>
                  <a:schemeClr val="accent3">
                    <a:lumMod val="50000"/>
                  </a:schemeClr>
                </a:solidFill>
                <a:latin typeface="Corbel"/>
              </a:rPr>
              <a:t>(2023): </a:t>
            </a:r>
            <a:r>
              <a:rPr lang="de-DE" sz="1800" b="0" strike="noStrike" spc="-1" dirty="0" smtClean="0">
                <a:latin typeface="Corbel"/>
              </a:rPr>
              <a:t>größtes </a:t>
            </a:r>
            <a:r>
              <a:rPr lang="de-DE" sz="1800" b="0" strike="noStrike" spc="-1" dirty="0">
                <a:latin typeface="Corbel"/>
              </a:rPr>
              <a:t>Bundesland </a:t>
            </a:r>
            <a:r>
              <a:rPr lang="de-DE" sz="1800" b="0" strike="noStrike" spc="-1" dirty="0">
                <a:solidFill>
                  <a:schemeClr val="accent3">
                    <a:lumMod val="50000"/>
                  </a:schemeClr>
                </a:solidFill>
                <a:latin typeface="Corbel"/>
              </a:rPr>
              <a:t>12 BR, mind. 3 BR</a:t>
            </a:r>
            <a:endParaRPr lang="de-AT" sz="1800" b="0" strike="noStrike" spc="-1" dirty="0">
              <a:solidFill>
                <a:schemeClr val="accent3">
                  <a:lumMod val="50000"/>
                </a:schemeClr>
              </a:solidFill>
              <a:latin typeface="Aria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 Aufschiebendes Veto bei NR-Gesetzgebung = Beharrungsbeschluss</a:t>
            </a:r>
            <a:endParaRPr lang="de-AT" sz="1800" b="0" strike="noStrike" spc="-1" dirty="0">
              <a:latin typeface="Arial"/>
            </a:endParaRPr>
          </a:p>
          <a:p>
            <a:pPr>
              <a:lnSpc>
                <a:spcPct val="100000"/>
              </a:lnSpc>
              <a:buNone/>
            </a:pPr>
            <a:endParaRPr lang="de-AT" sz="1800" b="0" strike="noStrike" spc="-1" dirty="0">
              <a:latin typeface="Aria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544" y="2700381"/>
            <a:ext cx="3917769" cy="2611847"/>
          </a:xfrm>
          <a:prstGeom prst="rect">
            <a:avLst/>
          </a:prstGeom>
        </p:spPr>
      </p:pic>
      <p:sp>
        <p:nvSpPr>
          <p:cNvPr id="9" name="Text Box 28"/>
          <p:cNvSpPr/>
          <p:nvPr/>
        </p:nvSpPr>
        <p:spPr>
          <a:xfrm>
            <a:off x="5551632" y="6597844"/>
            <a:ext cx="3304728"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spcBef>
                <a:spcPts val="601"/>
              </a:spcBef>
              <a:buNone/>
            </a:pPr>
            <a:r>
              <a:rPr lang="de-AT" sz="1100" b="0" strike="noStrike" spc="-1" dirty="0">
                <a:solidFill>
                  <a:srgbClr val="000000"/>
                </a:solidFill>
                <a:latin typeface="Corbel"/>
              </a:rPr>
              <a:t>Foto: Copyright Parlamentsdirektion/Thomas Topf</a:t>
            </a:r>
            <a:endParaRPr lang="de-AT" sz="1100" b="0" strike="noStrike" spc="-1" dirty="0">
              <a:latin typeface="Arial"/>
            </a:endParaRPr>
          </a:p>
        </p:txBody>
      </p:sp>
      <p:sp>
        <p:nvSpPr>
          <p:cNvPr id="11" name="Textfeld 10"/>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194106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19" descr="pbb_logomuster_FERTIG"/>
          <p:cNvPicPr/>
          <p:nvPr/>
        </p:nvPicPr>
        <p:blipFill>
          <a:blip r:embed="rId3"/>
          <a:stretch/>
        </p:blipFill>
        <p:spPr>
          <a:xfrm>
            <a:off x="8317080" y="981000"/>
            <a:ext cx="539280" cy="539280"/>
          </a:xfrm>
          <a:prstGeom prst="rect">
            <a:avLst/>
          </a:prstGeom>
          <a:ln w="0">
            <a:noFill/>
          </a:ln>
        </p:spPr>
      </p:pic>
      <p:sp>
        <p:nvSpPr>
          <p:cNvPr id="231" name="Rectangle 22"/>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233" name="Text Box 30"/>
          <p:cNvSpPr/>
          <p:nvPr/>
        </p:nvSpPr>
        <p:spPr>
          <a:xfrm>
            <a:off x="1258920" y="1258920"/>
            <a:ext cx="5798880" cy="4561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dirty="0">
                <a:solidFill>
                  <a:srgbClr val="4D4D4D"/>
                </a:solidFill>
                <a:latin typeface="Corbel"/>
              </a:rPr>
              <a:t>Judikative</a:t>
            </a:r>
            <a:endParaRPr lang="de-AT" sz="2400" b="0" strike="noStrike" spc="-1" dirty="0">
              <a:latin typeface="Aria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2056" y="1989000"/>
            <a:ext cx="2354664" cy="3734784"/>
          </a:xfrm>
          <a:prstGeom prst="rect">
            <a:avLst/>
          </a:prstGeom>
        </p:spPr>
      </p:pic>
      <p:sp>
        <p:nvSpPr>
          <p:cNvPr id="9" name="Text Box 9"/>
          <p:cNvSpPr/>
          <p:nvPr/>
        </p:nvSpPr>
        <p:spPr>
          <a:xfrm>
            <a:off x="952920" y="1989000"/>
            <a:ext cx="7633800" cy="31686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de-DE" sz="2000" b="1" strike="noStrike" spc="-1" dirty="0">
                <a:solidFill>
                  <a:schemeClr val="accent3">
                    <a:lumMod val="50000"/>
                  </a:schemeClr>
                </a:solidFill>
                <a:latin typeface="Corbel"/>
              </a:rPr>
              <a:t>Die österreichische Gerichtsbarkeit</a:t>
            </a:r>
            <a:endParaRPr lang="de-AT" sz="2000" b="1" strike="noStrike" spc="-1" dirty="0">
              <a:solidFill>
                <a:schemeClr val="accent3">
                  <a:lumMod val="50000"/>
                </a:schemeClr>
              </a:solidFill>
              <a:latin typeface="Arial"/>
            </a:endParaRPr>
          </a:p>
          <a:p>
            <a:pPr>
              <a:lnSpc>
                <a:spcPct val="100000"/>
              </a:lnSpc>
              <a:buNone/>
            </a:pPr>
            <a:endParaRPr lang="de-AT" sz="1800" b="0" strike="noStrike" spc="-1" dirty="0">
              <a:solidFill>
                <a:schemeClr val="accent3">
                  <a:lumMod val="50000"/>
                </a:schemeClr>
              </a:solidFill>
              <a:latin typeface="Arial"/>
            </a:endParaRPr>
          </a:p>
          <a:p>
            <a:pPr marL="216000" indent="-216000">
              <a:lnSpc>
                <a:spcPct val="150000"/>
              </a:lnSpc>
              <a:buClr>
                <a:srgbClr val="4D4D4D"/>
              </a:buClr>
              <a:buFont typeface="Symbol" charset="2"/>
              <a:buChar char=""/>
            </a:pPr>
            <a:r>
              <a:rPr lang="de-DE" sz="1800" b="0" strike="noStrike" spc="-1" dirty="0">
                <a:solidFill>
                  <a:schemeClr val="accent3">
                    <a:lumMod val="50000"/>
                  </a:schemeClr>
                </a:solidFill>
                <a:latin typeface="Corbel"/>
              </a:rPr>
              <a:t> Alle Gerichtsbarkeit geht vom Bund </a:t>
            </a:r>
            <a:r>
              <a:rPr lang="de-DE" sz="1800" b="0" strike="noStrike" spc="-1" dirty="0" smtClean="0">
                <a:solidFill>
                  <a:schemeClr val="accent3">
                    <a:lumMod val="50000"/>
                  </a:schemeClr>
                </a:solidFill>
                <a:latin typeface="Corbel"/>
              </a:rPr>
              <a:t>aus</a:t>
            </a:r>
            <a:endParaRPr lang="de-AT" sz="1800" b="0" strike="noStrike" spc="-1" dirty="0">
              <a:solidFill>
                <a:schemeClr val="accent3">
                  <a:lumMod val="50000"/>
                </a:schemeClr>
              </a:solidFill>
              <a:latin typeface="Arial"/>
            </a:endParaRPr>
          </a:p>
          <a:p>
            <a:pPr marL="216000" indent="-216000">
              <a:lnSpc>
                <a:spcPct val="150000"/>
              </a:lnSpc>
              <a:buClr>
                <a:srgbClr val="4D4D4D"/>
              </a:buClr>
              <a:buFont typeface="Symbol" charset="2"/>
              <a:buChar char=""/>
            </a:pPr>
            <a:r>
              <a:rPr lang="de-DE" sz="1800" b="0" strike="noStrike" spc="-1" dirty="0">
                <a:solidFill>
                  <a:schemeClr val="accent3">
                    <a:lumMod val="50000"/>
                  </a:schemeClr>
                </a:solidFill>
                <a:latin typeface="Corbel"/>
              </a:rPr>
              <a:t> Von der Verwaltung in allen Bereichen getrennt </a:t>
            </a:r>
            <a:endParaRPr lang="de-DE" spc="-1" dirty="0">
              <a:solidFill>
                <a:schemeClr val="accent3">
                  <a:lumMod val="50000"/>
                </a:schemeClr>
              </a:solidFill>
              <a:latin typeface="Corbel"/>
            </a:endParaRPr>
          </a:p>
          <a:p>
            <a:pPr marL="216000" indent="-216000">
              <a:lnSpc>
                <a:spcPct val="150000"/>
              </a:lnSpc>
              <a:buClr>
                <a:srgbClr val="4D4D4D"/>
              </a:buClr>
              <a:buFont typeface="Symbol" charset="2"/>
              <a:buChar char=""/>
            </a:pPr>
            <a:r>
              <a:rPr lang="de-DE" sz="1800" b="0" strike="noStrike" spc="-1" dirty="0">
                <a:solidFill>
                  <a:schemeClr val="accent3">
                    <a:lumMod val="50000"/>
                  </a:schemeClr>
                </a:solidFill>
                <a:latin typeface="Corbel"/>
              </a:rPr>
              <a:t>In Friedenszeiten keine Militärgerichtsbarkeit</a:t>
            </a:r>
            <a:endParaRPr lang="de-AT" sz="1800" b="0" strike="noStrike" spc="-1" dirty="0">
              <a:solidFill>
                <a:schemeClr val="accent3">
                  <a:lumMod val="50000"/>
                </a:schemeClr>
              </a:solidFill>
              <a:latin typeface="Arial"/>
            </a:endParaRPr>
          </a:p>
          <a:p>
            <a:pPr marL="216000" indent="-216000">
              <a:lnSpc>
                <a:spcPct val="150000"/>
              </a:lnSpc>
              <a:buClr>
                <a:srgbClr val="4D4D4D"/>
              </a:buClr>
              <a:buFont typeface="Symbol" charset="2"/>
              <a:buChar char=""/>
            </a:pPr>
            <a:r>
              <a:rPr lang="de-DE" sz="1800" b="0" strike="noStrike" spc="-1" dirty="0">
                <a:solidFill>
                  <a:schemeClr val="accent3">
                    <a:lumMod val="50000"/>
                  </a:schemeClr>
                </a:solidFill>
                <a:latin typeface="Corbel"/>
              </a:rPr>
              <a:t> </a:t>
            </a:r>
            <a:r>
              <a:rPr lang="de-DE" sz="1800" b="0" strike="noStrike" spc="-1" dirty="0">
                <a:latin typeface="Corbel"/>
              </a:rPr>
              <a:t>Verwaltungsgerichtshof </a:t>
            </a:r>
            <a:r>
              <a:rPr lang="de-DE" sz="1800" b="0" strike="noStrike" spc="-1" dirty="0" smtClean="0">
                <a:latin typeface="Corbel"/>
              </a:rPr>
              <a:t>– </a:t>
            </a:r>
            <a:r>
              <a:rPr lang="de-DE" sz="1800" b="0" strike="noStrike" spc="-1" dirty="0">
                <a:latin typeface="Corbel"/>
              </a:rPr>
              <a:t>Beschwerden</a:t>
            </a:r>
            <a:endParaRPr lang="de-AT" sz="1800" b="0" strike="noStrike" spc="-1" dirty="0">
              <a:latin typeface="Arial"/>
            </a:endParaRPr>
          </a:p>
          <a:p>
            <a:pPr marL="216000" indent="-216000">
              <a:lnSpc>
                <a:spcPct val="150000"/>
              </a:lnSpc>
              <a:buClr>
                <a:srgbClr val="4D4D4D"/>
              </a:buClr>
              <a:buFont typeface="Symbol" charset="2"/>
              <a:buChar char=""/>
            </a:pPr>
            <a:r>
              <a:rPr lang="de-DE" sz="1800" b="0" strike="noStrike" spc="-1" dirty="0">
                <a:solidFill>
                  <a:schemeClr val="accent3">
                    <a:lumMod val="50000"/>
                  </a:schemeClr>
                </a:solidFill>
                <a:latin typeface="Corbel"/>
              </a:rPr>
              <a:t> Verfassungsgerichtshof prüft Gesetze </a:t>
            </a:r>
          </a:p>
          <a:p>
            <a:pPr>
              <a:lnSpc>
                <a:spcPct val="150000"/>
              </a:lnSpc>
              <a:buClr>
                <a:srgbClr val="4D4D4D"/>
              </a:buClr>
            </a:pPr>
            <a:r>
              <a:rPr lang="de-DE" spc="-1" dirty="0">
                <a:solidFill>
                  <a:schemeClr val="accent3">
                    <a:lumMod val="50000"/>
                  </a:schemeClr>
                </a:solidFill>
                <a:latin typeface="Corbel"/>
              </a:rPr>
              <a:t>	</a:t>
            </a:r>
            <a:r>
              <a:rPr lang="de-DE" sz="1800" b="0" strike="noStrike" spc="-1" dirty="0">
                <a:solidFill>
                  <a:schemeClr val="accent3">
                    <a:lumMod val="50000"/>
                  </a:schemeClr>
                </a:solidFill>
                <a:latin typeface="Corbel"/>
              </a:rPr>
              <a:t>auf </a:t>
            </a:r>
            <a:r>
              <a:rPr lang="de-DE" sz="1800" b="0" strike="noStrike" spc="-1" dirty="0" smtClean="0">
                <a:solidFill>
                  <a:schemeClr val="accent3">
                    <a:lumMod val="50000"/>
                  </a:schemeClr>
                </a:solidFill>
                <a:latin typeface="Corbel"/>
              </a:rPr>
              <a:t>Verfassungsmäßigkeit</a:t>
            </a:r>
            <a:endParaRPr lang="de-AT" sz="1800" b="0" strike="noStrike" spc="-1" dirty="0">
              <a:solidFill>
                <a:schemeClr val="accent3">
                  <a:lumMod val="50000"/>
                </a:schemeClr>
              </a:solidFill>
              <a:latin typeface="Arial"/>
            </a:endParaRPr>
          </a:p>
        </p:txBody>
      </p:sp>
      <p:sp>
        <p:nvSpPr>
          <p:cNvPr id="10" name="Textfeld 9"/>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4153106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19" descr="pbb_logomuster_FERTIG"/>
          <p:cNvPicPr/>
          <p:nvPr/>
        </p:nvPicPr>
        <p:blipFill>
          <a:blip r:embed="rId3"/>
          <a:stretch/>
        </p:blipFill>
        <p:spPr>
          <a:xfrm>
            <a:off x="8317080" y="981000"/>
            <a:ext cx="539280" cy="539280"/>
          </a:xfrm>
          <a:prstGeom prst="rect">
            <a:avLst/>
          </a:prstGeom>
          <a:ln w="0">
            <a:noFill/>
          </a:ln>
        </p:spPr>
      </p:pic>
      <p:sp>
        <p:nvSpPr>
          <p:cNvPr id="231" name="Rectangle 22"/>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233" name="Text Box 30"/>
          <p:cNvSpPr/>
          <p:nvPr/>
        </p:nvSpPr>
        <p:spPr>
          <a:xfrm>
            <a:off x="1258920" y="1258920"/>
            <a:ext cx="5798880" cy="4561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dirty="0">
                <a:solidFill>
                  <a:srgbClr val="4D4D4D"/>
                </a:solidFill>
                <a:latin typeface="Corbel"/>
              </a:rPr>
              <a:t>Judikative</a:t>
            </a:r>
            <a:endParaRPr lang="de-AT" sz="2400" b="0" strike="noStrike" spc="-1" dirty="0">
              <a:latin typeface="Arial"/>
            </a:endParaRPr>
          </a:p>
        </p:txBody>
      </p:sp>
      <p:sp>
        <p:nvSpPr>
          <p:cNvPr id="234" name="Text Box 9"/>
          <p:cNvSpPr/>
          <p:nvPr/>
        </p:nvSpPr>
        <p:spPr>
          <a:xfrm>
            <a:off x="754920" y="1986438"/>
            <a:ext cx="7633800" cy="30301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de-AT" sz="2000" b="1" strike="noStrike" spc="-1" dirty="0">
                <a:solidFill>
                  <a:srgbClr val="4D4D4D"/>
                </a:solidFill>
                <a:latin typeface="Corbel"/>
              </a:rPr>
              <a:t>Volksgruppen- und Minderheitenrechte</a:t>
            </a:r>
            <a:endParaRPr lang="de-AT" sz="1800" b="1" strike="noStrike" spc="-1" dirty="0">
              <a:solidFill>
                <a:srgbClr val="4D4D4D"/>
              </a:solidFill>
              <a:latin typeface="Corbel"/>
            </a:endParaRPr>
          </a:p>
          <a:p>
            <a:pPr>
              <a:lnSpc>
                <a:spcPct val="100000"/>
              </a:lnSpc>
              <a:buNone/>
            </a:pPr>
            <a:endParaRPr lang="de-AT" spc="-1" dirty="0">
              <a:solidFill>
                <a:srgbClr val="4D4D4D"/>
              </a:solidFill>
              <a:latin typeface="Corbel"/>
            </a:endParaRPr>
          </a:p>
          <a:p>
            <a:pPr>
              <a:lnSpc>
                <a:spcPct val="100000"/>
              </a:lnSpc>
              <a:buNone/>
            </a:pPr>
            <a:endParaRPr lang="de-AT" sz="1800" b="0" strike="noStrike" spc="-1" dirty="0">
              <a:solidFill>
                <a:srgbClr val="4D4D4D"/>
              </a:solidFill>
              <a:latin typeface="Corbel"/>
            </a:endParaRPr>
          </a:p>
          <a:p>
            <a:pPr algn="ctr">
              <a:lnSpc>
                <a:spcPct val="150000"/>
              </a:lnSpc>
              <a:buNone/>
            </a:pPr>
            <a:r>
              <a:rPr lang="de-AT" sz="1800" b="0" strike="noStrike" spc="-1" dirty="0">
                <a:solidFill>
                  <a:srgbClr val="4D4D4D"/>
                </a:solidFill>
                <a:latin typeface="Corbel"/>
              </a:rPr>
              <a:t>„Die Republik bekennt sich zu ihrer gewachsenen sprachlichen und kulturellen Vielfalt, die in den autochthonen Volksgruppen zum Ausdruck kommt. </a:t>
            </a:r>
          </a:p>
          <a:p>
            <a:pPr algn="ctr">
              <a:lnSpc>
                <a:spcPct val="150000"/>
              </a:lnSpc>
              <a:buNone/>
            </a:pPr>
            <a:r>
              <a:rPr lang="de-AT" sz="1800" b="0" strike="noStrike" spc="-1" dirty="0">
                <a:solidFill>
                  <a:srgbClr val="4D4D4D"/>
                </a:solidFill>
                <a:latin typeface="Corbel"/>
              </a:rPr>
              <a:t>Sprache und Kultur, Bestand und Erhaltung dieser Volksgruppen sind zu achten, zu sichern und zu fördern.“ </a:t>
            </a:r>
          </a:p>
          <a:p>
            <a:pPr algn="ctr">
              <a:lnSpc>
                <a:spcPct val="150000"/>
              </a:lnSpc>
              <a:buNone/>
            </a:pPr>
            <a:r>
              <a:rPr lang="de-AT" sz="1800" b="0" strike="noStrike" spc="-1" dirty="0">
                <a:solidFill>
                  <a:srgbClr val="4D4D4D"/>
                </a:solidFill>
                <a:latin typeface="Corbel"/>
              </a:rPr>
              <a:t>(Art. 8, B-VG vom 28.8.2018 – BGBl Nr. 22/2018)</a:t>
            </a:r>
            <a:endParaRPr lang="de-AT" sz="1800" b="0" strike="noStrike" spc="-1" dirty="0">
              <a:latin typeface="Arial"/>
            </a:endParaRPr>
          </a:p>
        </p:txBody>
      </p:sp>
      <p:sp>
        <p:nvSpPr>
          <p:cNvPr id="7" name="Textfeld 6"/>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78150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27" descr="pbb_logomuster_FERTIG"/>
          <p:cNvPicPr/>
          <p:nvPr/>
        </p:nvPicPr>
        <p:blipFill>
          <a:blip r:embed="rId3"/>
          <a:stretch/>
        </p:blipFill>
        <p:spPr>
          <a:xfrm>
            <a:off x="8317080" y="981000"/>
            <a:ext cx="539280" cy="539280"/>
          </a:xfrm>
          <a:prstGeom prst="rect">
            <a:avLst/>
          </a:prstGeom>
          <a:ln w="0">
            <a:noFill/>
          </a:ln>
        </p:spPr>
      </p:pic>
      <p:sp>
        <p:nvSpPr>
          <p:cNvPr id="209" name="Rectangle 30"/>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211" name="Text Box 39"/>
          <p:cNvSpPr/>
          <p:nvPr/>
        </p:nvSpPr>
        <p:spPr>
          <a:xfrm>
            <a:off x="1258920" y="125892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dirty="0">
                <a:solidFill>
                  <a:srgbClr val="4D4D4D"/>
                </a:solidFill>
                <a:latin typeface="Corbel"/>
              </a:rPr>
              <a:t>Exekutive</a:t>
            </a:r>
            <a:endParaRPr lang="de-AT" sz="2400" b="0" strike="noStrike" spc="-1" dirty="0">
              <a:latin typeface="Arial"/>
            </a:endParaRPr>
          </a:p>
        </p:txBody>
      </p:sp>
      <p:sp>
        <p:nvSpPr>
          <p:cNvPr id="212" name="Text Box 9"/>
          <p:cNvSpPr/>
          <p:nvPr/>
        </p:nvSpPr>
        <p:spPr>
          <a:xfrm>
            <a:off x="4158360" y="1773769"/>
            <a:ext cx="4342613" cy="45921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25000"/>
              </a:lnSpc>
              <a:buClr>
                <a:srgbClr val="4D4D4D"/>
              </a:buClr>
            </a:pPr>
            <a:r>
              <a:rPr lang="de-DE" sz="2000" b="1" spc="-1" dirty="0">
                <a:solidFill>
                  <a:srgbClr val="4D4D4D"/>
                </a:solidFill>
                <a:latin typeface="Corbel"/>
              </a:rPr>
              <a:t>Die vollziehende Gewalt</a:t>
            </a:r>
            <a:endParaRPr lang="de-DE" sz="2000" b="1" strike="noStrike" spc="-1" dirty="0">
              <a:solidFill>
                <a:srgbClr val="4D4D4D"/>
              </a:solidFill>
              <a:latin typeface="Corbel"/>
            </a:endParaRPr>
          </a:p>
          <a:p>
            <a:pPr marL="216000" indent="-216000">
              <a:lnSpc>
                <a:spcPct val="125000"/>
              </a:lnSpc>
              <a:buClr>
                <a:srgbClr val="4D4D4D"/>
              </a:buClr>
              <a:buFont typeface="Symbol" charset="2"/>
              <a:buChar char=""/>
            </a:pPr>
            <a:endParaRPr lang="de-DE" sz="1200" spc="-1" dirty="0">
              <a:solidFill>
                <a:srgbClr val="4D4D4D"/>
              </a:solidFill>
              <a:latin typeface="Corbel"/>
            </a:endParaRPr>
          </a:p>
          <a:p>
            <a:pPr marL="216000" indent="-216000">
              <a:lnSpc>
                <a:spcPct val="125000"/>
              </a:lnSpc>
              <a:buClr>
                <a:srgbClr val="4D4D4D"/>
              </a:buClr>
              <a:buFont typeface="Symbol" charset="2"/>
              <a:buChar char=""/>
            </a:pPr>
            <a:r>
              <a:rPr lang="de-DE" sz="1800" b="0" strike="noStrike" spc="-1" dirty="0" smtClean="0">
                <a:solidFill>
                  <a:srgbClr val="4D4D4D"/>
                </a:solidFill>
                <a:latin typeface="Corbel"/>
              </a:rPr>
              <a:t>Bundespräsident/in</a:t>
            </a:r>
            <a:endParaRPr lang="de-AT" sz="1800" b="0" strike="noStrike" spc="-1" dirty="0">
              <a:latin typeface="Arial"/>
            </a:endParaRPr>
          </a:p>
          <a:p>
            <a:pPr marL="216000" indent="-216000">
              <a:lnSpc>
                <a:spcPct val="125000"/>
              </a:lnSpc>
              <a:buClr>
                <a:srgbClr val="4D4D4D"/>
              </a:buClr>
              <a:buFont typeface="Symbol" charset="2"/>
              <a:buChar char=""/>
            </a:pPr>
            <a:r>
              <a:rPr lang="de-DE" sz="1800" b="0" strike="noStrike" spc="-1" dirty="0" smtClean="0">
                <a:solidFill>
                  <a:srgbClr val="4D4D4D"/>
                </a:solidFill>
                <a:latin typeface="Corbel"/>
              </a:rPr>
              <a:t>Bundesregierung</a:t>
            </a:r>
            <a:endParaRPr lang="de-DE" sz="1800" b="0" strike="noStrike" spc="-1" dirty="0">
              <a:solidFill>
                <a:srgbClr val="4D4D4D"/>
              </a:solidFill>
              <a:latin typeface="Corbel"/>
            </a:endParaRPr>
          </a:p>
          <a:p>
            <a:pPr marL="216000" indent="-216000">
              <a:lnSpc>
                <a:spcPct val="125000"/>
              </a:lnSpc>
              <a:buClr>
                <a:srgbClr val="4D4D4D"/>
              </a:buClr>
              <a:buFont typeface="Symbol" charset="2"/>
              <a:buChar char=""/>
            </a:pPr>
            <a:r>
              <a:rPr lang="de-DE" spc="-1" dirty="0" smtClean="0">
                <a:solidFill>
                  <a:srgbClr val="4D4D4D"/>
                </a:solidFill>
                <a:latin typeface="Corbel"/>
              </a:rPr>
              <a:t>Bundesminister/in</a:t>
            </a:r>
            <a:endParaRPr lang="de-DE" spc="-1" dirty="0">
              <a:solidFill>
                <a:srgbClr val="4D4D4D"/>
              </a:solidFill>
              <a:latin typeface="Corbel"/>
            </a:endParaRPr>
          </a:p>
          <a:p>
            <a:pPr marL="216000" indent="-216000">
              <a:lnSpc>
                <a:spcPct val="125000"/>
              </a:lnSpc>
              <a:buClr>
                <a:srgbClr val="4D4D4D"/>
              </a:buClr>
              <a:buFont typeface="Symbol" charset="2"/>
              <a:buChar char=""/>
            </a:pPr>
            <a:r>
              <a:rPr lang="de-DE" sz="1800" b="0" strike="noStrike" spc="-1" dirty="0">
                <a:solidFill>
                  <a:srgbClr val="4D4D4D"/>
                </a:solidFill>
                <a:latin typeface="Corbel"/>
              </a:rPr>
              <a:t>Landesregierungen</a:t>
            </a:r>
          </a:p>
          <a:p>
            <a:pPr marL="216000" indent="-216000">
              <a:lnSpc>
                <a:spcPct val="125000"/>
              </a:lnSpc>
              <a:buClr>
                <a:srgbClr val="4D4D4D"/>
              </a:buClr>
              <a:buFont typeface="Symbol" charset="2"/>
              <a:buChar char=""/>
            </a:pPr>
            <a:r>
              <a:rPr lang="de-DE" spc="-1" dirty="0">
                <a:solidFill>
                  <a:srgbClr val="4D4D4D"/>
                </a:solidFill>
                <a:latin typeface="Corbel"/>
              </a:rPr>
              <a:t>Bezirksbehörden</a:t>
            </a:r>
          </a:p>
          <a:p>
            <a:pPr marL="216000" indent="-216000">
              <a:lnSpc>
                <a:spcPct val="125000"/>
              </a:lnSpc>
              <a:buClr>
                <a:srgbClr val="4D4D4D"/>
              </a:buClr>
              <a:buFont typeface="Symbol" charset="2"/>
              <a:buChar char=""/>
            </a:pPr>
            <a:r>
              <a:rPr lang="de-DE" sz="1800" b="0" strike="noStrike" spc="-1" dirty="0">
                <a:solidFill>
                  <a:srgbClr val="4D4D4D"/>
                </a:solidFill>
                <a:latin typeface="Corbel"/>
              </a:rPr>
              <a:t>Gemeindeverwaltungen</a:t>
            </a:r>
          </a:p>
          <a:p>
            <a:pPr marL="216000" indent="-216000">
              <a:lnSpc>
                <a:spcPct val="125000"/>
              </a:lnSpc>
              <a:buClr>
                <a:srgbClr val="4D4D4D"/>
              </a:buClr>
              <a:buFont typeface="Symbol" charset="2"/>
              <a:buChar char=""/>
            </a:pPr>
            <a:r>
              <a:rPr lang="de-DE" spc="-1" dirty="0">
                <a:solidFill>
                  <a:srgbClr val="4D4D4D"/>
                </a:solidFill>
                <a:latin typeface="Corbel"/>
              </a:rPr>
              <a:t>Schulverwaltungsbehörden</a:t>
            </a:r>
          </a:p>
          <a:p>
            <a:pPr marL="216000" indent="-216000">
              <a:lnSpc>
                <a:spcPct val="125000"/>
              </a:lnSpc>
              <a:buClr>
                <a:srgbClr val="4D4D4D"/>
              </a:buClr>
              <a:buFont typeface="Symbol" charset="2"/>
              <a:buChar char=""/>
            </a:pPr>
            <a:r>
              <a:rPr lang="de-DE" sz="1800" b="0" strike="noStrike" spc="-1" dirty="0">
                <a:solidFill>
                  <a:srgbClr val="4D4D4D"/>
                </a:solidFill>
                <a:latin typeface="Corbel"/>
              </a:rPr>
              <a:t>Bundespolizei</a:t>
            </a:r>
          </a:p>
          <a:p>
            <a:pPr marL="216000" indent="-216000">
              <a:lnSpc>
                <a:spcPct val="125000"/>
              </a:lnSpc>
              <a:buClr>
                <a:srgbClr val="4D4D4D"/>
              </a:buClr>
              <a:buFont typeface="Symbol" charset="2"/>
              <a:buChar char=""/>
            </a:pPr>
            <a:r>
              <a:rPr lang="de-DE" spc="-1" dirty="0">
                <a:solidFill>
                  <a:srgbClr val="4D4D4D"/>
                </a:solidFill>
                <a:latin typeface="Corbel"/>
              </a:rPr>
              <a:t>Bundesheer</a:t>
            </a:r>
            <a:endParaRPr lang="de-DE" sz="1800" b="0" strike="noStrike" spc="-1" dirty="0">
              <a:solidFill>
                <a:srgbClr val="4D4D4D"/>
              </a:solidFill>
              <a:latin typeface="Corbel"/>
            </a:endParaRPr>
          </a:p>
          <a:p>
            <a:pPr marL="216000" indent="-216000">
              <a:lnSpc>
                <a:spcPct val="125000"/>
              </a:lnSpc>
              <a:buClr>
                <a:srgbClr val="4D4D4D"/>
              </a:buClr>
              <a:buFont typeface="Symbol" charset="2"/>
              <a:buChar char=""/>
            </a:pPr>
            <a:endParaRPr lang="de-AT" sz="1800" b="0" strike="noStrike" spc="-1" dirty="0">
              <a:latin typeface="Arial"/>
            </a:endParaRPr>
          </a:p>
          <a:p>
            <a:pPr>
              <a:lnSpc>
                <a:spcPct val="125000"/>
              </a:lnSpc>
              <a:buClr>
                <a:srgbClr val="4D4D4D"/>
              </a:buClr>
            </a:pPr>
            <a:endParaRPr lang="de-AT" sz="1800" b="0" strike="noStrike" spc="-1" dirty="0">
              <a:latin typeface="Arial"/>
            </a:endParaRPr>
          </a:p>
        </p:txBody>
      </p:sp>
      <p:pic>
        <p:nvPicPr>
          <p:cNvPr id="216" name="Grafik 3" descr="Bildschirmausschnitt"/>
          <p:cNvPicPr/>
          <p:nvPr/>
        </p:nvPicPr>
        <p:blipFill>
          <a:blip r:embed="rId4"/>
          <a:stretch/>
        </p:blipFill>
        <p:spPr>
          <a:xfrm>
            <a:off x="4499640" y="3425040"/>
            <a:ext cx="144360" cy="7200"/>
          </a:xfrm>
          <a:prstGeom prst="rect">
            <a:avLst/>
          </a:prstGeom>
          <a:ln w="0">
            <a:noFill/>
          </a:ln>
        </p:spPr>
      </p:pic>
      <p:pic>
        <p:nvPicPr>
          <p:cNvPr id="2" name="Grafik 1"/>
          <p:cNvPicPr>
            <a:picLocks noChangeAspect="1"/>
          </p:cNvPicPr>
          <p:nvPr/>
        </p:nvPicPr>
        <p:blipFill rotWithShape="1">
          <a:blip r:embed="rId5" cstate="print">
            <a:extLst>
              <a:ext uri="{28A0092B-C50C-407E-A947-70E740481C1C}">
                <a14:useLocalDpi xmlns:a14="http://schemas.microsoft.com/office/drawing/2010/main" val="0"/>
              </a:ext>
            </a:extLst>
          </a:blip>
          <a:srcRect t="541"/>
          <a:stretch/>
        </p:blipFill>
        <p:spPr>
          <a:xfrm>
            <a:off x="673766" y="2459742"/>
            <a:ext cx="2812209" cy="2947286"/>
          </a:xfrm>
          <a:prstGeom prst="rect">
            <a:avLst/>
          </a:prstGeom>
        </p:spPr>
      </p:pic>
      <p:sp>
        <p:nvSpPr>
          <p:cNvPr id="9" name="Textfeld 8"/>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286150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7" descr="pbb_logomuster_FERTIG"/>
          <p:cNvPicPr/>
          <p:nvPr/>
        </p:nvPicPr>
        <p:blipFill>
          <a:blip r:embed="rId3"/>
          <a:stretch/>
        </p:blipFill>
        <p:spPr>
          <a:xfrm>
            <a:off x="8317080" y="981000"/>
            <a:ext cx="539280" cy="539280"/>
          </a:xfrm>
          <a:prstGeom prst="rect">
            <a:avLst/>
          </a:prstGeom>
          <a:ln w="0">
            <a:noFill/>
          </a:ln>
        </p:spPr>
      </p:pic>
      <p:sp>
        <p:nvSpPr>
          <p:cNvPr id="225" name="Rectangle 30"/>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228" name="Text Box 9"/>
          <p:cNvSpPr/>
          <p:nvPr/>
        </p:nvSpPr>
        <p:spPr>
          <a:xfrm>
            <a:off x="1258920" y="2179601"/>
            <a:ext cx="7797333"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de-AT" sz="2000" b="1" strike="noStrike" spc="-1" dirty="0">
                <a:solidFill>
                  <a:schemeClr val="accent3">
                    <a:lumMod val="50000"/>
                  </a:schemeClr>
                </a:solidFill>
                <a:latin typeface="Corbel"/>
              </a:rPr>
              <a:t>Migration und Flucht</a:t>
            </a:r>
            <a:endParaRPr lang="de-AT" sz="2000" b="1" strike="noStrike" spc="-1" dirty="0">
              <a:solidFill>
                <a:schemeClr val="accent3">
                  <a:lumMod val="50000"/>
                </a:schemeClr>
              </a:solidFill>
              <a:latin typeface="Arial"/>
            </a:endParaRPr>
          </a:p>
          <a:p>
            <a:pPr>
              <a:lnSpc>
                <a:spcPct val="100000"/>
              </a:lnSpc>
              <a:buNone/>
            </a:pPr>
            <a:endParaRPr lang="de-AT" sz="1800" b="0" strike="noStrike" spc="-1" dirty="0">
              <a:latin typeface="Arial"/>
            </a:endParaRPr>
          </a:p>
          <a:p>
            <a:pPr marL="285750" indent="-285750">
              <a:lnSpc>
                <a:spcPct val="100000"/>
              </a:lnSpc>
              <a:buFont typeface="Arial" panose="020B0604020202020204" pitchFamily="34" charset="0"/>
              <a:buChar char="•"/>
            </a:pPr>
            <a:endParaRPr lang="de-AT" sz="1800" b="0" strike="noStrike" spc="-1" dirty="0">
              <a:latin typeface="Arial"/>
            </a:endParaRPr>
          </a:p>
          <a:p>
            <a:pPr>
              <a:lnSpc>
                <a:spcPct val="100000"/>
              </a:lnSpc>
              <a:buNone/>
            </a:pPr>
            <a:r>
              <a:rPr lang="de-AT" sz="4000" strike="noStrike" spc="-1" dirty="0">
                <a:solidFill>
                  <a:schemeClr val="accent3">
                    <a:lumMod val="50000"/>
                  </a:schemeClr>
                </a:solidFill>
                <a:latin typeface="Arial"/>
              </a:rPr>
              <a:t>„Niemand flieht freiwillig.“</a:t>
            </a:r>
          </a:p>
        </p:txBody>
      </p:sp>
      <p:sp>
        <p:nvSpPr>
          <p:cNvPr id="8" name="Text Box 29"/>
          <p:cNvSpPr/>
          <p:nvPr/>
        </p:nvSpPr>
        <p:spPr>
          <a:xfrm>
            <a:off x="1258920" y="125892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dirty="0">
                <a:solidFill>
                  <a:srgbClr val="4D4D4D"/>
                </a:solidFill>
                <a:latin typeface="Corbel"/>
              </a:rPr>
              <a:t>Exekutive</a:t>
            </a:r>
            <a:endParaRPr lang="de-AT" sz="2400" b="0" strike="noStrike" spc="-1" dirty="0">
              <a:latin typeface="Aria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6364" y="4250435"/>
            <a:ext cx="1234975" cy="1442471"/>
          </a:xfrm>
          <a:prstGeom prst="rect">
            <a:avLst/>
          </a:prstGeom>
        </p:spPr>
      </p:pic>
      <p:pic>
        <p:nvPicPr>
          <p:cNvPr id="4" name="Grafik 3"/>
          <p:cNvPicPr>
            <a:picLocks noChangeAspect="1"/>
          </p:cNvPicPr>
          <p:nvPr/>
        </p:nvPicPr>
        <p:blipFill rotWithShape="1">
          <a:blip r:embed="rId5" cstate="print">
            <a:extLst>
              <a:ext uri="{28A0092B-C50C-407E-A947-70E740481C1C}">
                <a14:useLocalDpi xmlns:a14="http://schemas.microsoft.com/office/drawing/2010/main" val="0"/>
              </a:ext>
            </a:extLst>
          </a:blip>
          <a:srcRect l="7886" r="3732"/>
          <a:stretch/>
        </p:blipFill>
        <p:spPr>
          <a:xfrm>
            <a:off x="6882161" y="4248833"/>
            <a:ext cx="1490133" cy="1444073"/>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val="0"/>
              </a:ext>
            </a:extLst>
          </a:blip>
          <a:srcRect l="10470" t="12360" r="12517" b="9548"/>
          <a:stretch/>
        </p:blipFill>
        <p:spPr>
          <a:xfrm>
            <a:off x="3260062" y="4244704"/>
            <a:ext cx="1405480" cy="1452329"/>
          </a:xfrm>
          <a:prstGeom prst="rect">
            <a:avLst/>
          </a:prstGeom>
        </p:spPr>
      </p:pic>
      <p:pic>
        <p:nvPicPr>
          <p:cNvPr id="9" name="Grafik 8"/>
          <p:cNvPicPr>
            <a:picLocks noChangeAspect="1"/>
          </p:cNvPicPr>
          <p:nvPr/>
        </p:nvPicPr>
        <p:blipFill rotWithShape="1">
          <a:blip r:embed="rId7" cstate="print">
            <a:extLst>
              <a:ext uri="{28A0092B-C50C-407E-A947-70E740481C1C}">
                <a14:useLocalDpi xmlns:a14="http://schemas.microsoft.com/office/drawing/2010/main" val="0"/>
              </a:ext>
            </a:extLst>
          </a:blip>
          <a:srcRect l="10423" t="17281" r="8136" b="12616"/>
          <a:stretch/>
        </p:blipFill>
        <p:spPr>
          <a:xfrm>
            <a:off x="1197525" y="4244705"/>
            <a:ext cx="1596161" cy="1448202"/>
          </a:xfrm>
          <a:prstGeom prst="rect">
            <a:avLst/>
          </a:prstGeom>
        </p:spPr>
      </p:pic>
      <p:sp>
        <p:nvSpPr>
          <p:cNvPr id="11" name="Textfeld 10"/>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17673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42"/>
          <p:cNvSpPr/>
          <p:nvPr/>
        </p:nvSpPr>
        <p:spPr>
          <a:xfrm>
            <a:off x="1187280" y="3608280"/>
            <a:ext cx="7197480" cy="36000"/>
          </a:xfrm>
          <a:prstGeom prst="rect">
            <a:avLst/>
          </a:prstGeom>
          <a:solidFill>
            <a:schemeClr val="bg2"/>
          </a:solidFill>
          <a:ln w="0">
            <a:noFill/>
          </a:ln>
        </p:spPr>
        <p:style>
          <a:lnRef idx="0">
            <a:scrgbClr r="0" g="0" b="0"/>
          </a:lnRef>
          <a:fillRef idx="0">
            <a:scrgbClr r="0" g="0" b="0"/>
          </a:fillRef>
          <a:effectRef idx="0">
            <a:scrgbClr r="0" g="0" b="0"/>
          </a:effectRef>
          <a:fontRef idx="minor"/>
        </p:style>
      </p:sp>
      <p:grpSp>
        <p:nvGrpSpPr>
          <p:cNvPr id="246" name="Group 28"/>
          <p:cNvGrpSpPr/>
          <p:nvPr/>
        </p:nvGrpSpPr>
        <p:grpSpPr>
          <a:xfrm>
            <a:off x="3688543" y="2597887"/>
            <a:ext cx="1766553" cy="2238187"/>
            <a:chOff x="7020000" y="2997360"/>
            <a:chExt cx="1296720" cy="1595608"/>
          </a:xfrm>
        </p:grpSpPr>
        <p:pic>
          <p:nvPicPr>
            <p:cNvPr id="247" name="Picture 26" descr="button_app_fragen">
              <a:hlinkClick r:id="rId3" action="ppaction://hlinksldjump"/>
            </p:cNvPr>
            <p:cNvPicPr/>
            <p:nvPr/>
          </p:nvPicPr>
          <p:blipFill>
            <a:blip r:embed="rId4"/>
            <a:stretch/>
          </p:blipFill>
          <p:spPr>
            <a:xfrm>
              <a:off x="7020000" y="2997360"/>
              <a:ext cx="1261800" cy="1261800"/>
            </a:xfrm>
            <a:prstGeom prst="rect">
              <a:avLst/>
            </a:prstGeom>
            <a:ln w="0">
              <a:noFill/>
            </a:ln>
          </p:spPr>
        </p:pic>
        <p:sp>
          <p:nvSpPr>
            <p:cNvPr id="248" name="Text Box 27">
              <a:hlinkClick r:id="rId3" action="ppaction://hlinksldjump"/>
            </p:cNvPr>
            <p:cNvSpPr/>
            <p:nvPr/>
          </p:nvSpPr>
          <p:spPr>
            <a:xfrm>
              <a:off x="7020000" y="4221000"/>
              <a:ext cx="1296720" cy="3719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99"/>
                </a:spcBef>
                <a:buNone/>
              </a:pPr>
              <a:r>
                <a:rPr lang="de-AT" sz="2800" b="1" strike="noStrike" spc="-1" dirty="0">
                  <a:latin typeface="Corbel"/>
                </a:rPr>
                <a:t>Fragen</a:t>
              </a:r>
              <a:endParaRPr lang="de-AT" sz="1000" b="0" strike="noStrike" spc="-1" dirty="0">
                <a:latin typeface="Arial"/>
              </a:endParaRPr>
            </a:p>
          </p:txBody>
        </p:sp>
      </p:grpSp>
      <p:pic>
        <p:nvPicPr>
          <p:cNvPr id="252" name="Picture 63" descr="pbb_logomuster_FERTIG"/>
          <p:cNvPicPr/>
          <p:nvPr/>
        </p:nvPicPr>
        <p:blipFill>
          <a:blip r:embed="rId5"/>
          <a:stretch/>
        </p:blipFill>
        <p:spPr>
          <a:xfrm>
            <a:off x="8317080" y="981000"/>
            <a:ext cx="539280" cy="539280"/>
          </a:xfrm>
          <a:prstGeom prst="rect">
            <a:avLst/>
          </a:prstGeom>
          <a:ln w="0">
            <a:noFill/>
          </a:ln>
        </p:spPr>
      </p:pic>
      <p:sp>
        <p:nvSpPr>
          <p:cNvPr id="253" name="Rectangle 66"/>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8" name="Textfeld 7"/>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4290224412"/>
      </p:ext>
    </p:extLst>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64" presetClass="path" fill="hold" nodeType="withEffect">
                                  <p:stCondLst>
                                    <p:cond delay="0"/>
                                  </p:stCondLst>
                                  <p:childTnLst>
                                    <p:animMotion origin="layout" path="M -1.66667E-006 -0.01042 L -1.66667E-006 -0.0544 E">
                                      <p:cBhvr>
                                        <p:cTn id="6" dur="2000" fill="hold"/>
                                        <p:tgtEl>
                                          <p:spTgt spid="2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 Box 6"/>
          <p:cNvSpPr/>
          <p:nvPr/>
        </p:nvSpPr>
        <p:spPr>
          <a:xfrm>
            <a:off x="1258920" y="125892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dirty="0" smtClean="0">
                <a:solidFill>
                  <a:srgbClr val="4D4D4D"/>
                </a:solidFill>
                <a:latin typeface="Corbel"/>
              </a:rPr>
              <a:t>Fragen!</a:t>
            </a:r>
            <a:endParaRPr lang="de-AT" sz="2400" b="0" strike="noStrike" spc="-1" dirty="0">
              <a:latin typeface="Arial"/>
            </a:endParaRPr>
          </a:p>
        </p:txBody>
      </p:sp>
      <p:sp>
        <p:nvSpPr>
          <p:cNvPr id="257" name="Text Box 9"/>
          <p:cNvSpPr/>
          <p:nvPr/>
        </p:nvSpPr>
        <p:spPr>
          <a:xfrm>
            <a:off x="1258920" y="1978200"/>
            <a:ext cx="712908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25000"/>
              </a:lnSpc>
              <a:buNone/>
            </a:pPr>
            <a:r>
              <a:rPr lang="de-DE" sz="2400" b="0" strike="noStrike" spc="-1" dirty="0">
                <a:latin typeface="Corbel"/>
              </a:rPr>
              <a:t>Was zeichnet eine Demokratie gegenüber einer Diktatur aus?</a:t>
            </a:r>
            <a:endParaRPr lang="de-AT" sz="2400" b="0" strike="noStrike" spc="-1" dirty="0">
              <a:latin typeface="Arial"/>
            </a:endParaRPr>
          </a:p>
        </p:txBody>
      </p:sp>
      <p:sp>
        <p:nvSpPr>
          <p:cNvPr id="260" name="Rectangle 16"/>
          <p:cNvSpPr/>
          <p:nvPr/>
        </p:nvSpPr>
        <p:spPr>
          <a:xfrm>
            <a:off x="1258920" y="5530680"/>
            <a:ext cx="7197480" cy="36000"/>
          </a:xfrm>
          <a:prstGeom prst="rect">
            <a:avLst/>
          </a:prstGeom>
          <a:solidFill>
            <a:schemeClr val="bg2"/>
          </a:solidFill>
          <a:ln w="0">
            <a:noFill/>
          </a:ln>
        </p:spPr>
        <p:style>
          <a:lnRef idx="0">
            <a:scrgbClr r="0" g="0" b="0"/>
          </a:lnRef>
          <a:fillRef idx="0">
            <a:scrgbClr r="0" g="0" b="0"/>
          </a:fillRef>
          <a:effectRef idx="0">
            <a:scrgbClr r="0" g="0" b="0"/>
          </a:effectRef>
          <a:fontRef idx="minor"/>
        </p:style>
      </p:sp>
      <p:pic>
        <p:nvPicPr>
          <p:cNvPr id="273" name="Picture 33" descr="pbb_logomuster_FERTIG"/>
          <p:cNvPicPr/>
          <p:nvPr/>
        </p:nvPicPr>
        <p:blipFill>
          <a:blip r:embed="rId3"/>
          <a:stretch/>
        </p:blipFill>
        <p:spPr>
          <a:xfrm>
            <a:off x="8317080" y="981000"/>
            <a:ext cx="539280" cy="539280"/>
          </a:xfrm>
          <a:prstGeom prst="rect">
            <a:avLst/>
          </a:prstGeom>
          <a:ln w="0">
            <a:noFill/>
          </a:ln>
        </p:spPr>
      </p:pic>
      <p:sp>
        <p:nvSpPr>
          <p:cNvPr id="274" name="Rectangle 36"/>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8" name="Text Box 9"/>
          <p:cNvSpPr/>
          <p:nvPr/>
        </p:nvSpPr>
        <p:spPr>
          <a:xfrm>
            <a:off x="1258920" y="4452293"/>
            <a:ext cx="7129080" cy="14304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25000"/>
              </a:lnSpc>
              <a:buNone/>
            </a:pPr>
            <a:r>
              <a:rPr lang="de-DE" sz="2400" b="0" strike="noStrike" spc="-1" dirty="0">
                <a:latin typeface="Corbel"/>
              </a:rPr>
              <a:t>Welchen Zusammenhang gibt es zwischen den Grundprinzipien und Migration?</a:t>
            </a:r>
          </a:p>
          <a:p>
            <a:pPr>
              <a:lnSpc>
                <a:spcPct val="125000"/>
              </a:lnSpc>
              <a:buNone/>
            </a:pPr>
            <a:endParaRPr lang="de-AT" sz="2400" b="0" strike="noStrike" spc="-1" dirty="0">
              <a:latin typeface="Arial"/>
            </a:endParaRPr>
          </a:p>
        </p:txBody>
      </p:sp>
      <p:sp>
        <p:nvSpPr>
          <p:cNvPr id="9" name="Text Box 9"/>
          <p:cNvSpPr/>
          <p:nvPr/>
        </p:nvSpPr>
        <p:spPr>
          <a:xfrm>
            <a:off x="1258920" y="3226432"/>
            <a:ext cx="712908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25000"/>
              </a:lnSpc>
              <a:buNone/>
            </a:pPr>
            <a:r>
              <a:rPr lang="de-DE" sz="2400" b="0" strike="noStrike" spc="-1" dirty="0">
                <a:latin typeface="Corbel"/>
              </a:rPr>
              <a:t>Welchen Schutz genießen Volksgruppen und Minderheiten in Österreich?</a:t>
            </a:r>
            <a:endParaRPr lang="de-AT" sz="2400" b="0" strike="noStrike" spc="-1" dirty="0">
              <a:latin typeface="Arial"/>
            </a:endParaRPr>
          </a:p>
        </p:txBody>
      </p:sp>
      <p:sp>
        <p:nvSpPr>
          <p:cNvPr id="10" name="Textfeld 9"/>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327245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Box 15"/>
          <p:cNvSpPr/>
          <p:nvPr/>
        </p:nvSpPr>
        <p:spPr>
          <a:xfrm>
            <a:off x="1258920" y="126828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a:solidFill>
                  <a:srgbClr val="4D4D4D"/>
                </a:solidFill>
                <a:latin typeface="Corbel"/>
              </a:rPr>
              <a:t>Inhalt</a:t>
            </a:r>
            <a:endParaRPr lang="de-AT" sz="2400" b="0" strike="noStrike" spc="-1">
              <a:latin typeface="Arial"/>
            </a:endParaRPr>
          </a:p>
        </p:txBody>
      </p:sp>
      <p:sp>
        <p:nvSpPr>
          <p:cNvPr id="94" name="Rectangle 28"/>
          <p:cNvSpPr/>
          <p:nvPr/>
        </p:nvSpPr>
        <p:spPr>
          <a:xfrm>
            <a:off x="1187280" y="3608280"/>
            <a:ext cx="7197480" cy="36000"/>
          </a:xfrm>
          <a:prstGeom prst="rect">
            <a:avLst/>
          </a:prstGeom>
          <a:solidFill>
            <a:schemeClr val="bg2"/>
          </a:solidFill>
          <a:ln w="0">
            <a:noFill/>
          </a:ln>
        </p:spPr>
        <p:style>
          <a:lnRef idx="0">
            <a:scrgbClr r="0" g="0" b="0"/>
          </a:lnRef>
          <a:fillRef idx="0">
            <a:scrgbClr r="0" g="0" b="0"/>
          </a:fillRef>
          <a:effectRef idx="0">
            <a:scrgbClr r="0" g="0" b="0"/>
          </a:effectRef>
          <a:fontRef idx="minor"/>
        </p:style>
      </p:sp>
      <p:grpSp>
        <p:nvGrpSpPr>
          <p:cNvPr id="96" name="Group 39"/>
          <p:cNvGrpSpPr/>
          <p:nvPr/>
        </p:nvGrpSpPr>
        <p:grpSpPr>
          <a:xfrm>
            <a:off x="1258920" y="2997360"/>
            <a:ext cx="1296720" cy="1493967"/>
            <a:chOff x="1258920" y="2997360"/>
            <a:chExt cx="1296720" cy="1493967"/>
          </a:xfrm>
        </p:grpSpPr>
        <p:sp>
          <p:nvSpPr>
            <p:cNvPr id="97" name="Text Box 30"/>
            <p:cNvSpPr/>
            <p:nvPr/>
          </p:nvSpPr>
          <p:spPr>
            <a:xfrm>
              <a:off x="1258920" y="4246560"/>
              <a:ext cx="1296720" cy="24476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spcBef>
                  <a:spcPts val="499"/>
                </a:spcBef>
              </a:pPr>
              <a:r>
                <a:rPr lang="de-AT" sz="1000" b="1" spc="-1" dirty="0">
                  <a:solidFill>
                    <a:srgbClr val="4D4D4D"/>
                  </a:solidFill>
                  <a:latin typeface="Corbel"/>
                </a:rPr>
                <a:t>Grundprinzipien</a:t>
              </a:r>
              <a:endParaRPr lang="de-AT" sz="1000" spc="-1" dirty="0"/>
            </a:p>
          </p:txBody>
        </p:sp>
        <p:pic>
          <p:nvPicPr>
            <p:cNvPr id="98" name="Picture 34" descr="button_app_1">
              <a:hlinkClick r:id="rId3" action="ppaction://hlinksldjump"/>
            </p:cNvPr>
            <p:cNvPicPr/>
            <p:nvPr/>
          </p:nvPicPr>
          <p:blipFill>
            <a:blip r:embed="rId4"/>
            <a:stretch/>
          </p:blipFill>
          <p:spPr>
            <a:xfrm>
              <a:off x="1278000" y="2997360"/>
              <a:ext cx="1261800" cy="1261800"/>
            </a:xfrm>
            <a:prstGeom prst="rect">
              <a:avLst/>
            </a:prstGeom>
            <a:ln w="0">
              <a:noFill/>
            </a:ln>
          </p:spPr>
        </p:pic>
      </p:grpSp>
      <p:grpSp>
        <p:nvGrpSpPr>
          <p:cNvPr id="99" name="Group 40"/>
          <p:cNvGrpSpPr/>
          <p:nvPr/>
        </p:nvGrpSpPr>
        <p:grpSpPr>
          <a:xfrm>
            <a:off x="2700360" y="2997360"/>
            <a:ext cx="1296720" cy="1501200"/>
            <a:chOff x="2700360" y="2997360"/>
            <a:chExt cx="1296720" cy="1501200"/>
          </a:xfrm>
        </p:grpSpPr>
        <p:sp>
          <p:nvSpPr>
            <p:cNvPr id="100" name="Text Box 31"/>
            <p:cNvSpPr/>
            <p:nvPr/>
          </p:nvSpPr>
          <p:spPr>
            <a:xfrm>
              <a:off x="2700360" y="4255920"/>
              <a:ext cx="1296720" cy="2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99"/>
                </a:spcBef>
                <a:buNone/>
              </a:pPr>
              <a:r>
                <a:rPr lang="de-AT" sz="1000" b="1" strike="noStrike" spc="-1">
                  <a:solidFill>
                    <a:srgbClr val="4D4D4D"/>
                  </a:solidFill>
                  <a:latin typeface="Corbel"/>
                </a:rPr>
                <a:t>Staatsgewalt</a:t>
              </a:r>
              <a:endParaRPr lang="de-AT" sz="1000" b="0" strike="noStrike" spc="-1">
                <a:latin typeface="Arial"/>
              </a:endParaRPr>
            </a:p>
          </p:txBody>
        </p:sp>
        <p:pic>
          <p:nvPicPr>
            <p:cNvPr id="101" name="Picture 35" descr="button_app_2">
              <a:hlinkClick r:id="rId3" action="ppaction://hlinksldjump"/>
            </p:cNvPr>
            <p:cNvPicPr/>
            <p:nvPr/>
          </p:nvPicPr>
          <p:blipFill>
            <a:blip r:embed="rId5"/>
            <a:stretch/>
          </p:blipFill>
          <p:spPr>
            <a:xfrm>
              <a:off x="2720880" y="2997360"/>
              <a:ext cx="1261800" cy="1261800"/>
            </a:xfrm>
            <a:prstGeom prst="rect">
              <a:avLst/>
            </a:prstGeom>
            <a:ln w="0">
              <a:noFill/>
            </a:ln>
          </p:spPr>
        </p:pic>
      </p:grpSp>
      <p:grpSp>
        <p:nvGrpSpPr>
          <p:cNvPr id="102" name="Group 44"/>
          <p:cNvGrpSpPr/>
          <p:nvPr/>
        </p:nvGrpSpPr>
        <p:grpSpPr>
          <a:xfrm>
            <a:off x="3995640" y="2997360"/>
            <a:ext cx="1584000" cy="1503327"/>
            <a:chOff x="3995640" y="2997360"/>
            <a:chExt cx="1584000" cy="1503327"/>
          </a:xfrm>
          <a:noFill/>
        </p:grpSpPr>
        <p:sp>
          <p:nvSpPr>
            <p:cNvPr id="103" name="Text Box 32"/>
            <p:cNvSpPr/>
            <p:nvPr/>
          </p:nvSpPr>
          <p:spPr>
            <a:xfrm>
              <a:off x="3995640" y="4255920"/>
              <a:ext cx="1584000" cy="244767"/>
            </a:xfrm>
            <a:prstGeom prst="rect">
              <a:avLst/>
            </a:prstGeom>
            <a:grp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99"/>
                </a:spcBef>
                <a:buNone/>
              </a:pPr>
              <a:r>
                <a:rPr lang="de-AT" sz="1000" b="1" strike="noStrike" spc="-1" dirty="0">
                  <a:solidFill>
                    <a:srgbClr val="4D4D4D"/>
                  </a:solidFill>
                  <a:latin typeface="Corbel"/>
                </a:rPr>
                <a:t>Legislative</a:t>
              </a:r>
              <a:endParaRPr lang="de-AT" sz="1000" b="0" strike="noStrike" spc="-1" dirty="0">
                <a:latin typeface="Arial"/>
              </a:endParaRPr>
            </a:p>
          </p:txBody>
        </p:sp>
        <p:pic>
          <p:nvPicPr>
            <p:cNvPr id="104" name="Picture 36" descr="button_app_3">
              <a:hlinkClick r:id="rId3" action="ppaction://hlinksldjump"/>
            </p:cNvPr>
            <p:cNvPicPr/>
            <p:nvPr/>
          </p:nvPicPr>
          <p:blipFill>
            <a:blip r:embed="rId6"/>
            <a:stretch/>
          </p:blipFill>
          <p:spPr>
            <a:xfrm>
              <a:off x="4138560" y="2997360"/>
              <a:ext cx="1261800" cy="1261800"/>
            </a:xfrm>
            <a:prstGeom prst="rect">
              <a:avLst/>
            </a:prstGeom>
            <a:grpFill/>
            <a:ln w="0">
              <a:noFill/>
            </a:ln>
          </p:spPr>
        </p:pic>
      </p:grpSp>
      <p:grpSp>
        <p:nvGrpSpPr>
          <p:cNvPr id="105" name="Group 43"/>
          <p:cNvGrpSpPr/>
          <p:nvPr/>
        </p:nvGrpSpPr>
        <p:grpSpPr>
          <a:xfrm>
            <a:off x="5580000" y="2997360"/>
            <a:ext cx="1298520" cy="1503327"/>
            <a:chOff x="5580000" y="2997360"/>
            <a:chExt cx="1298520" cy="1503327"/>
          </a:xfrm>
          <a:noFill/>
        </p:grpSpPr>
        <p:sp>
          <p:nvSpPr>
            <p:cNvPr id="106" name="Text Box 33"/>
            <p:cNvSpPr/>
            <p:nvPr/>
          </p:nvSpPr>
          <p:spPr>
            <a:xfrm>
              <a:off x="5581800" y="4255920"/>
              <a:ext cx="1296720" cy="244767"/>
            </a:xfrm>
            <a:prstGeom prst="rect">
              <a:avLst/>
            </a:prstGeom>
            <a:grp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99"/>
                </a:spcBef>
                <a:buNone/>
              </a:pPr>
              <a:r>
                <a:rPr lang="de-AT" sz="1000" b="1" spc="-1" dirty="0" smtClean="0">
                  <a:solidFill>
                    <a:srgbClr val="4D4D4D"/>
                  </a:solidFill>
                  <a:latin typeface="Corbel"/>
                </a:rPr>
                <a:t>Judikative</a:t>
              </a:r>
              <a:endParaRPr lang="de-AT" sz="1000" b="1" strike="noStrike" spc="-1" dirty="0">
                <a:solidFill>
                  <a:srgbClr val="4D4D4D"/>
                </a:solidFill>
                <a:latin typeface="Corbel"/>
              </a:endParaRPr>
            </a:p>
          </p:txBody>
        </p:sp>
        <p:pic>
          <p:nvPicPr>
            <p:cNvPr id="107" name="Picture 37" descr="button_app_4">
              <a:hlinkClick r:id="rId3" action="ppaction://hlinksldjump"/>
            </p:cNvPr>
            <p:cNvPicPr/>
            <p:nvPr/>
          </p:nvPicPr>
          <p:blipFill>
            <a:blip r:embed="rId7"/>
            <a:stretch/>
          </p:blipFill>
          <p:spPr>
            <a:xfrm>
              <a:off x="5580000" y="2997360"/>
              <a:ext cx="1261800" cy="1261800"/>
            </a:xfrm>
            <a:prstGeom prst="rect">
              <a:avLst/>
            </a:prstGeom>
            <a:grpFill/>
            <a:ln w="0">
              <a:noFill/>
            </a:ln>
          </p:spPr>
        </p:pic>
      </p:grpSp>
      <p:pic>
        <p:nvPicPr>
          <p:cNvPr id="108" name="Picture 54" descr="pbb_logomuster_FERTIG"/>
          <p:cNvPicPr/>
          <p:nvPr/>
        </p:nvPicPr>
        <p:blipFill>
          <a:blip r:embed="rId8"/>
          <a:stretch/>
        </p:blipFill>
        <p:spPr>
          <a:xfrm>
            <a:off x="8317080" y="981000"/>
            <a:ext cx="539280" cy="539280"/>
          </a:xfrm>
          <a:prstGeom prst="rect">
            <a:avLst/>
          </a:prstGeom>
          <a:ln w="0">
            <a:noFill/>
          </a:ln>
        </p:spPr>
      </p:pic>
      <p:sp>
        <p:nvSpPr>
          <p:cNvPr id="109" name="Rectangle 57"/>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grpSp>
        <p:nvGrpSpPr>
          <p:cNvPr id="22" name="Group 97"/>
          <p:cNvGrpSpPr>
            <a:grpSpLocks/>
          </p:cNvGrpSpPr>
          <p:nvPr/>
        </p:nvGrpSpPr>
        <p:grpSpPr bwMode="auto">
          <a:xfrm>
            <a:off x="7021440" y="2997361"/>
            <a:ext cx="1295640" cy="1536884"/>
            <a:chOff x="3787" y="1888"/>
            <a:chExt cx="680" cy="813"/>
          </a:xfrm>
          <a:noFill/>
        </p:grpSpPr>
        <p:pic>
          <p:nvPicPr>
            <p:cNvPr id="23" name="Picture 90" descr="button_app_5">
              <a:hlinkClick r:id="" action="ppaction://noactio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 y="1888"/>
              <a:ext cx="680" cy="6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Text Box 91"/>
            <p:cNvSpPr txBox="1">
              <a:spLocks noChangeArrowheads="1"/>
            </p:cNvSpPr>
            <p:nvPr/>
          </p:nvSpPr>
          <p:spPr bwMode="auto">
            <a:xfrm>
              <a:off x="3832" y="2568"/>
              <a:ext cx="590" cy="13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AT" altLang="de-DE" sz="1000" b="1" dirty="0" smtClean="0">
                  <a:solidFill>
                    <a:srgbClr val="4D4D4D"/>
                  </a:solidFill>
                  <a:latin typeface="Corbel" panose="020B0503020204020204" pitchFamily="34" charset="0"/>
                </a:rPr>
                <a:t>Exekutive</a:t>
              </a:r>
              <a:endParaRPr lang="de-AT" altLang="de-DE" sz="1000" b="1" dirty="0">
                <a:solidFill>
                  <a:srgbClr val="4D4D4D"/>
                </a:solidFill>
                <a:latin typeface="Corbel" panose="020B0503020204020204" pitchFamily="34" charset="0"/>
              </a:endParaRPr>
            </a:p>
          </p:txBody>
        </p:sp>
      </p:grpSp>
      <p:sp>
        <p:nvSpPr>
          <p:cNvPr id="25" name="Textfeld 24"/>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1962289085"/>
      </p:ext>
    </p:extLst>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64" presetClass="path" fill="hold" nodeType="afterEffect">
                                  <p:stCondLst>
                                    <p:cond delay="0"/>
                                  </p:stCondLst>
                                  <p:childTnLst>
                                    <p:animMotion origin="layout" path="M 3.05556E-006 -4.44444E-006 L 0.00017 -0.05694 E">
                                      <p:cBhvr>
                                        <p:cTn id="6" dur="1000" fill="hold"/>
                                        <p:tgtEl>
                                          <p:spTgt spid="9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4" descr="pbb_logomuster_FERTIG"/>
          <p:cNvPicPr/>
          <p:nvPr/>
        </p:nvPicPr>
        <p:blipFill>
          <a:blip r:embed="rId3"/>
          <a:stretch/>
        </p:blipFill>
        <p:spPr>
          <a:xfrm>
            <a:off x="8317080" y="981000"/>
            <a:ext cx="539280" cy="539280"/>
          </a:xfrm>
          <a:prstGeom prst="rect">
            <a:avLst/>
          </a:prstGeom>
          <a:ln w="0">
            <a:noFill/>
          </a:ln>
        </p:spPr>
      </p:pic>
      <p:sp>
        <p:nvSpPr>
          <p:cNvPr id="111" name="Rectangle 27"/>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113" name="Text Box 38"/>
          <p:cNvSpPr/>
          <p:nvPr/>
        </p:nvSpPr>
        <p:spPr>
          <a:xfrm>
            <a:off x="1258920" y="1117405"/>
            <a:ext cx="6459051"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spcBef>
                <a:spcPts val="1199"/>
              </a:spcBef>
              <a:buNone/>
            </a:pPr>
            <a:r>
              <a:rPr lang="de-AT" sz="2400" b="1" spc="-1" dirty="0" smtClean="0">
                <a:solidFill>
                  <a:srgbClr val="4D4D4D"/>
                </a:solidFill>
                <a:latin typeface="Corbel"/>
              </a:rPr>
              <a:t>In der Angelobungsformel der Soldaten sind auch </a:t>
            </a:r>
            <a:r>
              <a:rPr lang="de-AT" sz="2400" b="1" strike="noStrike" spc="-1" dirty="0" smtClean="0">
                <a:solidFill>
                  <a:srgbClr val="4D4D4D"/>
                </a:solidFill>
                <a:latin typeface="Corbel"/>
              </a:rPr>
              <a:t>Grundprinzipien der Demokratie enthalten:</a:t>
            </a:r>
            <a:endParaRPr lang="de-AT" sz="2400" b="0" strike="noStrike" spc="-1" dirty="0">
              <a:latin typeface="Arial"/>
            </a:endParaRPr>
          </a:p>
        </p:txBody>
      </p:sp>
      <p:sp>
        <p:nvSpPr>
          <p:cNvPr id="2" name="Textfeld 1"/>
          <p:cNvSpPr txBox="1"/>
          <p:nvPr/>
        </p:nvSpPr>
        <p:spPr>
          <a:xfrm>
            <a:off x="2209801" y="5738457"/>
            <a:ext cx="4847999" cy="307777"/>
          </a:xfrm>
          <a:prstGeom prst="rect">
            <a:avLst/>
          </a:prstGeom>
          <a:noFill/>
        </p:spPr>
        <p:txBody>
          <a:bodyPr wrap="square" rtlCol="0">
            <a:spAutoFit/>
          </a:bodyPr>
          <a:lstStyle/>
          <a:p>
            <a:pPr algn="ctr"/>
            <a:r>
              <a:rPr lang="de-AT" sz="1400" dirty="0">
                <a:latin typeface="Corbel" panose="020B0503020204020204" pitchFamily="34" charset="0"/>
              </a:rPr>
              <a:t>https://www.youtube.com/watch?v=Q2GYN8LxMSM</a:t>
            </a:r>
          </a:p>
        </p:txBody>
      </p:sp>
      <p:pic>
        <p:nvPicPr>
          <p:cNvPr id="8" name="Grafik 7"/>
          <p:cNvPicPr>
            <a:picLocks noChangeAspect="1"/>
          </p:cNvPicPr>
          <p:nvPr/>
        </p:nvPicPr>
        <p:blipFill>
          <a:blip r:embed="rId4"/>
          <a:stretch>
            <a:fillRect/>
          </a:stretch>
        </p:blipFill>
        <p:spPr>
          <a:xfrm>
            <a:off x="2782308" y="2251555"/>
            <a:ext cx="3412273" cy="3197084"/>
          </a:xfrm>
          <a:prstGeom prst="rect">
            <a:avLst/>
          </a:prstGeom>
        </p:spPr>
      </p:pic>
      <p:sp>
        <p:nvSpPr>
          <p:cNvPr id="9" name="Textfeld 8"/>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186609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21" descr="pbb_logomuster_FERTIG"/>
          <p:cNvPicPr/>
          <p:nvPr/>
        </p:nvPicPr>
        <p:blipFill>
          <a:blip r:embed="rId3"/>
          <a:stretch/>
        </p:blipFill>
        <p:spPr>
          <a:xfrm>
            <a:off x="8317080" y="981000"/>
            <a:ext cx="539280" cy="539280"/>
          </a:xfrm>
          <a:prstGeom prst="rect">
            <a:avLst/>
          </a:prstGeom>
          <a:ln w="0">
            <a:noFill/>
          </a:ln>
        </p:spPr>
      </p:pic>
      <p:sp>
        <p:nvSpPr>
          <p:cNvPr id="117" name="Rectangle 24"/>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120" name="Text Box 33"/>
          <p:cNvSpPr/>
          <p:nvPr/>
        </p:nvSpPr>
        <p:spPr>
          <a:xfrm>
            <a:off x="881280" y="1665000"/>
            <a:ext cx="7705440" cy="446130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de-AT" sz="2400" b="0" strike="noStrike" spc="-1" dirty="0">
              <a:latin typeface="Arial"/>
            </a:endParaRPr>
          </a:p>
          <a:p>
            <a:pPr algn="ctr">
              <a:lnSpc>
                <a:spcPct val="125000"/>
              </a:lnSpc>
              <a:buClr>
                <a:srgbClr val="4D4D4D"/>
              </a:buClr>
            </a:pPr>
            <a:r>
              <a:rPr lang="de-DE" sz="2400" b="1" strike="noStrike" spc="-1" dirty="0">
                <a:latin typeface="Corbel"/>
              </a:rPr>
              <a:t>„</a:t>
            </a:r>
            <a:r>
              <a:rPr lang="de-AT" sz="2400" b="1" strike="noStrike" spc="-1" dirty="0">
                <a:latin typeface="Corbel"/>
              </a:rPr>
              <a:t>Ich gelobe, mein Vaterland, die Republik Österreich, und sein Volk zu schützen und mit der Waffe zu verteidigen. Ich gelobe, den Gesetzen und den gesetzmäßigen Behörden Treue und Gehorsam zu leisten, alle Befehle meiner Vorgesetzten pünktlich und genau zu befolgen und mit allen meinen Kräften der Republik Österreich und dem österreichischen Volke zu dienen</a:t>
            </a:r>
            <a:r>
              <a:rPr lang="de-DE" sz="2400" b="1" spc="-1" dirty="0">
                <a:latin typeface="Corbel"/>
              </a:rPr>
              <a:t>.“ </a:t>
            </a:r>
          </a:p>
          <a:p>
            <a:pPr algn="ctr">
              <a:lnSpc>
                <a:spcPct val="125000"/>
              </a:lnSpc>
              <a:buClr>
                <a:srgbClr val="4D4D4D"/>
              </a:buClr>
            </a:pPr>
            <a:r>
              <a:rPr lang="de-DE" spc="-1" dirty="0">
                <a:latin typeface="Corbel"/>
              </a:rPr>
              <a:t>(§ 41. Abs. 7 WG 2001) </a:t>
            </a:r>
            <a:endParaRPr lang="de-DE" sz="2800" strike="noStrike" spc="-1" dirty="0">
              <a:latin typeface="Corbel"/>
            </a:endParaRPr>
          </a:p>
          <a:p>
            <a:pPr marL="457200" algn="ctr">
              <a:lnSpc>
                <a:spcPct val="125000"/>
              </a:lnSpc>
              <a:buNone/>
            </a:pPr>
            <a:r>
              <a:rPr lang="de-DE" sz="2400" b="0" strike="noStrike" spc="-1" dirty="0">
                <a:solidFill>
                  <a:srgbClr val="4D4D4D"/>
                </a:solidFill>
                <a:latin typeface="Corbel"/>
              </a:rPr>
              <a:t>  </a:t>
            </a:r>
            <a:endParaRPr lang="de-AT" sz="2400" spc="-1" dirty="0">
              <a:latin typeface="Arial"/>
            </a:endParaRPr>
          </a:p>
        </p:txBody>
      </p:sp>
      <p:sp>
        <p:nvSpPr>
          <p:cNvPr id="6" name="Textfeld 5"/>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267612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21" descr="pbb_logomuster_FERTIG"/>
          <p:cNvPicPr/>
          <p:nvPr/>
        </p:nvPicPr>
        <p:blipFill>
          <a:blip r:embed="rId3"/>
          <a:stretch/>
        </p:blipFill>
        <p:spPr>
          <a:xfrm>
            <a:off x="8317080" y="981000"/>
            <a:ext cx="539280" cy="539280"/>
          </a:xfrm>
          <a:prstGeom prst="rect">
            <a:avLst/>
          </a:prstGeom>
          <a:ln w="0">
            <a:noFill/>
          </a:ln>
        </p:spPr>
      </p:pic>
      <p:sp>
        <p:nvSpPr>
          <p:cNvPr id="117" name="Rectangle 24"/>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120" name="Text Box 33"/>
          <p:cNvSpPr/>
          <p:nvPr/>
        </p:nvSpPr>
        <p:spPr>
          <a:xfrm>
            <a:off x="881280" y="1665000"/>
            <a:ext cx="7705440" cy="3576448"/>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de-AT" sz="2400" b="0" strike="noStrike" spc="-1" dirty="0">
              <a:latin typeface="Arial"/>
            </a:endParaRPr>
          </a:p>
          <a:p>
            <a:pPr algn="ctr">
              <a:lnSpc>
                <a:spcPct val="125000"/>
              </a:lnSpc>
              <a:buClr>
                <a:srgbClr val="4D4D4D"/>
              </a:buClr>
            </a:pPr>
            <a:r>
              <a:rPr lang="de-DE" sz="2400" b="1" strike="noStrike" spc="-1" dirty="0">
                <a:latin typeface="Corbel"/>
              </a:rPr>
              <a:t>„</a:t>
            </a:r>
            <a:r>
              <a:rPr lang="de-AT" sz="2400" b="1" strike="noStrike" spc="-1" dirty="0">
                <a:latin typeface="Corbel"/>
              </a:rPr>
              <a:t>Ich schwöre Dir, Adolf Hitler, als Führer und Kanzler des Deutschen Reiches, Treue und Tapferkeit. </a:t>
            </a:r>
          </a:p>
          <a:p>
            <a:pPr algn="ctr">
              <a:lnSpc>
                <a:spcPct val="125000"/>
              </a:lnSpc>
              <a:buClr>
                <a:srgbClr val="4D4D4D"/>
              </a:buClr>
            </a:pPr>
            <a:r>
              <a:rPr lang="de-AT" sz="2400" b="1" strike="noStrike" spc="-1" dirty="0">
                <a:latin typeface="Corbel"/>
              </a:rPr>
              <a:t>Wir geloben Dir und den von Dir bestimmten Vorgesetzten Gehorsam bis in den Tod! </a:t>
            </a:r>
          </a:p>
          <a:p>
            <a:pPr algn="ctr">
              <a:lnSpc>
                <a:spcPct val="125000"/>
              </a:lnSpc>
              <a:buClr>
                <a:srgbClr val="4D4D4D"/>
              </a:buClr>
            </a:pPr>
            <a:r>
              <a:rPr lang="de-AT" sz="2400" b="1" strike="noStrike" spc="-1" dirty="0">
                <a:latin typeface="Corbel"/>
              </a:rPr>
              <a:t>So wahr mir Gott helfe!</a:t>
            </a:r>
            <a:r>
              <a:rPr lang="de-DE" sz="2400" b="1" spc="-1" dirty="0">
                <a:latin typeface="Corbel"/>
              </a:rPr>
              <a:t>“ </a:t>
            </a:r>
          </a:p>
          <a:p>
            <a:pPr algn="ctr">
              <a:lnSpc>
                <a:spcPct val="125000"/>
              </a:lnSpc>
              <a:buClr>
                <a:srgbClr val="4D4D4D"/>
              </a:buClr>
            </a:pPr>
            <a:r>
              <a:rPr lang="de-DE" spc="-1" dirty="0">
                <a:latin typeface="Corbel"/>
              </a:rPr>
              <a:t>(</a:t>
            </a:r>
            <a:r>
              <a:rPr lang="de-DE" spc="-1" dirty="0" err="1">
                <a:latin typeface="Corbel"/>
              </a:rPr>
              <a:t>Eidesfomel</a:t>
            </a:r>
            <a:r>
              <a:rPr lang="de-DE" spc="-1" dirty="0">
                <a:latin typeface="Corbel"/>
              </a:rPr>
              <a:t> der Waffen-SS) </a:t>
            </a:r>
            <a:endParaRPr lang="de-DE" sz="2800" strike="noStrike" spc="-1" dirty="0">
              <a:latin typeface="Corbel"/>
            </a:endParaRPr>
          </a:p>
          <a:p>
            <a:pPr marL="457200" algn="ctr">
              <a:lnSpc>
                <a:spcPct val="125000"/>
              </a:lnSpc>
              <a:buNone/>
            </a:pPr>
            <a:r>
              <a:rPr lang="de-DE" sz="2400" b="0" strike="noStrike" spc="-1" dirty="0">
                <a:solidFill>
                  <a:srgbClr val="4D4D4D"/>
                </a:solidFill>
                <a:latin typeface="Corbel"/>
              </a:rPr>
              <a:t>  </a:t>
            </a:r>
            <a:endParaRPr lang="de-AT" sz="2400" spc="-1" dirty="0">
              <a:latin typeface="Arial"/>
            </a:endParaRPr>
          </a:p>
        </p:txBody>
      </p:sp>
      <p:sp>
        <p:nvSpPr>
          <p:cNvPr id="6" name="Textfeld 5"/>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222901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21" descr="pbb_logomuster_FERTIG"/>
          <p:cNvPicPr/>
          <p:nvPr/>
        </p:nvPicPr>
        <p:blipFill>
          <a:blip r:embed="rId3"/>
          <a:stretch/>
        </p:blipFill>
        <p:spPr>
          <a:xfrm>
            <a:off x="8317080" y="981000"/>
            <a:ext cx="539280" cy="539280"/>
          </a:xfrm>
          <a:prstGeom prst="rect">
            <a:avLst/>
          </a:prstGeom>
          <a:ln w="0">
            <a:noFill/>
          </a:ln>
        </p:spPr>
      </p:pic>
      <p:sp>
        <p:nvSpPr>
          <p:cNvPr id="117" name="Rectangle 24"/>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120" name="Text Box 33"/>
          <p:cNvSpPr/>
          <p:nvPr/>
        </p:nvSpPr>
        <p:spPr>
          <a:xfrm>
            <a:off x="881280" y="1665000"/>
            <a:ext cx="7705440" cy="4038113"/>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de-AT" sz="2400" b="0" strike="noStrike" spc="-1" dirty="0">
              <a:latin typeface="Arial"/>
            </a:endParaRPr>
          </a:p>
          <a:p>
            <a:pPr algn="ctr">
              <a:lnSpc>
                <a:spcPct val="125000"/>
              </a:lnSpc>
              <a:buClr>
                <a:srgbClr val="4D4D4D"/>
              </a:buClr>
            </a:pPr>
            <a:r>
              <a:rPr lang="de-DE" sz="2400" b="1" strike="noStrike" spc="-1" dirty="0">
                <a:latin typeface="Corbel"/>
              </a:rPr>
              <a:t>„</a:t>
            </a:r>
            <a:r>
              <a:rPr lang="de-AT" sz="2400" b="1" strike="noStrike" spc="-1" dirty="0">
                <a:latin typeface="Corbel"/>
              </a:rPr>
              <a:t>Ich schwöre bei Gott diesen heiligen Eid, dass ich, dem Führer und Kanzler des Deutschen Reiches</a:t>
            </a:r>
            <a:r>
              <a:rPr lang="de-AT" sz="2400" b="1" spc="-1" dirty="0">
                <a:latin typeface="Corbel"/>
              </a:rPr>
              <a:t>, Adolf Hitler, dem Obersten Befehlshaber der Wehrmacht, unbedingten Gehorsam leisten und als tapferer Soldat bereit sein will, jederzeit für diesen Eid mein Leben einzusetzen.</a:t>
            </a:r>
            <a:r>
              <a:rPr lang="de-DE" sz="2400" b="1" spc="-1" dirty="0">
                <a:latin typeface="Corbel"/>
              </a:rPr>
              <a:t>“ </a:t>
            </a:r>
          </a:p>
          <a:p>
            <a:pPr algn="ctr">
              <a:lnSpc>
                <a:spcPct val="125000"/>
              </a:lnSpc>
              <a:buClr>
                <a:srgbClr val="4D4D4D"/>
              </a:buClr>
            </a:pPr>
            <a:r>
              <a:rPr lang="de-DE" spc="-1" dirty="0">
                <a:latin typeface="Corbel"/>
              </a:rPr>
              <a:t>(</a:t>
            </a:r>
            <a:r>
              <a:rPr lang="de-DE" spc="-1" dirty="0" err="1">
                <a:latin typeface="Corbel"/>
              </a:rPr>
              <a:t>Eidesfomel</a:t>
            </a:r>
            <a:r>
              <a:rPr lang="de-DE" spc="-1" dirty="0">
                <a:latin typeface="Corbel"/>
              </a:rPr>
              <a:t> der Wehrmacht, 1935) </a:t>
            </a:r>
            <a:endParaRPr lang="de-DE" sz="2800" strike="noStrike" spc="-1" dirty="0">
              <a:latin typeface="Corbel"/>
            </a:endParaRPr>
          </a:p>
          <a:p>
            <a:pPr marL="457200" algn="ctr">
              <a:lnSpc>
                <a:spcPct val="125000"/>
              </a:lnSpc>
              <a:buNone/>
            </a:pPr>
            <a:r>
              <a:rPr lang="de-DE" sz="2400" b="0" strike="noStrike" spc="-1" dirty="0">
                <a:solidFill>
                  <a:srgbClr val="4D4D4D"/>
                </a:solidFill>
                <a:latin typeface="Corbel"/>
              </a:rPr>
              <a:t>  </a:t>
            </a:r>
            <a:endParaRPr lang="de-AT" sz="2400" spc="-1" dirty="0">
              <a:latin typeface="Arial"/>
            </a:endParaRPr>
          </a:p>
        </p:txBody>
      </p:sp>
      <p:sp>
        <p:nvSpPr>
          <p:cNvPr id="6" name="Textfeld 5"/>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210426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 Box 6"/>
          <p:cNvSpPr/>
          <p:nvPr/>
        </p:nvSpPr>
        <p:spPr>
          <a:xfrm>
            <a:off x="1258920" y="125892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dirty="0" smtClean="0">
                <a:solidFill>
                  <a:srgbClr val="4D4D4D"/>
                </a:solidFill>
                <a:latin typeface="Corbel"/>
              </a:rPr>
              <a:t>Fragen:</a:t>
            </a:r>
            <a:endParaRPr lang="de-AT" sz="2400" b="0" strike="noStrike" spc="-1" dirty="0">
              <a:latin typeface="Arial"/>
            </a:endParaRPr>
          </a:p>
        </p:txBody>
      </p:sp>
      <p:sp>
        <p:nvSpPr>
          <p:cNvPr id="257" name="Text Box 9"/>
          <p:cNvSpPr/>
          <p:nvPr/>
        </p:nvSpPr>
        <p:spPr>
          <a:xfrm>
            <a:off x="1258920" y="1978200"/>
            <a:ext cx="7129080" cy="51599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25000"/>
              </a:lnSpc>
              <a:buNone/>
            </a:pPr>
            <a:r>
              <a:rPr lang="de-DE" sz="2400" b="0" strike="noStrike" spc="-1" dirty="0" smtClean="0">
                <a:latin typeface="Corbel"/>
              </a:rPr>
              <a:t>Was unterscheidet die Eidesformeln?</a:t>
            </a:r>
            <a:endParaRPr lang="de-AT" sz="2400" b="0" strike="noStrike" spc="-1" dirty="0">
              <a:latin typeface="Arial"/>
            </a:endParaRPr>
          </a:p>
        </p:txBody>
      </p:sp>
      <p:sp>
        <p:nvSpPr>
          <p:cNvPr id="260" name="Rectangle 16"/>
          <p:cNvSpPr/>
          <p:nvPr/>
        </p:nvSpPr>
        <p:spPr>
          <a:xfrm>
            <a:off x="1258920" y="5530680"/>
            <a:ext cx="7197480" cy="36000"/>
          </a:xfrm>
          <a:prstGeom prst="rect">
            <a:avLst/>
          </a:prstGeom>
          <a:solidFill>
            <a:schemeClr val="bg2"/>
          </a:solidFill>
          <a:ln w="0">
            <a:noFill/>
          </a:ln>
        </p:spPr>
        <p:style>
          <a:lnRef idx="0">
            <a:scrgbClr r="0" g="0" b="0"/>
          </a:lnRef>
          <a:fillRef idx="0">
            <a:scrgbClr r="0" g="0" b="0"/>
          </a:fillRef>
          <a:effectRef idx="0">
            <a:scrgbClr r="0" g="0" b="0"/>
          </a:effectRef>
          <a:fontRef idx="minor"/>
        </p:style>
      </p:sp>
      <p:pic>
        <p:nvPicPr>
          <p:cNvPr id="273" name="Picture 33" descr="pbb_logomuster_FERTIG"/>
          <p:cNvPicPr/>
          <p:nvPr/>
        </p:nvPicPr>
        <p:blipFill>
          <a:blip r:embed="rId3"/>
          <a:stretch/>
        </p:blipFill>
        <p:spPr>
          <a:xfrm>
            <a:off x="8317080" y="981000"/>
            <a:ext cx="539280" cy="539280"/>
          </a:xfrm>
          <a:prstGeom prst="rect">
            <a:avLst/>
          </a:prstGeom>
          <a:ln w="0">
            <a:noFill/>
          </a:ln>
        </p:spPr>
      </p:pic>
      <p:sp>
        <p:nvSpPr>
          <p:cNvPr id="274" name="Rectangle 36"/>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8" name="Text Box 9"/>
          <p:cNvSpPr/>
          <p:nvPr/>
        </p:nvSpPr>
        <p:spPr>
          <a:xfrm>
            <a:off x="1258920" y="4452293"/>
            <a:ext cx="7129080" cy="51599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25000"/>
              </a:lnSpc>
              <a:buNone/>
            </a:pPr>
            <a:r>
              <a:rPr lang="de-DE" sz="2400" spc="-1" dirty="0" smtClean="0">
                <a:latin typeface="Corbel"/>
              </a:rPr>
              <a:t>Legitimiert der Eid Kriegsverbrechen?</a:t>
            </a:r>
            <a:endParaRPr lang="de-AT" sz="2400" b="0" strike="noStrike" spc="-1" dirty="0">
              <a:latin typeface="Arial"/>
            </a:endParaRPr>
          </a:p>
        </p:txBody>
      </p:sp>
      <p:sp>
        <p:nvSpPr>
          <p:cNvPr id="9" name="Text Box 9"/>
          <p:cNvSpPr/>
          <p:nvPr/>
        </p:nvSpPr>
        <p:spPr>
          <a:xfrm>
            <a:off x="1258920" y="3226432"/>
            <a:ext cx="7129080" cy="51599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25000"/>
              </a:lnSpc>
              <a:buNone/>
            </a:pPr>
            <a:r>
              <a:rPr lang="de-DE" sz="2400" b="0" strike="noStrike" spc="-1" dirty="0" smtClean="0">
                <a:latin typeface="Corbel"/>
              </a:rPr>
              <a:t>Was verlangt der jeweilige Eid vom Soldaten?</a:t>
            </a:r>
            <a:endParaRPr lang="de-AT" sz="2400" b="0" strike="noStrike" spc="-1" dirty="0">
              <a:latin typeface="Arial"/>
            </a:endParaRPr>
          </a:p>
        </p:txBody>
      </p:sp>
      <p:sp>
        <p:nvSpPr>
          <p:cNvPr id="10" name="Textfeld 9"/>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21877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4" descr="pbb_logomuster_FERTIG"/>
          <p:cNvPicPr/>
          <p:nvPr/>
        </p:nvPicPr>
        <p:blipFill>
          <a:blip r:embed="rId3"/>
          <a:stretch/>
        </p:blipFill>
        <p:spPr>
          <a:xfrm>
            <a:off x="8317080" y="981000"/>
            <a:ext cx="539280" cy="539280"/>
          </a:xfrm>
          <a:prstGeom prst="rect">
            <a:avLst/>
          </a:prstGeom>
          <a:ln w="0">
            <a:noFill/>
          </a:ln>
        </p:spPr>
      </p:pic>
      <p:sp>
        <p:nvSpPr>
          <p:cNvPr id="111" name="Rectangle 27"/>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113" name="Text Box 38"/>
          <p:cNvSpPr/>
          <p:nvPr/>
        </p:nvSpPr>
        <p:spPr>
          <a:xfrm>
            <a:off x="1258920" y="125892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dirty="0">
                <a:solidFill>
                  <a:srgbClr val="4D4D4D"/>
                </a:solidFill>
                <a:latin typeface="Corbel"/>
              </a:rPr>
              <a:t>Grundprinzipien</a:t>
            </a:r>
            <a:endParaRPr lang="de-AT" sz="2400" b="0" strike="noStrike" spc="-1" dirty="0">
              <a:latin typeface="Arial"/>
            </a:endParaRPr>
          </a:p>
        </p:txBody>
      </p:sp>
      <p:sp>
        <p:nvSpPr>
          <p:cNvPr id="114" name="Text Box 39"/>
          <p:cNvSpPr/>
          <p:nvPr/>
        </p:nvSpPr>
        <p:spPr>
          <a:xfrm>
            <a:off x="1258920" y="2087528"/>
            <a:ext cx="7454520" cy="28608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50000"/>
              </a:lnSpc>
              <a:buClr>
                <a:srgbClr val="4D4D4D"/>
              </a:buClr>
              <a:buFont typeface="Symbol" charset="2"/>
              <a:buChar char=""/>
            </a:pPr>
            <a:r>
              <a:rPr lang="de-DE" sz="1800" b="0" strike="noStrike" spc="-1" dirty="0">
                <a:solidFill>
                  <a:srgbClr val="4D4D4D"/>
                </a:solidFill>
                <a:latin typeface="Corbel"/>
              </a:rPr>
              <a:t> </a:t>
            </a:r>
            <a:r>
              <a:rPr lang="de-DE" sz="2000" b="0" strike="noStrike" spc="-1" dirty="0">
                <a:solidFill>
                  <a:srgbClr val="4D4D4D"/>
                </a:solidFill>
                <a:latin typeface="Corbel"/>
              </a:rPr>
              <a:t>Das Demokratische Prinzip</a:t>
            </a:r>
            <a:endParaRPr lang="de-AT" sz="2000" b="0" strike="noStrike" spc="-1" dirty="0">
              <a:latin typeface="Arial"/>
            </a:endParaRPr>
          </a:p>
          <a:p>
            <a:pPr marL="216000" indent="-216000">
              <a:lnSpc>
                <a:spcPct val="150000"/>
              </a:lnSpc>
              <a:buClr>
                <a:srgbClr val="4D4D4D"/>
              </a:buClr>
              <a:buFont typeface="Symbol" charset="2"/>
              <a:buChar char=""/>
            </a:pPr>
            <a:r>
              <a:rPr lang="de-DE" sz="2000" b="0" strike="noStrike" spc="-1" dirty="0">
                <a:solidFill>
                  <a:srgbClr val="4D4D4D"/>
                </a:solidFill>
                <a:latin typeface="Corbel"/>
              </a:rPr>
              <a:t> Das Prinzip der Gewaltentrennung</a:t>
            </a:r>
            <a:endParaRPr lang="de-AT" sz="2000" b="0" strike="noStrike" spc="-1" dirty="0">
              <a:latin typeface="Arial"/>
            </a:endParaRPr>
          </a:p>
          <a:p>
            <a:pPr marL="216000" indent="-216000">
              <a:lnSpc>
                <a:spcPct val="150000"/>
              </a:lnSpc>
              <a:buClr>
                <a:srgbClr val="4D4D4D"/>
              </a:buClr>
              <a:buFont typeface="Symbol" charset="2"/>
              <a:buChar char=""/>
            </a:pPr>
            <a:r>
              <a:rPr lang="de-DE" sz="2000" b="0" strike="noStrike" spc="-1" dirty="0">
                <a:solidFill>
                  <a:srgbClr val="4D4D4D"/>
                </a:solidFill>
                <a:latin typeface="Corbel"/>
              </a:rPr>
              <a:t> Das Rechtsstaatliche Prinzip</a:t>
            </a:r>
            <a:endParaRPr lang="de-AT" sz="2000" b="0" strike="noStrike" spc="-1" dirty="0">
              <a:latin typeface="Arial"/>
            </a:endParaRPr>
          </a:p>
          <a:p>
            <a:pPr marL="216000" indent="-216000">
              <a:lnSpc>
                <a:spcPct val="150000"/>
              </a:lnSpc>
              <a:buClr>
                <a:srgbClr val="4D4D4D"/>
              </a:buClr>
              <a:buFont typeface="Symbol" charset="2"/>
              <a:buChar char=""/>
            </a:pPr>
            <a:r>
              <a:rPr lang="de-DE" sz="2000" b="0" strike="noStrike" spc="-1" dirty="0">
                <a:solidFill>
                  <a:srgbClr val="4D4D4D"/>
                </a:solidFill>
                <a:latin typeface="Corbel"/>
              </a:rPr>
              <a:t> Das Republikanische Prinzip</a:t>
            </a:r>
            <a:endParaRPr lang="de-AT" sz="2000" b="0" strike="noStrike" spc="-1" dirty="0">
              <a:latin typeface="Arial"/>
            </a:endParaRPr>
          </a:p>
          <a:p>
            <a:pPr marL="216000" indent="-216000">
              <a:lnSpc>
                <a:spcPct val="150000"/>
              </a:lnSpc>
              <a:buClr>
                <a:srgbClr val="4D4D4D"/>
              </a:buClr>
              <a:buFont typeface="Symbol" charset="2"/>
              <a:buChar char=""/>
            </a:pPr>
            <a:r>
              <a:rPr lang="de-DE" sz="2000" b="0" strike="noStrike" spc="-1" dirty="0">
                <a:solidFill>
                  <a:srgbClr val="4D4D4D"/>
                </a:solidFill>
                <a:latin typeface="Corbel"/>
              </a:rPr>
              <a:t> Das Bundesstaatliche Prinzip</a:t>
            </a:r>
            <a:endParaRPr lang="de-AT" sz="2000" b="0" strike="noStrike" spc="-1" dirty="0">
              <a:latin typeface="Arial"/>
            </a:endParaRPr>
          </a:p>
          <a:p>
            <a:pPr marL="216000" indent="-216000">
              <a:lnSpc>
                <a:spcPct val="150000"/>
              </a:lnSpc>
              <a:buClr>
                <a:srgbClr val="4D4D4D"/>
              </a:buClr>
              <a:buFont typeface="Symbol" charset="2"/>
              <a:buChar char=""/>
            </a:pPr>
            <a:r>
              <a:rPr lang="de-DE" sz="2000" b="0" strike="noStrike" spc="-1" dirty="0">
                <a:solidFill>
                  <a:srgbClr val="4D4D4D"/>
                </a:solidFill>
                <a:latin typeface="Corbel"/>
              </a:rPr>
              <a:t> Das Liberale Prinzip</a:t>
            </a:r>
            <a:endParaRPr lang="de-AT" sz="2000" b="0" strike="noStrike" spc="-1" dirty="0">
              <a:latin typeface="Arial"/>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l="26429" t="5518" r="7261"/>
          <a:stretch/>
        </p:blipFill>
        <p:spPr>
          <a:xfrm>
            <a:off x="5481331" y="2081183"/>
            <a:ext cx="3105389" cy="2948674"/>
          </a:xfrm>
          <a:prstGeom prst="rect">
            <a:avLst/>
          </a:prstGeom>
        </p:spPr>
      </p:pic>
      <p:sp>
        <p:nvSpPr>
          <p:cNvPr id="9" name="Textfeld 8"/>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308745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9" descr="pbb_logomuster_FERTIG"/>
          <p:cNvPicPr/>
          <p:nvPr/>
        </p:nvPicPr>
        <p:blipFill>
          <a:blip r:embed="rId3"/>
          <a:stretch/>
        </p:blipFill>
        <p:spPr>
          <a:xfrm>
            <a:off x="8317080" y="981000"/>
            <a:ext cx="539280" cy="539280"/>
          </a:xfrm>
          <a:prstGeom prst="rect">
            <a:avLst/>
          </a:prstGeom>
          <a:ln w="0">
            <a:noFill/>
          </a:ln>
        </p:spPr>
      </p:pic>
      <p:sp>
        <p:nvSpPr>
          <p:cNvPr id="139" name="Rectangle 22"/>
          <p:cNvSpPr/>
          <p:nvPr/>
        </p:nvSpPr>
        <p:spPr>
          <a:xfrm>
            <a:off x="0" y="800280"/>
            <a:ext cx="9143640" cy="36000"/>
          </a:xfrm>
          <a:prstGeom prst="rect">
            <a:avLst/>
          </a:prstGeom>
          <a:solidFill>
            <a:srgbClr val="E12323"/>
          </a:solidFill>
          <a:ln w="0">
            <a:noFill/>
          </a:ln>
        </p:spPr>
        <p:style>
          <a:lnRef idx="0">
            <a:scrgbClr r="0" g="0" b="0"/>
          </a:lnRef>
          <a:fillRef idx="0">
            <a:scrgbClr r="0" g="0" b="0"/>
          </a:fillRef>
          <a:effectRef idx="0">
            <a:scrgbClr r="0" g="0" b="0"/>
          </a:effectRef>
          <a:fontRef idx="minor"/>
        </p:style>
      </p:sp>
      <p:sp>
        <p:nvSpPr>
          <p:cNvPr id="141" name="Text Box 30"/>
          <p:cNvSpPr/>
          <p:nvPr/>
        </p:nvSpPr>
        <p:spPr>
          <a:xfrm>
            <a:off x="1258920" y="1258920"/>
            <a:ext cx="57988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buNone/>
            </a:pPr>
            <a:r>
              <a:rPr lang="de-AT" sz="2400" b="1" strike="noStrike" spc="-1">
                <a:solidFill>
                  <a:srgbClr val="4D4D4D"/>
                </a:solidFill>
                <a:latin typeface="Corbel"/>
              </a:rPr>
              <a:t>Staatsgewalt</a:t>
            </a:r>
            <a:endParaRPr lang="de-AT" sz="2400" b="0" strike="noStrike" spc="-1">
              <a:latin typeface="Arial"/>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5013" y="3702368"/>
            <a:ext cx="1671471" cy="1671471"/>
          </a:xfrm>
          <a:prstGeom prst="rect">
            <a:avLst/>
          </a:prstGeom>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val="0"/>
              </a:ext>
            </a:extLst>
          </a:blip>
          <a:srcRect t="800" b="-1"/>
          <a:stretch/>
        </p:blipFill>
        <p:spPr>
          <a:xfrm>
            <a:off x="2331208" y="3935994"/>
            <a:ext cx="903593" cy="951323"/>
          </a:xfrm>
          <a:prstGeom prst="rect">
            <a:avLst/>
          </a:prstGeom>
        </p:spPr>
      </p:pic>
      <p:cxnSp>
        <p:nvCxnSpPr>
          <p:cNvPr id="14" name="Gerader Verbinder 13"/>
          <p:cNvCxnSpPr/>
          <p:nvPr/>
        </p:nvCxnSpPr>
        <p:spPr>
          <a:xfrm>
            <a:off x="1708978" y="2491740"/>
            <a:ext cx="3510722" cy="3048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flipV="1">
            <a:off x="3884292" y="2872740"/>
            <a:ext cx="2912192" cy="15087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4801" y="1824185"/>
            <a:ext cx="1890212" cy="1335109"/>
          </a:xfrm>
          <a:prstGeom prst="rect">
            <a:avLst/>
          </a:prstGeom>
        </p:spPr>
      </p:pic>
      <p:pic>
        <p:nvPicPr>
          <p:cNvPr id="2" name="Grafik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024" y="5093626"/>
            <a:ext cx="1488629" cy="415188"/>
          </a:xfrm>
          <a:prstGeom prst="rect">
            <a:avLst/>
          </a:prstGeom>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8609" y="3222308"/>
            <a:ext cx="1238899" cy="960120"/>
          </a:xfrm>
          <a:prstGeom prst="rect">
            <a:avLst/>
          </a:prstGeom>
        </p:spPr>
      </p:pic>
      <p:sp>
        <p:nvSpPr>
          <p:cNvPr id="13" name="Textfeld 12"/>
          <p:cNvSpPr txBox="1"/>
          <p:nvPr/>
        </p:nvSpPr>
        <p:spPr>
          <a:xfrm>
            <a:off x="2769974" y="6219568"/>
            <a:ext cx="3604053" cy="276999"/>
          </a:xfrm>
          <a:prstGeom prst="rect">
            <a:avLst/>
          </a:prstGeom>
          <a:noFill/>
        </p:spPr>
        <p:txBody>
          <a:bodyPr wrap="square" rtlCol="0">
            <a:spAutoFit/>
          </a:bodyPr>
          <a:lstStyle/>
          <a:p>
            <a:pPr algn="ctr"/>
            <a:r>
              <a:rPr lang="de-AT" sz="1200" dirty="0" smtClean="0">
                <a:latin typeface="Corbel" panose="020B0503020204020204" pitchFamily="34" charset="0"/>
              </a:rPr>
              <a:t>Stundenbild</a:t>
            </a:r>
            <a:r>
              <a:rPr lang="de-AT" sz="1200" baseline="0" dirty="0" smtClean="0">
                <a:latin typeface="Corbel" panose="020B0503020204020204" pitchFamily="34" charset="0"/>
              </a:rPr>
              <a:t> 3 | Demokratie und Staat</a:t>
            </a:r>
            <a:endParaRPr lang="de-AT" sz="1200" dirty="0">
              <a:latin typeface="Corbel" panose="020B0503020204020204" pitchFamily="34" charset="0"/>
            </a:endParaRPr>
          </a:p>
        </p:txBody>
      </p:sp>
    </p:spTree>
    <p:extLst>
      <p:ext uri="{BB962C8B-B14F-4D97-AF65-F5344CB8AC3E}">
        <p14:creationId xmlns:p14="http://schemas.microsoft.com/office/powerpoint/2010/main" val="421281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695</Words>
  <Application>Microsoft Office PowerPoint</Application>
  <PresentationFormat>Bildschirmpräsentation (4:3)</PresentationFormat>
  <Paragraphs>163</Paragraphs>
  <Slides>19</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Corbel</vt:lpstr>
      <vt:lpstr>Franklin Gothic Book</vt:lpstr>
      <vt:lpstr>Symbol</vt:lpstr>
      <vt:lpstr>Times New Roman</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IHSW/LVAk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Stundenbild 1</dc:title>
  <dc:subject>Grundwerte</dc:subject>
  <dc:creator>OR Mag. Dr. Paul Georg ERTL</dc:creator>
  <cp:lastModifiedBy>xqdf</cp:lastModifiedBy>
  <cp:revision>102</cp:revision>
  <dcterms:created xsi:type="dcterms:W3CDTF">2012-09-21T08:45:34Z</dcterms:created>
  <dcterms:modified xsi:type="dcterms:W3CDTF">2024-07-17T11:54:13Z</dcterms:modified>
</cp:coreProperties>
</file>