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90" r:id="rId4"/>
    <p:sldId id="274" r:id="rId5"/>
    <p:sldId id="291" r:id="rId6"/>
    <p:sldId id="285" r:id="rId7"/>
    <p:sldId id="281" r:id="rId8"/>
    <p:sldId id="272" r:id="rId9"/>
    <p:sldId id="286" r:id="rId10"/>
    <p:sldId id="279" r:id="rId11"/>
    <p:sldId id="269" r:id="rId12"/>
    <p:sldId id="287" r:id="rId13"/>
    <p:sldId id="288" r:id="rId14"/>
    <p:sldId id="268" r:id="rId15"/>
    <p:sldId id="271" r:id="rId16"/>
  </p:sldIdLst>
  <p:sldSz cx="9144000" cy="6858000" type="screen4x3"/>
  <p:notesSz cx="666273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Vrf05wvAXfLcmucdM/AF6A==" hashData="Ngs0Rh7L6LTe6sLpgKN/w5xgm+2IfmFkhMakmPSUiaXdDEq4UuPM+bEBm4zA4Xx5hsCu5jVkPwRcjQRw6env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71047" autoAdjust="0"/>
  </p:normalViewPr>
  <p:slideViewPr>
    <p:cSldViewPr snapToGrid="0" snapToObjects="1">
      <p:cViewPr varScale="1">
        <p:scale>
          <a:sx n="90" d="100"/>
          <a:sy n="90" d="100"/>
        </p:scale>
        <p:origin x="25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8760BB-EB0F-472D-B36C-918B9B7F00C1}" type="datetimeFigureOut">
              <a:rPr lang="de-AT"/>
              <a:pPr>
                <a:defRPr/>
              </a:pPr>
              <a:t>16.07.2024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6C793A-7AC2-43CD-9821-C76C809004D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06B38-9457-4222-802E-F197C93E62E9}" type="datetimeFigureOut">
              <a:rPr lang="de-DE"/>
              <a:pPr>
                <a:defRPr/>
              </a:pPr>
              <a:t>16.07.2024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46643A-63A0-4390-80DB-B46ECDBF46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 dirty="0" smtClean="0"/>
              <a:t>Stundenbild NEU, überarbeitet von Mag. Dr. Philipp JERNEJ</a:t>
            </a: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E539A52-F1CF-4992-BCB1-FAD82B5BC8A3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 dirty="0" smtClean="0"/>
              <a:t>2-3 min. Diskussion.</a:t>
            </a:r>
          </a:p>
          <a:p>
            <a:r>
              <a:rPr lang="de-AT" altLang="de-DE" dirty="0" smtClean="0"/>
              <a:t>Vertiefende Informationen zu den Fragen in Folge im Rahmen der Folien 13 und 14; </a:t>
            </a:r>
          </a:p>
          <a:p>
            <a:endParaRPr lang="de-AT" altLang="de-DE" dirty="0" smtClean="0"/>
          </a:p>
          <a:p>
            <a:endParaRPr lang="de-AT" altLang="de-DE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AD37F5-22F8-4F72-8A18-223F1F41B3FA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1600" dirty="0" smtClean="0"/>
              <a:t>Auch eine Frage an das Publikum wäre denkbar, „welche Inlandseinsätze des ÖBH kennen Sie?“ </a:t>
            </a:r>
            <a:r>
              <a:rPr lang="de-AT" altLang="de-DE" sz="1600" dirty="0" err="1" smtClean="0"/>
              <a:t>SihPolAssE</a:t>
            </a:r>
            <a:r>
              <a:rPr lang="de-AT" altLang="de-DE" sz="1600" dirty="0" smtClean="0"/>
              <a:t> und Corona sowie das Hochwasser 2023 in Kärnten und der Steiermark sind in der Bevölkerung präsent und bieten ideale Anknüpfungspunkte zu den Inlandseinsätzen. Persönliche Erfahrungen der/des Vortagenden können die Einsätze deutlich intensivieren.  </a:t>
            </a:r>
          </a:p>
          <a:p>
            <a:pPr eaLnBrk="1" hangingPunct="1"/>
            <a:endParaRPr lang="de-AT" altLang="de-DE" sz="1600" dirty="0" smtClean="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de-AT" altLang="de-DE" sz="1600" dirty="0" smtClean="0">
                <a:solidFill>
                  <a:srgbClr val="5F5F5F"/>
                </a:solidFill>
                <a:latin typeface="Corbel" panose="020B0503020204020204" pitchFamily="34" charset="0"/>
              </a:rPr>
              <a:t>Militärische Landesverteidigung</a:t>
            </a:r>
          </a:p>
          <a:p>
            <a:pPr eaLnBrk="1" hangingPunct="1"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Ungarneinsatz 1956</a:t>
            </a:r>
          </a:p>
          <a:p>
            <a:pPr eaLnBrk="1" hangingPunct="1"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Jugoslawieneinsatz 1991</a:t>
            </a:r>
            <a:endParaRPr lang="de-AT" altLang="de-DE" dirty="0" smtClean="0">
              <a:latin typeface="Corbel" panose="020B0503020204020204" pitchFamily="34" charset="0"/>
            </a:endParaRPr>
          </a:p>
          <a:p>
            <a:pPr eaLnBrk="1" hangingPunct="1"/>
            <a:endParaRPr lang="de-AT" altLang="de-DE" sz="1600" dirty="0" smtClean="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de-AT" altLang="de-DE" sz="1600" dirty="0" smtClean="0">
                <a:solidFill>
                  <a:srgbClr val="5F5F5F"/>
                </a:solidFill>
                <a:latin typeface="Corbel" panose="020B0503020204020204" pitchFamily="34" charset="0"/>
              </a:rPr>
              <a:t>Assistenzeinsätze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</a:t>
            </a:r>
            <a:r>
              <a:rPr lang="de-AT" altLang="de-DE" dirty="0" err="1" smtClean="0">
                <a:solidFill>
                  <a:srgbClr val="5F5F5F"/>
                </a:solidFill>
                <a:latin typeface="Corbel" panose="020B0503020204020204" pitchFamily="34" charset="0"/>
              </a:rPr>
              <a:t>AssE</a:t>
            </a: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Corona-Pandemie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Katastrophen (Hochwasser)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de-AT" altLang="de-DE" dirty="0" smtClean="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de-AT" altLang="de-DE" sz="1600" dirty="0" smtClean="0">
                <a:solidFill>
                  <a:srgbClr val="5F5F5F"/>
                </a:solidFill>
                <a:latin typeface="Corbel" panose="020B0503020204020204" pitchFamily="34" charset="0"/>
              </a:rPr>
              <a:t>Sicherheitsstrategie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</a:rPr>
              <a:t> mindestens </a:t>
            </a:r>
            <a:r>
              <a:rPr lang="de-AT" altLang="de-DE" dirty="0" smtClean="0">
                <a:solidFill>
                  <a:srgbClr val="5F5F5F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12.500 Soldaten </a:t>
            </a:r>
            <a:r>
              <a:rPr lang="de-AT" altLang="de-DE" b="1" dirty="0" smtClean="0">
                <a:solidFill>
                  <a:srgbClr val="5F5F5F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(Katastrophenhilfe)</a:t>
            </a:r>
          </a:p>
          <a:p>
            <a:endParaRPr lang="de-AT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08D7F2-8BE8-41AA-9098-C78A95E3E5E4}" type="slidenum">
              <a:rPr lang="de-DE" altLang="de-DE" smtClean="0"/>
              <a:pPr/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AT" altLang="de-DE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6BC8F8-84D7-4234-BF6A-FAFF67535B81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altLang="de-DE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8E397-7C6F-4536-BA29-E7C7BC932369}" type="slidenum">
              <a:rPr lang="de-AT" sz="1400" spc="-1" smtClean="0">
                <a:latin typeface="Times New Roman"/>
              </a:rPr>
              <a:pPr>
                <a:defRPr/>
              </a:pPr>
              <a:t>3</a:t>
            </a:fld>
            <a:endParaRPr lang="de-AT" sz="14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AT" alt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21D259-13CA-4078-AE09-300DC418082B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AT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B224E5-2577-4323-A3A7-AA36D93FC01F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FA788E-1153-424F-AB16-92C0F5DF9538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 smtClean="0"/>
          </a:p>
          <a:p>
            <a:endParaRPr lang="de-AT" altLang="de-DE" dirty="0" smtClean="0"/>
          </a:p>
          <a:p>
            <a:endParaRPr lang="de-AT" altLang="de-DE" dirty="0" smtClean="0"/>
          </a:p>
          <a:p>
            <a:endParaRPr lang="de-AT" altLang="de-DE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758C68-62AB-422B-94AA-F67C22834323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 smtClean="0"/>
              <a:t>Entspricht der Folie davor, diesmal eine Darstellung in Schriftform.</a:t>
            </a: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AB205D-154B-40E6-A8FE-A9D4DFEFA7A5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 smtClean="0">
                <a:solidFill>
                  <a:srgbClr val="5F5F5F"/>
                </a:solidFill>
                <a:latin typeface="Corbel" panose="020B0503020204020204" pitchFamily="34" charset="0"/>
              </a:rPr>
              <a:t>Bundesverfassungsgesetz über Kooperation und Solidarität bei der Entsendung von Einheiten und Einzelpersonen in das Ausland.</a:t>
            </a:r>
          </a:p>
          <a:p>
            <a:r>
              <a:rPr lang="de-AT" altLang="de-DE" smtClean="0">
                <a:solidFill>
                  <a:srgbClr val="5F5F5F"/>
                </a:solidFill>
                <a:latin typeface="Corbel" panose="020B0503020204020204" pitchFamily="34" charset="0"/>
              </a:rPr>
              <a:t>Zur Durchführung von Übungen und Ausbildungsmaßnahmen im Bereich der militärischen Landesverteidigung (Art 79 Abs 1 B-VG)</a:t>
            </a:r>
          </a:p>
          <a:p>
            <a:endParaRPr lang="de-AT" altLang="de-DE" smtClean="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endParaRPr lang="de-AT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3C38CB-15B5-4591-8076-66339AF336D0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altLang="de-DE" dirty="0" smtClean="0"/>
              <a:t>QR-Code mit Verknüpfung zur ÖBH-Webseite mit der Übersichtskarte der Auslandseinsätze.</a:t>
            </a:r>
          </a:p>
          <a:p>
            <a:pPr>
              <a:defRPr/>
            </a:pPr>
            <a:r>
              <a:rPr lang="de-AT" altLang="de-DE" dirty="0" smtClean="0"/>
              <a:t>„https://www.bundesheer.at/</a:t>
            </a:r>
            <a:r>
              <a:rPr lang="de-AT" altLang="de-DE" dirty="0" err="1" smtClean="0"/>
              <a:t>einsaetze</a:t>
            </a:r>
            <a:r>
              <a:rPr lang="de-AT" altLang="de-DE" dirty="0" smtClean="0"/>
              <a:t>/</a:t>
            </a:r>
            <a:r>
              <a:rPr lang="de-AT" altLang="de-DE" dirty="0" err="1" smtClean="0"/>
              <a:t>einsaetze</a:t>
            </a:r>
            <a:r>
              <a:rPr lang="de-AT" altLang="de-DE" dirty="0" smtClean="0"/>
              <a:t>-im-ausland“</a:t>
            </a:r>
          </a:p>
          <a:p>
            <a:pPr>
              <a:defRPr/>
            </a:pPr>
            <a:endParaRPr lang="de-AT" altLang="de-DE" dirty="0" smtClean="0"/>
          </a:p>
          <a:p>
            <a:pPr>
              <a:defRPr/>
            </a:pPr>
            <a:r>
              <a:rPr lang="de-AT" altLang="de-DE" dirty="0" smtClean="0"/>
              <a:t>Falls der/die Vortragende über Auslandserfahrung verfügt, wäre die Schilderung von persönlichen Erfahrungen eine wesentliche Bereicherung. Die Einsätze sollen keiner Wertung unterliegen und Rücksichtnehmen auf eventuelle </a:t>
            </a:r>
            <a:r>
              <a:rPr lang="de-AT" altLang="de-DE" dirty="0" err="1" smtClean="0"/>
              <a:t>ZuhörerInnen</a:t>
            </a:r>
            <a:r>
              <a:rPr lang="de-AT" altLang="de-DE" dirty="0" smtClean="0"/>
              <a:t> aus diesem Land/Nachbarland und die politischen, kulturellen und religiösen Konflikte. </a:t>
            </a:r>
          </a:p>
          <a:p>
            <a:pPr>
              <a:defRPr/>
            </a:pPr>
            <a:endParaRPr lang="de-AT" altLang="de-DE" dirty="0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606B17-BF9C-4344-B6B7-06FC81107E9E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25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800" dirty="0" smtClean="0">
                <a:latin typeface="Corbel" panose="020B0503020204020204" pitchFamily="34" charset="0"/>
              </a:rPr>
              <a:t>Staats- </a:t>
            </a:r>
            <a:r>
              <a:rPr lang="de-AT" altLang="de-DE" sz="800" dirty="0">
                <a:latin typeface="Corbel" panose="020B0503020204020204" pitchFamily="34" charset="0"/>
              </a:rPr>
              <a:t>und wehrpolitische Bildung im Bundesheer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2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644525" y="307975"/>
            <a:ext cx="3600450" cy="469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AT" sz="1000" dirty="0">
                <a:latin typeface="Franklin Gothic Demi" panose="020B0703020102020204" pitchFamily="34" charset="0"/>
                <a:cs typeface="Arial" charset="0"/>
              </a:rPr>
              <a:t>ÖSTERREICHISCHES </a:t>
            </a:r>
          </a:p>
          <a:p>
            <a:pPr eaLnBrk="1" hangingPunct="1">
              <a:defRPr/>
            </a:pPr>
            <a:r>
              <a:rPr lang="de-AT" sz="1000" dirty="0">
                <a:latin typeface="Franklin Gothic Demi" panose="020B0703020102020204" pitchFamily="34" charset="0"/>
                <a:cs typeface="Arial" charset="0"/>
              </a:rPr>
              <a:t>BUNDESHEER</a:t>
            </a:r>
          </a:p>
          <a:p>
            <a:pPr eaLnBrk="1" hangingPunct="1">
              <a:defRPr/>
            </a:pPr>
            <a:r>
              <a:rPr lang="de-AT" sz="1000" dirty="0">
                <a:latin typeface="Franklin Gothic Book" panose="020B0503020102020204" pitchFamily="34" charset="0"/>
                <a:cs typeface="Arial" charset="0"/>
              </a:rPr>
              <a:t>Verband/Dienststelle (in der Masterfolie eintragen</a:t>
            </a:r>
            <a:r>
              <a:rPr lang="de-AT" sz="1050" dirty="0">
                <a:latin typeface="Franklin Gothic Book" panose="020B0503020102020204" pitchFamily="34" charset="0"/>
                <a:cs typeface="Arial" charset="0"/>
              </a:rPr>
              <a:t>)</a:t>
            </a:r>
            <a:endParaRPr lang="de-DE" sz="1050" dirty="0">
              <a:latin typeface="Franklin Gothic Book" panose="020B0503020102020204" pitchFamily="34" charset="0"/>
              <a:cs typeface="Arial" charset="0"/>
            </a:endParaRPr>
          </a:p>
        </p:txBody>
      </p:sp>
      <p:pic>
        <p:nvPicPr>
          <p:cNvPr id="5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39725"/>
            <a:ext cx="3333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642157"/>
            <a:ext cx="7751786" cy="790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43882" y="2654300"/>
            <a:ext cx="7751786" cy="373221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endParaRPr lang="de-DE" dirty="0" smtClean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0"/>
          </p:nvPr>
        </p:nvSpPr>
        <p:spPr>
          <a:xfrm>
            <a:off x="644525" y="6392863"/>
            <a:ext cx="18970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hangingPunct="1">
              <a:defRPr sz="1000" dirty="0">
                <a:solidFill>
                  <a:schemeClr val="tx1"/>
                </a:solidFill>
                <a:latin typeface="Franklin Gothic Book" panose="020B05030201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21"/>
          </p:nvPr>
        </p:nvSpPr>
        <p:spPr>
          <a:xfrm>
            <a:off x="3322800" y="6395052"/>
            <a:ext cx="23939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hangingPunct="1">
              <a:defRPr sz="1000" smtClean="0">
                <a:solidFill>
                  <a:schemeClr val="tx1"/>
                </a:solidFill>
                <a:latin typeface="Franklin Gothic Book" panose="020B050302010202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AT" dirty="0" smtClean="0"/>
              <a:t>Stundenbild 5 | Bedrohungsszenarien und Aufgaben des ÖBH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2"/>
          </p:nvPr>
        </p:nvSpPr>
        <p:spPr>
          <a:xfrm>
            <a:off x="7805738" y="6386513"/>
            <a:ext cx="6540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1928DF6-3CC4-4720-A8E1-A38A7EA068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74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1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 userDrawn="1"/>
        </p:nvSpPr>
        <p:spPr bwMode="auto">
          <a:xfrm>
            <a:off x="609600" y="549275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AT" altLang="de-DE" sz="800" dirty="0" smtClean="0">
                <a:latin typeface="Franklin Gothic Book" pitchFamily="34" charset="0"/>
              </a:rPr>
              <a:t>Staats- und wehrpolitische Bildung im Bundesheer</a:t>
            </a:r>
          </a:p>
        </p:txBody>
      </p:sp>
      <p:sp>
        <p:nvSpPr>
          <p:cNvPr id="3" name="Textfeld 2">
            <a:extLst/>
          </p:cNvPr>
          <p:cNvSpPr txBox="1"/>
          <p:nvPr userDrawn="1"/>
        </p:nvSpPr>
        <p:spPr>
          <a:xfrm>
            <a:off x="623888" y="366713"/>
            <a:ext cx="4308475" cy="22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850" b="1" dirty="0">
                <a:latin typeface="Franklin Gothic Demi" panose="020B0703020102020204" pitchFamily="34" charset="0"/>
              </a:rPr>
              <a:t>BUNDESMINISTERIUM für LANDESVERTEIDIGUNG</a:t>
            </a:r>
          </a:p>
        </p:txBody>
      </p:sp>
    </p:spTree>
    <p:extLst>
      <p:ext uri="{BB962C8B-B14F-4D97-AF65-F5344CB8AC3E}">
        <p14:creationId xmlns:p14="http://schemas.microsoft.com/office/powerpoint/2010/main" val="57190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90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548714" y="6450227"/>
            <a:ext cx="604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 sz="1200" dirty="0" smtClean="0">
                <a:latin typeface="Corbel" panose="020B0503020204020204" pitchFamily="34" charset="0"/>
              </a:rPr>
              <a:t>Stundenbild 5 | Bedrohungsszenarien und Aufgaben des ÖBH</a:t>
            </a:r>
            <a:endParaRPr lang="de-DE" sz="1200" dirty="0">
              <a:latin typeface="Corbel" panose="020B05030202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19" r:id="rId4"/>
    <p:sldLayoutId id="2147484023" r:id="rId5"/>
    <p:sldLayoutId id="214748402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../../2015_01_J&#228;nner/7_Bedrohungsszenarien_und_Aufgaben_des_&#214;BH/&#169;%20-%20www.bundesheer.at" TargetMode="Externa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6"/>
          <p:cNvSpPr txBox="1">
            <a:spLocks noChangeArrowheads="1"/>
          </p:cNvSpPr>
          <p:nvPr/>
        </p:nvSpPr>
        <p:spPr bwMode="auto">
          <a:xfrm>
            <a:off x="1908175" y="2925763"/>
            <a:ext cx="5799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3200" b="1">
                <a:solidFill>
                  <a:srgbClr val="4D4D4D"/>
                </a:solidFill>
                <a:latin typeface="Corbel" panose="020B0503020204020204" pitchFamily="34" charset="0"/>
              </a:rPr>
              <a:t>Bedrohungsszenarien und Aufgaben des ÖBH</a:t>
            </a:r>
          </a:p>
        </p:txBody>
      </p:sp>
      <p:sp>
        <p:nvSpPr>
          <p:cNvPr id="6147" name="Text Box 27"/>
          <p:cNvSpPr txBox="1">
            <a:spLocks noChangeArrowheads="1"/>
          </p:cNvSpPr>
          <p:nvPr/>
        </p:nvSpPr>
        <p:spPr bwMode="auto">
          <a:xfrm>
            <a:off x="1908175" y="2565400"/>
            <a:ext cx="579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>
                <a:solidFill>
                  <a:srgbClr val="4D4D4D"/>
                </a:solidFill>
                <a:latin typeface="Corbel" panose="020B0503020204020204" pitchFamily="34" charset="0"/>
              </a:rPr>
              <a:t>Stundenbild 5</a:t>
            </a:r>
          </a:p>
        </p:txBody>
      </p:sp>
      <p:pic>
        <p:nvPicPr>
          <p:cNvPr id="6148" name="Picture 38" descr="Logo_lv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508500"/>
            <a:ext cx="9001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39"/>
          <p:cNvSpPr txBox="1">
            <a:spLocks noChangeArrowheads="1"/>
          </p:cNvSpPr>
          <p:nvPr/>
        </p:nvSpPr>
        <p:spPr bwMode="auto">
          <a:xfrm>
            <a:off x="1908175" y="3973513"/>
            <a:ext cx="4105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200">
                <a:solidFill>
                  <a:srgbClr val="4D4D4D"/>
                </a:solidFill>
                <a:latin typeface="Corbel" panose="020B0503020204020204" pitchFamily="34" charset="0"/>
              </a:rPr>
              <a:t>Version 1</a:t>
            </a:r>
          </a:p>
        </p:txBody>
      </p:sp>
      <p:sp>
        <p:nvSpPr>
          <p:cNvPr id="6150" name="Text Box 40"/>
          <p:cNvSpPr txBox="1">
            <a:spLocks noChangeArrowheads="1"/>
          </p:cNvSpPr>
          <p:nvPr/>
        </p:nvSpPr>
        <p:spPr bwMode="auto">
          <a:xfrm>
            <a:off x="2628900" y="4579938"/>
            <a:ext cx="36718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000" b="1" i="1" dirty="0">
                <a:latin typeface="Corbel" panose="020B0503020204020204" pitchFamily="34" charset="0"/>
              </a:rPr>
              <a:t>Mag. Dr. Philipp JERNEJ</a:t>
            </a:r>
          </a:p>
          <a:p>
            <a:pPr eaLnBrk="1" hangingPunct="1"/>
            <a:r>
              <a:rPr lang="de-AT" altLang="de-DE" sz="1000" i="1" dirty="0">
                <a:latin typeface="Corbel" panose="020B0503020204020204" pitchFamily="34" charset="0"/>
              </a:rPr>
              <a:t>Im Auftrag </a:t>
            </a:r>
            <a:r>
              <a:rPr lang="de-AT" altLang="de-DE" sz="1000" i="1" dirty="0" smtClean="0">
                <a:latin typeface="Corbel" panose="020B0503020204020204" pitchFamily="34" charset="0"/>
              </a:rPr>
              <a:t>der </a:t>
            </a:r>
            <a:r>
              <a:rPr lang="de-AT" altLang="de-DE" sz="1000" i="1" dirty="0">
                <a:latin typeface="Corbel" panose="020B0503020204020204" pitchFamily="34" charset="0"/>
              </a:rPr>
              <a:t>Landesverteidigungsakademie</a:t>
            </a:r>
          </a:p>
          <a:p>
            <a:pPr eaLnBrk="1" hangingPunct="1"/>
            <a:r>
              <a:rPr lang="de-AT" altLang="de-DE" sz="1000" i="1" dirty="0">
                <a:latin typeface="Corbel" panose="020B0503020204020204" pitchFamily="34" charset="0"/>
              </a:rPr>
              <a:t>Zentrum für menschenorientierte Führung und Wehrpolitik</a:t>
            </a:r>
          </a:p>
        </p:txBody>
      </p:sp>
      <p:pic>
        <p:nvPicPr>
          <p:cNvPr id="6151" name="Picture 44" descr="pbb_logomuster_FERT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1336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46"/>
          <p:cNvSpPr>
            <a:spLocks noChangeArrowheads="1"/>
          </p:cNvSpPr>
          <p:nvPr/>
        </p:nvSpPr>
        <p:spPr bwMode="auto">
          <a:xfrm>
            <a:off x="0" y="1771650"/>
            <a:ext cx="9144000" cy="14446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6153" name="Textplatzhalter 3"/>
          <p:cNvSpPr txBox="1">
            <a:spLocks/>
          </p:cNvSpPr>
          <p:nvPr/>
        </p:nvSpPr>
        <p:spPr bwMode="auto">
          <a:xfrm>
            <a:off x="5072063" y="677863"/>
            <a:ext cx="38084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 altLang="de-DE" sz="1200" b="1">
                <a:solidFill>
                  <a:srgbClr val="000000"/>
                </a:solidFill>
                <a:latin typeface="Corbel" panose="020B0503020204020204" pitchFamily="34" charset="0"/>
              </a:rPr>
              <a:t>Staats- und wehrpolitische Bildung im Bundesheer</a:t>
            </a:r>
          </a:p>
        </p:txBody>
      </p:sp>
      <p:pic>
        <p:nvPicPr>
          <p:cNvPr id="615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98475"/>
            <a:ext cx="22431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074985" y="6260123"/>
            <a:ext cx="4736123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8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22532" name="Text Box 32"/>
          <p:cNvSpPr txBox="1">
            <a:spLocks noChangeArrowheads="1"/>
          </p:cNvSpPr>
          <p:nvPr/>
        </p:nvSpPr>
        <p:spPr bwMode="auto">
          <a:xfrm>
            <a:off x="1258888" y="6116638"/>
            <a:ext cx="5976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200">
                <a:latin typeface="Corbel" panose="020B0503020204020204" pitchFamily="34" charset="0"/>
              </a:rPr>
              <a:t>Bedrohungsszenarien und Aufgaben | Folie 10</a:t>
            </a:r>
          </a:p>
        </p:txBody>
      </p:sp>
      <p:sp>
        <p:nvSpPr>
          <p:cNvPr id="22533" name="Text Box 39"/>
          <p:cNvSpPr txBox="1">
            <a:spLocks noChangeArrowheads="1"/>
          </p:cNvSpPr>
          <p:nvPr/>
        </p:nvSpPr>
        <p:spPr bwMode="auto">
          <a:xfrm>
            <a:off x="1258888" y="1258888"/>
            <a:ext cx="6985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Rechtliche Grundlagen für internationale Einsätze des ÖBH (KSE-BVG)</a:t>
            </a:r>
          </a:p>
        </p:txBody>
      </p:sp>
      <p:pic>
        <p:nvPicPr>
          <p:cNvPr id="2253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33850"/>
            <a:ext cx="26781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14550"/>
            <a:ext cx="26781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/>
          <a:stretch>
            <a:fillRect/>
          </a:stretch>
        </p:blipFill>
        <p:spPr bwMode="auto">
          <a:xfrm>
            <a:off x="5200650" y="4060825"/>
            <a:ext cx="26606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14550"/>
            <a:ext cx="2673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24581" name="Text Box 28"/>
          <p:cNvSpPr txBox="1">
            <a:spLocks noChangeArrowheads="1"/>
          </p:cNvSpPr>
          <p:nvPr/>
        </p:nvSpPr>
        <p:spPr bwMode="auto">
          <a:xfrm>
            <a:off x="1258888" y="1258888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Auslandseinsätze des ÖBH</a:t>
            </a:r>
          </a:p>
        </p:txBody>
      </p:sp>
      <p:sp>
        <p:nvSpPr>
          <p:cNvPr id="24582" name="Text Box 29"/>
          <p:cNvSpPr txBox="1">
            <a:spLocks noChangeArrowheads="1"/>
          </p:cNvSpPr>
          <p:nvPr/>
        </p:nvSpPr>
        <p:spPr bwMode="auto">
          <a:xfrm>
            <a:off x="1258888" y="2249488"/>
            <a:ext cx="7548562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de-AT" altLang="de-DE" sz="240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sz="2000">
                <a:solidFill>
                  <a:srgbClr val="5F5F5F"/>
                </a:solidFill>
                <a:latin typeface="Corbel" panose="020B0503020204020204" pitchFamily="34" charset="0"/>
              </a:rPr>
              <a:t> EU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sz="2000">
                <a:solidFill>
                  <a:srgbClr val="5F5F5F"/>
                </a:solidFill>
                <a:latin typeface="Corbel" panose="020B0503020204020204" pitchFamily="34" charset="0"/>
              </a:rPr>
              <a:t> UN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sz="2000">
                <a:solidFill>
                  <a:srgbClr val="5F5F5F"/>
                </a:solidFill>
                <a:latin typeface="Corbel" panose="020B0503020204020204" pitchFamily="34" charset="0"/>
              </a:rPr>
              <a:t> NATO</a:t>
            </a:r>
          </a:p>
          <a:p>
            <a:pPr eaLnBrk="1" hangingPunct="1">
              <a:lnSpc>
                <a:spcPct val="125000"/>
              </a:lnSpc>
            </a:pPr>
            <a:endParaRPr lang="de-AT" altLang="de-DE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de-AT" altLang="de-DE" sz="2000">
                <a:solidFill>
                  <a:srgbClr val="5F5F5F"/>
                </a:solidFill>
                <a:latin typeface="Corbel" panose="020B0503020204020204" pitchFamily="34" charset="0"/>
              </a:rPr>
              <a:t> Einsatzstärke: 1.100 Soldaten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de-AT" altLang="de-DE" sz="2000">
              <a:solidFill>
                <a:srgbClr val="5F5F5F"/>
              </a:solidFill>
              <a:latin typeface="Corbel" panose="020B0503020204020204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de-AT" altLang="de-DE" sz="2000">
              <a:solidFill>
                <a:srgbClr val="5F5F5F"/>
              </a:solidFill>
              <a:latin typeface="Corbel" panose="020B0503020204020204" pitchFamily="34" charset="0"/>
            </a:endParaRPr>
          </a:p>
        </p:txBody>
      </p:sp>
      <p:sp>
        <p:nvSpPr>
          <p:cNvPr id="24583" name="Textfeld 5"/>
          <p:cNvSpPr txBox="1">
            <a:spLocks noChangeArrowheads="1"/>
          </p:cNvSpPr>
          <p:nvPr/>
        </p:nvSpPr>
        <p:spPr bwMode="auto">
          <a:xfrm>
            <a:off x="1258888" y="1895475"/>
            <a:ext cx="674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2000" b="1">
                <a:solidFill>
                  <a:srgbClr val="5F5F5F"/>
                </a:solidFill>
                <a:latin typeface="Corbel" panose="020B0503020204020204" pitchFamily="34" charset="0"/>
              </a:rPr>
              <a:t>Friedenssicherung, Konfliktverhütung, Katastrophenhilfe</a:t>
            </a:r>
          </a:p>
          <a:p>
            <a:endParaRPr lang="de-AT" altLang="de-DE" sz="2000">
              <a:latin typeface="Franklin Gothic Book" panose="020B0503020102020204" pitchFamily="34" charset="0"/>
            </a:endParaRPr>
          </a:p>
        </p:txBody>
      </p:sp>
      <p:pic>
        <p:nvPicPr>
          <p:cNvPr id="24584" name="Grafi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2888"/>
            <a:ext cx="16811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ChangeArrowheads="1"/>
          </p:cNvSpPr>
          <p:nvPr/>
        </p:nvSpPr>
        <p:spPr bwMode="auto">
          <a:xfrm>
            <a:off x="1258888" y="4724400"/>
            <a:ext cx="7197725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latin typeface="Corbel" panose="020B0503020204020204" pitchFamily="34" charset="0"/>
            </a:endParaRPr>
          </a:p>
        </p:txBody>
      </p:sp>
      <p:pic>
        <p:nvPicPr>
          <p:cNvPr id="26627" name="Picture 31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26629" name="Text Box 43"/>
          <p:cNvSpPr txBox="1">
            <a:spLocks noChangeArrowheads="1"/>
          </p:cNvSpPr>
          <p:nvPr/>
        </p:nvSpPr>
        <p:spPr bwMode="auto">
          <a:xfrm>
            <a:off x="1187450" y="1947863"/>
            <a:ext cx="579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Fragen</a:t>
            </a:r>
          </a:p>
        </p:txBody>
      </p:sp>
      <p:sp>
        <p:nvSpPr>
          <p:cNvPr id="26630" name="Text Box 44"/>
          <p:cNvSpPr txBox="1">
            <a:spLocks noChangeArrowheads="1"/>
          </p:cNvSpPr>
          <p:nvPr/>
        </p:nvSpPr>
        <p:spPr bwMode="auto">
          <a:xfrm>
            <a:off x="1187450" y="3148013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AT" altLang="de-DE" sz="2400">
                <a:latin typeface="Corbel" panose="020B0503020204020204" pitchFamily="34" charset="0"/>
              </a:rPr>
              <a:t>Was für militärische Einsätze des ÖBH kennen Sie?</a:t>
            </a:r>
            <a:endParaRPr lang="de-DE" altLang="de-DE" sz="2400">
              <a:latin typeface="Corbel" panose="020B0503020204020204" pitchFamily="34" charset="0"/>
            </a:endParaRPr>
          </a:p>
        </p:txBody>
      </p:sp>
      <p:sp>
        <p:nvSpPr>
          <p:cNvPr id="26631" name="Text Box 45"/>
          <p:cNvSpPr txBox="1">
            <a:spLocks noChangeArrowheads="1"/>
          </p:cNvSpPr>
          <p:nvPr/>
        </p:nvSpPr>
        <p:spPr bwMode="auto">
          <a:xfrm>
            <a:off x="1187450" y="4289425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AT" altLang="de-DE" sz="2400">
                <a:latin typeface="Corbel" panose="020B0503020204020204" pitchFamily="34" charset="0"/>
              </a:rPr>
              <a:t>Wer darf das ÖBH anfordern? </a:t>
            </a:r>
            <a:endParaRPr lang="de-DE" altLang="de-DE" sz="240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1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pic>
        <p:nvPicPr>
          <p:cNvPr id="28676" name="Picture 49" descr="hochwasser_august_04_1440x969_1360312356">
            <a:hlinkClick r:id="rId4" action="ppaction://hlinkfile" tooltip="© - www.bundesheer.a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882775"/>
            <a:ext cx="25368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8" descr="grenzebeobachten26">
            <a:hlinkClick r:id="rId4" action="ppaction://hlinkfile" tooltip="© - www.bundesheer.at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031875"/>
            <a:ext cx="22733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7" descr="Bildgröße auf die Monitorauflösung (1280x800 px) optimiert">
            <a:hlinkClick r:id="rId4" action="ppaction://hlinkfile" tooltip="© - www.bundesheer.a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160838"/>
            <a:ext cx="26304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79725"/>
            <a:ext cx="2389188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35" descr="Bildgröße auf die Monitorauflösung (1280x800 px) optimiert">
            <a:hlinkClick r:id="rId4" action="ppaction://hlinkfile" tooltip="© - www.bundesheer.at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7575"/>
            <a:ext cx="23891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4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7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30725" name="Text Box 45"/>
          <p:cNvSpPr txBox="1">
            <a:spLocks noChangeArrowheads="1"/>
          </p:cNvSpPr>
          <p:nvPr/>
        </p:nvSpPr>
        <p:spPr bwMode="auto">
          <a:xfrm>
            <a:off x="1258888" y="1258888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Inlandseinsätze des ÖBH</a:t>
            </a:r>
          </a:p>
        </p:txBody>
      </p:sp>
      <p:sp>
        <p:nvSpPr>
          <p:cNvPr id="30726" name="Text Box 46"/>
          <p:cNvSpPr txBox="1">
            <a:spLocks noChangeArrowheads="1"/>
          </p:cNvSpPr>
          <p:nvPr/>
        </p:nvSpPr>
        <p:spPr bwMode="auto">
          <a:xfrm>
            <a:off x="1258888" y="1933575"/>
            <a:ext cx="426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400">
                <a:solidFill>
                  <a:srgbClr val="5F5F5F"/>
                </a:solidFill>
                <a:latin typeface="Corbel" panose="020B0503020204020204" pitchFamily="34" charset="0"/>
              </a:rPr>
              <a:t>Militärische Landesverteidigung</a:t>
            </a:r>
          </a:p>
        </p:txBody>
      </p:sp>
      <p:sp>
        <p:nvSpPr>
          <p:cNvPr id="30727" name="Text Box 46"/>
          <p:cNvSpPr txBox="1">
            <a:spLocks noChangeArrowheads="1"/>
          </p:cNvSpPr>
          <p:nvPr/>
        </p:nvSpPr>
        <p:spPr bwMode="auto">
          <a:xfrm>
            <a:off x="1360488" y="3903663"/>
            <a:ext cx="2938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400">
                <a:solidFill>
                  <a:srgbClr val="5F5F5F"/>
                </a:solidFill>
                <a:latin typeface="Corbel" panose="020B0503020204020204" pitchFamily="34" charset="0"/>
              </a:rPr>
              <a:t>Assistenzeinsätze</a:t>
            </a:r>
          </a:p>
        </p:txBody>
      </p:sp>
      <p:pic>
        <p:nvPicPr>
          <p:cNvPr id="3072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495800"/>
            <a:ext cx="15621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491038"/>
            <a:ext cx="13890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495800"/>
            <a:ext cx="13382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444750"/>
            <a:ext cx="13557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ChangeArrowheads="1"/>
          </p:cNvSpPr>
          <p:nvPr/>
        </p:nvSpPr>
        <p:spPr bwMode="auto">
          <a:xfrm>
            <a:off x="1258888" y="4724400"/>
            <a:ext cx="7197725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latin typeface="Corbel" panose="020B0503020204020204" pitchFamily="34" charset="0"/>
            </a:endParaRPr>
          </a:p>
        </p:txBody>
      </p:sp>
      <p:pic>
        <p:nvPicPr>
          <p:cNvPr id="32771" name="Picture 31" descr="pbb_logomuster_FERT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32773" name="Text Box 43"/>
          <p:cNvSpPr txBox="1">
            <a:spLocks noChangeArrowheads="1"/>
          </p:cNvSpPr>
          <p:nvPr/>
        </p:nvSpPr>
        <p:spPr bwMode="auto">
          <a:xfrm>
            <a:off x="1258888" y="1258888"/>
            <a:ext cx="579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Fragen:</a:t>
            </a:r>
          </a:p>
        </p:txBody>
      </p:sp>
      <p:sp>
        <p:nvSpPr>
          <p:cNvPr id="32774" name="Text Box 44"/>
          <p:cNvSpPr txBox="1">
            <a:spLocks noChangeArrowheads="1"/>
          </p:cNvSpPr>
          <p:nvPr/>
        </p:nvSpPr>
        <p:spPr bwMode="auto">
          <a:xfrm>
            <a:off x="1258888" y="2246313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AT" altLang="de-DE" sz="2400">
                <a:latin typeface="Corbel" panose="020B0503020204020204" pitchFamily="34" charset="0"/>
              </a:rPr>
              <a:t>Welche Bedrohungsszenarien gibt es?</a:t>
            </a:r>
            <a:endParaRPr lang="de-DE" altLang="de-DE" sz="2400">
              <a:latin typeface="Corbel" panose="020B0503020204020204" pitchFamily="34" charset="0"/>
            </a:endParaRPr>
          </a:p>
        </p:txBody>
      </p:sp>
      <p:sp>
        <p:nvSpPr>
          <p:cNvPr id="32775" name="Text Box 45"/>
          <p:cNvSpPr txBox="1">
            <a:spLocks noChangeArrowheads="1"/>
          </p:cNvSpPr>
          <p:nvPr/>
        </p:nvSpPr>
        <p:spPr bwMode="auto">
          <a:xfrm>
            <a:off x="1258888" y="3090863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AT" altLang="de-DE" sz="2400">
                <a:latin typeface="Corbel" panose="020B0503020204020204" pitchFamily="34" charset="0"/>
              </a:rPr>
              <a:t>Welchen Auftrag hat das ÖBH? </a:t>
            </a:r>
            <a:endParaRPr lang="de-DE" altLang="de-DE" sz="2400">
              <a:latin typeface="Corbel" panose="020B0503020204020204" pitchFamily="34" charset="0"/>
            </a:endParaRPr>
          </a:p>
        </p:txBody>
      </p:sp>
      <p:sp>
        <p:nvSpPr>
          <p:cNvPr id="32776" name="Text Box 45"/>
          <p:cNvSpPr txBox="1">
            <a:spLocks noChangeArrowheads="1"/>
          </p:cNvSpPr>
          <p:nvPr/>
        </p:nvSpPr>
        <p:spPr bwMode="auto">
          <a:xfrm>
            <a:off x="1327150" y="3943350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AT" altLang="de-DE" sz="2400">
                <a:latin typeface="Corbel" panose="020B0503020204020204" pitchFamily="34" charset="0"/>
              </a:rPr>
              <a:t>Fragen aus dem Publikum? </a:t>
            </a:r>
            <a:endParaRPr lang="de-DE" altLang="de-DE" sz="240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5"/>
          <p:cNvSpPr txBox="1">
            <a:spLocks noChangeArrowheads="1"/>
          </p:cNvSpPr>
          <p:nvPr/>
        </p:nvSpPr>
        <p:spPr bwMode="auto">
          <a:xfrm>
            <a:off x="1258888" y="1258888"/>
            <a:ext cx="579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Inhalt</a:t>
            </a:r>
          </a:p>
        </p:txBody>
      </p:sp>
      <p:sp>
        <p:nvSpPr>
          <p:cNvPr id="8195" name="Rectangle 28"/>
          <p:cNvSpPr>
            <a:spLocks noChangeArrowheads="1"/>
          </p:cNvSpPr>
          <p:nvPr/>
        </p:nvSpPr>
        <p:spPr bwMode="auto">
          <a:xfrm>
            <a:off x="1187450" y="3608388"/>
            <a:ext cx="7197725" cy="36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latin typeface="Corbel" panose="020B0503020204020204" pitchFamily="34" charset="0"/>
            </a:endParaRPr>
          </a:p>
        </p:txBody>
      </p:sp>
      <p:grpSp>
        <p:nvGrpSpPr>
          <p:cNvPr id="8196" name="Group 39"/>
          <p:cNvGrpSpPr>
            <a:grpSpLocks/>
          </p:cNvGrpSpPr>
          <p:nvPr/>
        </p:nvGrpSpPr>
        <p:grpSpPr bwMode="auto">
          <a:xfrm>
            <a:off x="2071688" y="2997200"/>
            <a:ext cx="1296987" cy="1701800"/>
            <a:chOff x="839" y="1888"/>
            <a:chExt cx="817" cy="1072"/>
          </a:xfrm>
        </p:grpSpPr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839" y="2710"/>
              <a:ext cx="8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de-AT" altLang="de-DE" sz="1000" b="1" dirty="0" smtClean="0">
                  <a:solidFill>
                    <a:schemeClr val="accent3">
                      <a:lumMod val="50000"/>
                    </a:schemeClr>
                  </a:solidFill>
                  <a:latin typeface="Corbel" panose="020B0503020204020204" pitchFamily="34" charset="0"/>
                </a:rPr>
                <a:t>Bedrohungs-szenarien</a:t>
              </a:r>
            </a:p>
          </p:txBody>
        </p:sp>
        <p:pic>
          <p:nvPicPr>
            <p:cNvPr id="8207" name="Picture 34" descr="button_app_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888"/>
              <a:ext cx="79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40"/>
          <p:cNvGrpSpPr>
            <a:grpSpLocks/>
          </p:cNvGrpSpPr>
          <p:nvPr/>
        </p:nvGrpSpPr>
        <p:grpSpPr bwMode="auto">
          <a:xfrm>
            <a:off x="4216400" y="3041650"/>
            <a:ext cx="1296988" cy="1503363"/>
            <a:chOff x="1688" y="1888"/>
            <a:chExt cx="817" cy="947"/>
          </a:xfrm>
        </p:grpSpPr>
        <p:sp>
          <p:nvSpPr>
            <p:cNvPr id="8204" name="Text Box 31"/>
            <p:cNvSpPr txBox="1">
              <a:spLocks noChangeArrowheads="1"/>
            </p:cNvSpPr>
            <p:nvPr/>
          </p:nvSpPr>
          <p:spPr bwMode="auto">
            <a:xfrm>
              <a:off x="1688" y="2681"/>
              <a:ext cx="8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AT" altLang="de-DE" sz="1000" b="1">
                  <a:solidFill>
                    <a:srgbClr val="4D4D4D"/>
                  </a:solidFill>
                  <a:latin typeface="Corbel" panose="020B0503020204020204" pitchFamily="34" charset="0"/>
                </a:rPr>
                <a:t>Auftrag</a:t>
              </a:r>
            </a:p>
          </p:txBody>
        </p:sp>
        <p:pic>
          <p:nvPicPr>
            <p:cNvPr id="8205" name="Picture 35" descr="button_app_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888"/>
              <a:ext cx="79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Group 44"/>
          <p:cNvGrpSpPr>
            <a:grpSpLocks/>
          </p:cNvGrpSpPr>
          <p:nvPr/>
        </p:nvGrpSpPr>
        <p:grpSpPr bwMode="auto">
          <a:xfrm>
            <a:off x="6149975" y="3041650"/>
            <a:ext cx="1584325" cy="1503363"/>
            <a:chOff x="2517" y="1888"/>
            <a:chExt cx="998" cy="947"/>
          </a:xfrm>
        </p:grpSpPr>
        <p:sp>
          <p:nvSpPr>
            <p:cNvPr id="8202" name="Text Box 32"/>
            <p:cNvSpPr txBox="1">
              <a:spLocks noChangeArrowheads="1"/>
            </p:cNvSpPr>
            <p:nvPr/>
          </p:nvSpPr>
          <p:spPr bwMode="auto">
            <a:xfrm>
              <a:off x="2517" y="2681"/>
              <a:ext cx="9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AT" altLang="de-DE" sz="1000" b="1">
                  <a:solidFill>
                    <a:srgbClr val="4D4D4D"/>
                  </a:solidFill>
                  <a:latin typeface="Corbel" panose="020B0503020204020204" pitchFamily="34" charset="0"/>
                </a:rPr>
                <a:t>Einsätze</a:t>
              </a:r>
            </a:p>
          </p:txBody>
        </p:sp>
        <p:pic>
          <p:nvPicPr>
            <p:cNvPr id="8203" name="Picture 36" descr="button_app_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1888"/>
              <a:ext cx="79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51" descr="pbb_logomuster_FERT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54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 Box 6"/>
          <p:cNvSpPr/>
          <p:nvPr/>
        </p:nvSpPr>
        <p:spPr>
          <a:xfrm>
            <a:off x="1258888" y="1258888"/>
            <a:ext cx="5799137" cy="4556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199"/>
              </a:spcBef>
              <a:defRPr/>
            </a:pPr>
            <a:r>
              <a:rPr lang="de-AT" sz="2400" b="1" spc="-1" dirty="0">
                <a:solidFill>
                  <a:srgbClr val="4D4D4D"/>
                </a:solidFill>
                <a:latin typeface="Corbel"/>
              </a:rPr>
              <a:t>Fragen:</a:t>
            </a:r>
            <a:endParaRPr lang="de-AT" sz="2400" spc="-1" dirty="0">
              <a:latin typeface="Arial"/>
            </a:endParaRPr>
          </a:p>
        </p:txBody>
      </p:sp>
      <p:sp>
        <p:nvSpPr>
          <p:cNvPr id="257" name="Text Box 9"/>
          <p:cNvSpPr/>
          <p:nvPr/>
        </p:nvSpPr>
        <p:spPr>
          <a:xfrm>
            <a:off x="1258888" y="1978025"/>
            <a:ext cx="7129462" cy="515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de-DE" sz="2400" spc="-1" dirty="0">
                <a:latin typeface="Corbel"/>
              </a:rPr>
              <a:t>Was könnte uns bedrohen?</a:t>
            </a:r>
            <a:endParaRPr lang="de-AT" sz="2400" spc="-1" dirty="0">
              <a:latin typeface="Arial"/>
            </a:endParaRPr>
          </a:p>
        </p:txBody>
      </p:sp>
      <p:sp>
        <p:nvSpPr>
          <p:cNvPr id="260" name="Rectangle 16"/>
          <p:cNvSpPr/>
          <p:nvPr/>
        </p:nvSpPr>
        <p:spPr>
          <a:xfrm>
            <a:off x="1258888" y="5530850"/>
            <a:ext cx="7197725" cy="3651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21" name="Picture 33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Rectangle 36"/>
          <p:cNvSpPr/>
          <p:nvPr/>
        </p:nvSpPr>
        <p:spPr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 Box 9"/>
          <p:cNvSpPr/>
          <p:nvPr/>
        </p:nvSpPr>
        <p:spPr>
          <a:xfrm>
            <a:off x="1258888" y="4452938"/>
            <a:ext cx="7129462" cy="515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de-DE" sz="2400" spc="-1" dirty="0">
                <a:latin typeface="Corbel"/>
              </a:rPr>
              <a:t>Kann der Staat beeinflusst werden?</a:t>
            </a:r>
            <a:endParaRPr lang="de-AT" sz="2400" spc="-1" dirty="0">
              <a:latin typeface="Arial"/>
            </a:endParaRPr>
          </a:p>
        </p:txBody>
      </p:sp>
      <p:sp>
        <p:nvSpPr>
          <p:cNvPr id="9" name="Text Box 9"/>
          <p:cNvSpPr/>
          <p:nvPr/>
        </p:nvSpPr>
        <p:spPr>
          <a:xfrm>
            <a:off x="1293813" y="2997200"/>
            <a:ext cx="7127875" cy="10144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de-DE" sz="2400" spc="-1" dirty="0">
                <a:latin typeface="Corbel"/>
              </a:rPr>
              <a:t>Können wir als Bürger und Bürgerinnen beeinflusst werden?</a:t>
            </a:r>
            <a:endParaRPr lang="de-AT" sz="24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1269" name="Text Box 45"/>
          <p:cNvSpPr txBox="1">
            <a:spLocks noChangeArrowheads="1"/>
          </p:cNvSpPr>
          <p:nvPr/>
        </p:nvSpPr>
        <p:spPr bwMode="auto">
          <a:xfrm>
            <a:off x="2724150" y="3463925"/>
            <a:ext cx="3695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800" b="1" dirty="0">
                <a:solidFill>
                  <a:srgbClr val="4D4D4D"/>
                </a:solidFill>
                <a:latin typeface="Corbel" panose="020B0503020204020204" pitchFamily="34" charset="0"/>
              </a:rPr>
              <a:t>Bedrohungsszenarien </a:t>
            </a:r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06563"/>
            <a:ext cx="9683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7475"/>
          <a:stretch>
            <a:fillRect/>
          </a:stretch>
        </p:blipFill>
        <p:spPr bwMode="auto">
          <a:xfrm>
            <a:off x="3584575" y="1041400"/>
            <a:ext cx="16033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217863"/>
            <a:ext cx="12604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782763"/>
            <a:ext cx="10525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/>
          <a:stretch>
            <a:fillRect/>
          </a:stretch>
        </p:blipFill>
        <p:spPr bwMode="auto">
          <a:xfrm>
            <a:off x="571500" y="3143250"/>
            <a:ext cx="12779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721225"/>
            <a:ext cx="1239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872038"/>
            <a:ext cx="1289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rafik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12392" r="7088" b="8778"/>
          <a:stretch>
            <a:fillRect/>
          </a:stretch>
        </p:blipFill>
        <p:spPr bwMode="auto">
          <a:xfrm>
            <a:off x="1847850" y="4622800"/>
            <a:ext cx="138906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feld 1"/>
          <p:cNvSpPr txBox="1">
            <a:spLocks noChangeArrowheads="1"/>
          </p:cNvSpPr>
          <p:nvPr/>
        </p:nvSpPr>
        <p:spPr bwMode="auto">
          <a:xfrm>
            <a:off x="1230313" y="2673350"/>
            <a:ext cx="5686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2400">
                <a:latin typeface="Corbel" panose="020B0503020204020204" pitchFamily="34" charset="0"/>
              </a:rPr>
              <a:t>Was können wir tun, um mit diesen Bedrohungen umzugehen?</a:t>
            </a:r>
          </a:p>
          <a:p>
            <a:endParaRPr lang="de-AT" altLang="de-DE" sz="2400">
              <a:latin typeface="Corbel" panose="020B0503020204020204" pitchFamily="34" charset="0"/>
            </a:endParaRPr>
          </a:p>
          <a:p>
            <a:endParaRPr lang="de-AT" altLang="de-DE" sz="2400">
              <a:latin typeface="Corbel" panose="020B0503020204020204" pitchFamily="34" charset="0"/>
            </a:endParaRPr>
          </a:p>
          <a:p>
            <a:r>
              <a:rPr lang="de-AT" altLang="de-DE" sz="2400">
                <a:latin typeface="Corbel" panose="020B0503020204020204" pitchFamily="34" charset="0"/>
              </a:rPr>
              <a:t>Diskutieren Sie kurz zu den jeweiligen Teilbereichen!</a:t>
            </a:r>
          </a:p>
        </p:txBody>
      </p:sp>
      <p:sp>
        <p:nvSpPr>
          <p:cNvPr id="13315" name="Textfeld 2"/>
          <p:cNvSpPr txBox="1">
            <a:spLocks noChangeArrowheads="1"/>
          </p:cNvSpPr>
          <p:nvPr/>
        </p:nvSpPr>
        <p:spPr bwMode="auto">
          <a:xfrm>
            <a:off x="1230313" y="1676400"/>
            <a:ext cx="321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2400" b="1">
                <a:latin typeface="Corbel" panose="020B0503020204020204" pitchFamily="34" charset="0"/>
              </a:rPr>
              <a:t>Fragen: </a:t>
            </a:r>
          </a:p>
        </p:txBody>
      </p:sp>
      <p:sp>
        <p:nvSpPr>
          <p:cNvPr id="13316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1258888" y="1104900"/>
            <a:ext cx="7129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Umfassende Landesverteidigung (Art. 9a B-VG)</a:t>
            </a:r>
          </a:p>
        </p:txBody>
      </p:sp>
      <p:pic>
        <p:nvPicPr>
          <p:cNvPr id="14342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/>
          <a:stretch>
            <a:fillRect/>
          </a:stretch>
        </p:blipFill>
        <p:spPr bwMode="auto">
          <a:xfrm>
            <a:off x="1612900" y="1931988"/>
            <a:ext cx="1141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2337" r="14555" b="8241"/>
          <a:stretch>
            <a:fillRect/>
          </a:stretch>
        </p:blipFill>
        <p:spPr bwMode="auto">
          <a:xfrm>
            <a:off x="1612900" y="4859338"/>
            <a:ext cx="1152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32"/>
          <p:cNvSpPr txBox="1">
            <a:spLocks noChangeArrowheads="1"/>
          </p:cNvSpPr>
          <p:nvPr/>
        </p:nvSpPr>
        <p:spPr bwMode="auto">
          <a:xfrm>
            <a:off x="2608263" y="1995488"/>
            <a:ext cx="5949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AT" altLang="de-DE" b="1">
                <a:solidFill>
                  <a:srgbClr val="5F5F5F"/>
                </a:solidFill>
                <a:latin typeface="Corbel" panose="020B0503020204020204" pitchFamily="34" charset="0"/>
              </a:rPr>
              <a:t>Unabhängigkeit nach außen, Unverletzlichkeit des Bundesgebietes, Verteidigung der Neutralität</a:t>
            </a:r>
          </a:p>
        </p:txBody>
      </p:sp>
      <p:sp>
        <p:nvSpPr>
          <p:cNvPr id="14345" name="Text Box 32"/>
          <p:cNvSpPr txBox="1">
            <a:spLocks noChangeArrowheads="1"/>
          </p:cNvSpPr>
          <p:nvPr/>
        </p:nvSpPr>
        <p:spPr bwMode="auto">
          <a:xfrm>
            <a:off x="2608263" y="3414713"/>
            <a:ext cx="5949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AT" altLang="de-DE" b="1">
                <a:solidFill>
                  <a:srgbClr val="5F5F5F"/>
                </a:solidFill>
                <a:latin typeface="Corbel" panose="020B0503020204020204" pitchFamily="34" charset="0"/>
              </a:rPr>
              <a:t>Schutz der verfassungsmäßigen Einrichtungen und ihrer Handlungsfähigkeit</a:t>
            </a:r>
          </a:p>
        </p:txBody>
      </p:sp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2608263" y="4918075"/>
            <a:ext cx="594836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AT" altLang="de-DE" b="1">
                <a:solidFill>
                  <a:srgbClr val="5F5F5F"/>
                </a:solidFill>
                <a:latin typeface="Corbel" panose="020B0503020204020204" pitchFamily="34" charset="0"/>
              </a:rPr>
              <a:t>Verteidigung der demokratischen Freiheiten der Einwohner vor gewaltsamen Angriffen</a:t>
            </a:r>
          </a:p>
        </p:txBody>
      </p:sp>
      <p:pic>
        <p:nvPicPr>
          <p:cNvPr id="14347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368675"/>
            <a:ext cx="14335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1258888" y="1258888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Der Auftrag des ÖBH (Art. 9a B-VG)</a:t>
            </a:r>
          </a:p>
        </p:txBody>
      </p:sp>
      <p:pic>
        <p:nvPicPr>
          <p:cNvPr id="16390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870075"/>
            <a:ext cx="720248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feld 8"/>
          <p:cNvSpPr txBox="1">
            <a:spLocks noChangeArrowheads="1"/>
          </p:cNvSpPr>
          <p:nvPr/>
        </p:nvSpPr>
        <p:spPr bwMode="auto">
          <a:xfrm>
            <a:off x="544513" y="2320925"/>
            <a:ext cx="19986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Militärische</a:t>
            </a:r>
          </a:p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Landesverteidigung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Schutz der Neutralität und Verteidigung 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der Souveränität</a:t>
            </a:r>
          </a:p>
        </p:txBody>
      </p:sp>
      <p:sp>
        <p:nvSpPr>
          <p:cNvPr id="16392" name="Textfeld 9"/>
          <p:cNvSpPr txBox="1">
            <a:spLocks noChangeArrowheads="1"/>
          </p:cNvSpPr>
          <p:nvPr/>
        </p:nvSpPr>
        <p:spPr bwMode="auto">
          <a:xfrm>
            <a:off x="849313" y="4402138"/>
            <a:ext cx="22891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Geistige</a:t>
            </a:r>
          </a:p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Landesverteidigung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Maßnahmen zur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Förderung und Erhaltung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des Verständnisses für die 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Umfassende Landesverteidigung</a:t>
            </a:r>
          </a:p>
        </p:txBody>
      </p:sp>
      <p:sp>
        <p:nvSpPr>
          <p:cNvPr id="16393" name="Textfeld 10"/>
          <p:cNvSpPr txBox="1">
            <a:spLocks noChangeArrowheads="1"/>
          </p:cNvSpPr>
          <p:nvPr/>
        </p:nvSpPr>
        <p:spPr bwMode="auto">
          <a:xfrm>
            <a:off x="6704013" y="2511425"/>
            <a:ext cx="22875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Zivile</a:t>
            </a:r>
          </a:p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Landesverteidigung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Schutz der Bevölkerung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und Absicherung der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Funktionsfähigkeit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staatlicher Einrichtungen</a:t>
            </a:r>
          </a:p>
        </p:txBody>
      </p:sp>
      <p:sp>
        <p:nvSpPr>
          <p:cNvPr id="16394" name="Textfeld 11"/>
          <p:cNvSpPr txBox="1">
            <a:spLocks noChangeArrowheads="1"/>
          </p:cNvSpPr>
          <p:nvPr/>
        </p:nvSpPr>
        <p:spPr bwMode="auto">
          <a:xfrm>
            <a:off x="5940425" y="4568825"/>
            <a:ext cx="2289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Wirtschaftliche</a:t>
            </a:r>
          </a:p>
          <a:p>
            <a:r>
              <a:rPr lang="de-AT" altLang="de-DE" sz="1600" b="1">
                <a:solidFill>
                  <a:srgbClr val="686E59"/>
                </a:solidFill>
                <a:cs typeface="Calibri" panose="020F0502020204030204" pitchFamily="34" charset="0"/>
              </a:rPr>
              <a:t>Landesverteidigung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Erhalt der Leistungsfähigkeit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und Vermeidung von</a:t>
            </a:r>
          </a:p>
          <a:p>
            <a:r>
              <a:rPr lang="de-AT" altLang="de-DE" sz="1400">
                <a:solidFill>
                  <a:srgbClr val="686E59"/>
                </a:solidFill>
                <a:cs typeface="Calibri" panose="020F0502020204030204" pitchFamily="34" charset="0"/>
              </a:rPr>
              <a:t>Störungen der Wirtschaft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1258888" y="1258888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Der Auftrag des ÖBH (Art. 9a B-VG)</a:t>
            </a:r>
          </a:p>
        </p:txBody>
      </p:sp>
      <p:sp>
        <p:nvSpPr>
          <p:cNvPr id="23558" name="Text Box 32"/>
          <p:cNvSpPr txBox="1">
            <a:spLocks noChangeArrowheads="1"/>
          </p:cNvSpPr>
          <p:nvPr/>
        </p:nvSpPr>
        <p:spPr bwMode="auto">
          <a:xfrm>
            <a:off x="-65088" y="1738313"/>
            <a:ext cx="4548188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358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de-AT" altLang="de-DE" b="1" dirty="0">
                <a:solidFill>
                  <a:srgbClr val="5F5F5F"/>
                </a:solidFill>
                <a:latin typeface="Corbel" panose="020B0503020204020204" pitchFamily="34" charset="0"/>
              </a:rPr>
              <a:t>Wehrpflicht</a:t>
            </a:r>
          </a:p>
          <a:p>
            <a:pPr marL="1028700" lvl="1">
              <a:lnSpc>
                <a:spcPct val="200000"/>
              </a:lnSpc>
              <a:spcBef>
                <a:spcPts val="432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alle männlichen Staatsbürger</a:t>
            </a:r>
          </a:p>
          <a:p>
            <a:pPr marL="1028700" lvl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Ersatzdienst (Zivildienst)</a:t>
            </a:r>
          </a:p>
          <a:p>
            <a:pPr marL="10287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freiwilliger Ausbildungsdienst </a:t>
            </a:r>
            <a:br>
              <a:rPr lang="de-AT" altLang="de-DE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de-AT" altLang="de-DE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für </a:t>
            </a:r>
            <a:r>
              <a:rPr lang="de-AT" altLang="de-DE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Frauen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endParaRPr lang="de-AT" altLang="de-DE" dirty="0" smtClean="0">
              <a:solidFill>
                <a:srgbClr val="5F5F5F"/>
              </a:solidFill>
              <a:latin typeface="Corbel" panose="020B0503020204020204" pitchFamily="34" charset="0"/>
            </a:endParaRPr>
          </a:p>
        </p:txBody>
      </p:sp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741738"/>
            <a:ext cx="1666875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81188"/>
            <a:ext cx="39195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Grafik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28415" r="7166" b="15735"/>
          <a:stretch>
            <a:fillRect/>
          </a:stretch>
        </p:blipFill>
        <p:spPr bwMode="auto">
          <a:xfrm>
            <a:off x="2516188" y="3983038"/>
            <a:ext cx="4406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 descr="pbb_logomuster_FER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2"/>
          <p:cNvSpPr>
            <a:spLocks noChangeArrowheads="1"/>
          </p:cNvSpPr>
          <p:nvPr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20485" name="Text Box 30"/>
          <p:cNvSpPr txBox="1">
            <a:spLocks noChangeArrowheads="1"/>
          </p:cNvSpPr>
          <p:nvPr/>
        </p:nvSpPr>
        <p:spPr bwMode="auto">
          <a:xfrm>
            <a:off x="1258888" y="1270000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400" b="1">
                <a:solidFill>
                  <a:srgbClr val="4D4D4D"/>
                </a:solidFill>
                <a:latin typeface="Corbel" panose="020B0503020204020204" pitchFamily="34" charset="0"/>
              </a:rPr>
              <a:t>Der Auftrag des ÖBH (Art. 79 B-VG)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1258888" y="2127251"/>
            <a:ext cx="756126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</a:t>
            </a:r>
            <a:r>
              <a:rPr lang="de-AT" altLang="de-DE" b="1" dirty="0">
                <a:solidFill>
                  <a:srgbClr val="5F5F5F"/>
                </a:solidFill>
                <a:latin typeface="Corbel" panose="020B0503020204020204" pitchFamily="34" charset="0"/>
              </a:rPr>
              <a:t>Militärische Landesverteidigung (Milizsystem)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Nach Anforderung durch zivile Behörden: 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Schutz der verfassungsmäßigen Einrichtungen und        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  	ihrer Handlungsfähigkeit sowie der demokratischen Freiheiten der 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 	 Einwohner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Aufrechterhaltung von Ordnung und Sicherheit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Hilfeleistung bei Elementarereignissen und Unglücksfällen 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  	außergewöhnlichen Umfanges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 Weitere Aufgaben in anderen Bundesverfassungsgesetzen (Auslandseinsatz)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/>
            </a:r>
            <a:b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</a:br>
            <a:r>
              <a:rPr lang="de-AT" altLang="de-DE" dirty="0">
                <a:solidFill>
                  <a:srgbClr val="5F5F5F"/>
                </a:solidFill>
                <a:latin typeface="Corbel" panose="020B0503020204020204" pitchFamily="34" charset="0"/>
              </a:rPr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usammenStaerk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ZusammenStaerker_Präsentation</Template>
  <TotalTime>0</TotalTime>
  <Words>554</Words>
  <Application>Microsoft Office PowerPoint</Application>
  <PresentationFormat>Bildschirmpräsentation (4:3)</PresentationFormat>
  <Paragraphs>120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Franklin Gothic Book</vt:lpstr>
      <vt:lpstr>Franklin Gothic Demi</vt:lpstr>
      <vt:lpstr>Franklin Gothic Medium</vt:lpstr>
      <vt:lpstr>Times New Roman</vt:lpstr>
      <vt:lpstr>Wingdings</vt:lpstr>
      <vt:lpstr>ZusammenStaerker_Präsentation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HDruckZ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SCALA</dc:creator>
  <cp:lastModifiedBy>xq1y</cp:lastModifiedBy>
  <cp:revision>223</cp:revision>
  <cp:lastPrinted>2023-08-16T11:01:22Z</cp:lastPrinted>
  <dcterms:created xsi:type="dcterms:W3CDTF">2017-08-14T11:52:09Z</dcterms:created>
  <dcterms:modified xsi:type="dcterms:W3CDTF">2024-07-16T11:59:08Z</dcterms:modified>
</cp:coreProperties>
</file>