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</p:sldMasterIdLst>
  <p:notesMasterIdLst>
    <p:notesMasterId r:id="rId26"/>
  </p:notesMasterIdLst>
  <p:handoutMasterIdLst>
    <p:handoutMasterId r:id="rId27"/>
  </p:handoutMasterIdLst>
  <p:sldIdLst>
    <p:sldId id="258" r:id="rId3"/>
    <p:sldId id="325" r:id="rId4"/>
    <p:sldId id="308" r:id="rId5"/>
    <p:sldId id="344" r:id="rId6"/>
    <p:sldId id="345" r:id="rId7"/>
    <p:sldId id="360" r:id="rId8"/>
    <p:sldId id="346" r:id="rId9"/>
    <p:sldId id="347" r:id="rId10"/>
    <p:sldId id="361" r:id="rId11"/>
    <p:sldId id="349" r:id="rId12"/>
    <p:sldId id="350" r:id="rId13"/>
    <p:sldId id="351" r:id="rId14"/>
    <p:sldId id="336" r:id="rId15"/>
    <p:sldId id="352" r:id="rId16"/>
    <p:sldId id="354" r:id="rId17"/>
    <p:sldId id="343" r:id="rId18"/>
    <p:sldId id="355" r:id="rId19"/>
    <p:sldId id="356" r:id="rId20"/>
    <p:sldId id="313" r:id="rId21"/>
    <p:sldId id="357" r:id="rId22"/>
    <p:sldId id="358" r:id="rId23"/>
    <p:sldId id="362" r:id="rId24"/>
    <p:sldId id="359" r:id="rId2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8lP4Gc1raZDhfx7yNyHTfA==" hashData="vkta0Ul61qim+O7oxe4SP02pO6k="/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pos="5307" userDrawn="1">
          <p15:clr>
            <a:srgbClr val="A4A3A4"/>
          </p15:clr>
        </p15:guide>
        <p15:guide id="5" pos="408" userDrawn="1">
          <p15:clr>
            <a:srgbClr val="A4A3A4"/>
          </p15:clr>
        </p15:guide>
        <p15:guide id="6" orient="horz" pos="1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E30613"/>
    <a:srgbClr val="DDDDDD"/>
    <a:srgbClr val="001834"/>
    <a:srgbClr val="F4F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1" autoAdjust="0"/>
    <p:restoredTop sz="89884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2034" y="96"/>
      </p:cViewPr>
      <p:guideLst>
        <p:guide orient="horz" pos="2228"/>
        <p:guide pos="2880"/>
        <p:guide orient="horz" pos="1412"/>
        <p:guide pos="5307"/>
        <p:guide pos="408"/>
        <p:guide orient="horz" pos="1752"/>
      </p:guideLst>
    </p:cSldViewPr>
  </p:slideViewPr>
  <p:outlineViewPr>
    <p:cViewPr>
      <p:scale>
        <a:sx n="33" d="100"/>
        <a:sy n="33" d="100"/>
      </p:scale>
      <p:origin x="0" y="-7488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E3985-C270-45BB-B786-6A49C54E1720}" type="datetimeFigureOut">
              <a:rPr lang="de-AT" smtClean="0"/>
              <a:t>09.04.2025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11" y="942975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4ECEB-E308-4E3F-B709-5E6316148AB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570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E7034F-8CEA-4D93-AB27-13E95B9D95ED}" type="datetimeFigureOut">
              <a:rPr lang="de-DE"/>
              <a:pPr>
                <a:defRPr/>
              </a:pPr>
              <a:t>09.04.2025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F05B13-757D-4478-8C94-ADCE4C815D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317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baseline="0" dirty="0" smtClean="0"/>
              <a:t>Achtung, erarbeiten Sie sich die Inhalte zur Thematik und tiefergehende methodische Hinweise über das Begleitheft!</a:t>
            </a:r>
          </a:p>
          <a:p>
            <a:endParaRPr lang="de-AT" b="1" baseline="0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3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266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285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baseline="0" dirty="0" smtClean="0"/>
              <a:t>Achtung, erarbeiten Sie sich die Inhalte zur Thematik und tiefergehende methodische Hinweise über das Begleitheft!</a:t>
            </a:r>
          </a:p>
          <a:p>
            <a:endParaRPr lang="de-AT" b="1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53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068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4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682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/>
            <a:endParaRPr lang="de-A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F05B13-757D-4478-8C94-ADCE4C815D81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53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Stundbild 9 | Spaltung, Krise, Krieg, Herausforderungen für Österreichs Demokratie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CBFB85-62D2-4C35-944E-F03A6638B6A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152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ol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84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ol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819150"/>
            <a:ext cx="9144000" cy="6030495"/>
          </a:xfrm>
          <a:prstGeom prst="rect">
            <a:avLst/>
          </a:prstGeom>
          <a:solidFill>
            <a:srgbClr val="F4F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 userDrawn="1"/>
        </p:nvSpPr>
        <p:spPr>
          <a:xfrm>
            <a:off x="1445741" y="6466703"/>
            <a:ext cx="6252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t>Stundenbild 9 | Spaltung, Krise, Krieg, Herausforderungen für Österreichs Demokratie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5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08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88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49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8" descr="pbb_logomuster_FERTI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5045674" y="283945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de-AT" altLang="de-DE" sz="800" dirty="0" smtClean="0">
                <a:latin typeface="Corbel" panose="020B0503020204020204" pitchFamily="34" charset="0"/>
              </a:rPr>
              <a:t>Staats- </a:t>
            </a:r>
            <a:r>
              <a:rPr lang="de-AT" altLang="de-DE" sz="800" dirty="0"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65" y="179869"/>
            <a:ext cx="1680519" cy="449379"/>
          </a:xfrm>
          <a:prstGeom prst="rect">
            <a:avLst/>
          </a:prstGeom>
        </p:spPr>
      </p:pic>
      <p:sp>
        <p:nvSpPr>
          <p:cNvPr id="10" name="Rectangle 57"/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>
              <a:latin typeface="Corbel" panose="020B0503020204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smtClean="0"/>
              <a:t>Stundbild 9 | Spaltung, Krise, Krieg, Herausforderungen für Österreichs Demokratie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CBFB85-62D2-4C35-944E-F03A6638B6A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047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foli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642157"/>
            <a:ext cx="7751786" cy="79057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tabLst>
                <a:tab pos="989013" algn="l"/>
              </a:tabLst>
              <a:defRPr sz="4200">
                <a:latin typeface="Franklin Gothic Demi" panose="020B0703020102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643883" y="2655072"/>
            <a:ext cx="7751786" cy="3732213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4600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baseline="0">
                <a:latin typeface="Franklin Gothic Demi" panose="020B0703020102020204" pitchFamily="34" charset="0"/>
              </a:defRPr>
            </a:lvl1pPr>
            <a:lvl2pPr marL="72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2000">
                <a:latin typeface="Franklin Gothic Medium" panose="020B0603020102020204" pitchFamily="34" charset="0"/>
              </a:defRPr>
            </a:lvl2pPr>
            <a:lvl3pPr marL="10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>
                <a:latin typeface="Franklin Gothic Medium" panose="020B0603020102020204" pitchFamily="34" charset="0"/>
              </a:defRPr>
            </a:lvl3pPr>
            <a:lvl4pPr marL="14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4pPr>
            <a:lvl5pPr marL="180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0"/>
            <a:endParaRPr lang="de-DE" dirty="0" smtClean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643882" y="308747"/>
            <a:ext cx="3600400" cy="4693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AT" sz="1000" dirty="0" smtClean="0">
                <a:latin typeface="Franklin Gothic Demi" panose="020B0703020102020204" pitchFamily="34" charset="0"/>
              </a:rPr>
              <a:t>ÖSTERREICHISCHES </a:t>
            </a:r>
          </a:p>
          <a:p>
            <a:r>
              <a:rPr lang="de-AT" sz="1000" dirty="0" smtClean="0">
                <a:latin typeface="Franklin Gothic Demi" panose="020B0703020102020204" pitchFamily="34" charset="0"/>
              </a:rPr>
              <a:t>BUNDESHEER</a:t>
            </a:r>
            <a:endParaRPr lang="de-AT" sz="1000" b="0" dirty="0" smtClean="0">
              <a:latin typeface="Franklin Gothic Demi" panose="020B0703020102020204" pitchFamily="34" charset="0"/>
            </a:endParaRPr>
          </a:p>
          <a:p>
            <a:r>
              <a:rPr lang="de-AT" sz="1000" dirty="0" smtClean="0">
                <a:latin typeface="Franklin Gothic Book" panose="020B0503020102020204" pitchFamily="34" charset="0"/>
              </a:rPr>
              <a:t>Verband/Dienststelle (in</a:t>
            </a:r>
            <a:r>
              <a:rPr lang="de-AT" sz="1000" baseline="0" dirty="0" smtClean="0">
                <a:latin typeface="Franklin Gothic Book" panose="020B0503020102020204" pitchFamily="34" charset="0"/>
              </a:rPr>
              <a:t> der Masterfolie eintragen</a:t>
            </a:r>
            <a:r>
              <a:rPr lang="de-AT" sz="1050" baseline="0" dirty="0" smtClean="0">
                <a:latin typeface="Franklin Gothic Book" panose="020B0503020102020204" pitchFamily="34" charset="0"/>
              </a:rPr>
              <a:t>)</a:t>
            </a:r>
            <a:endParaRPr lang="de-DE" sz="1050" dirty="0">
              <a:latin typeface="Franklin Gothic Book" panose="020B0503020102020204" pitchFamily="34" charset="0"/>
            </a:endParaRPr>
          </a:p>
        </p:txBody>
      </p:sp>
      <p:pic>
        <p:nvPicPr>
          <p:cNvPr id="11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624" y="340337"/>
            <a:ext cx="33329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643882" y="6393548"/>
            <a:ext cx="1897474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70444" y="6392755"/>
            <a:ext cx="239305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de-AT" smtClean="0"/>
              <a:t>Stundbild 9 | Spaltung, Krise, Krieg, Herausforderungen für Österreichs Demokratie</a:t>
            </a:r>
            <a:endParaRPr lang="de-DE" dirty="0"/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05761" y="6387285"/>
            <a:ext cx="65461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38559483-E252-4F7C-9A75-2A969302993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912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4" descr="pbb_logomuster_FERTIG">
            <a:extLst>
              <a:ext uri="{FF2B5EF4-FFF2-40B4-BE49-F238E27FC236}">
                <a16:creationId xmlns:a16="http://schemas.microsoft.com/office/drawing/2014/main" id="{8EC0D49C-E703-461D-AC06-ED7BC8A412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2133600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6">
            <a:extLst>
              <a:ext uri="{FF2B5EF4-FFF2-40B4-BE49-F238E27FC236}">
                <a16:creationId xmlns:a16="http://schemas.microsoft.com/office/drawing/2014/main" id="{FE90584A-4D35-40C6-9BE9-7E2DBA35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771650"/>
            <a:ext cx="9144000" cy="14446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E6CE8B5F-4500-46E8-9C6C-4011D6E6569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72063" y="677863"/>
            <a:ext cx="38084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AT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t>Staats- und wehrpolitische Bildung im Bundesheer</a:t>
            </a:r>
          </a:p>
        </p:txBody>
      </p:sp>
      <p:pic>
        <p:nvPicPr>
          <p:cNvPr id="6" name="Grafik 12">
            <a:extLst>
              <a:ext uri="{FF2B5EF4-FFF2-40B4-BE49-F238E27FC236}">
                <a16:creationId xmlns:a16="http://schemas.microsoft.com/office/drawing/2014/main" id="{37DC4EB3-A6DA-4CA7-823C-8224CCC5E8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498475"/>
            <a:ext cx="2243137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14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(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245917"/>
            <a:ext cx="7751786" cy="5524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tabLst>
                <a:tab pos="989013" algn="l"/>
              </a:tabLst>
              <a:defRPr sz="2800" b="1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extplatzhalt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43883" y="2034540"/>
            <a:ext cx="7751786" cy="3956505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baseline="0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623888" indent="-26352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baseline="0">
                <a:solidFill>
                  <a:srgbClr val="5F5F5F"/>
                </a:solidFill>
                <a:latin typeface="Corbel" panose="020B0503020204020204" pitchFamily="34" charset="0"/>
              </a:defRPr>
            </a:lvl2pPr>
            <a:lvl3pPr marL="10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>
                <a:latin typeface="Franklin Gothic Medium" panose="020B0603020102020204" pitchFamily="34" charset="0"/>
              </a:defRPr>
            </a:lvl3pPr>
            <a:lvl4pPr marL="14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4pPr>
            <a:lvl5pPr marL="180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>
                <a:latin typeface="Corbel" panose="020B0503020204020204" pitchFamily="34" charset="0"/>
              </a:rPr>
              <a:t>Text eingeben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65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lie (ein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245917"/>
            <a:ext cx="7751786" cy="5524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tabLst>
                <a:tab pos="989013" algn="l"/>
              </a:tabLst>
              <a:defRPr sz="2800" b="1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extplatzhalt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43883" y="2034540"/>
            <a:ext cx="7751786" cy="3956505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baseline="0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623888" indent="-26352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baseline="0">
                <a:solidFill>
                  <a:srgbClr val="5F5F5F"/>
                </a:solidFill>
                <a:latin typeface="Corbel" panose="020B0503020204020204" pitchFamily="34" charset="0"/>
              </a:defRPr>
            </a:lvl2pPr>
            <a:lvl3pPr marL="10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>
                <a:latin typeface="Franklin Gothic Medium" panose="020B0603020102020204" pitchFamily="34" charset="0"/>
              </a:defRPr>
            </a:lvl3pPr>
            <a:lvl4pPr marL="14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4pPr>
            <a:lvl5pPr marL="180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>
                <a:latin typeface="Corbel" panose="020B0503020204020204" pitchFamily="34" charset="0"/>
              </a:rPr>
              <a:t>Text eingeben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4673192"/>
            <a:ext cx="3429000" cy="1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32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(zweizeil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643882" y="1245917"/>
            <a:ext cx="7751786" cy="78862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tabLst>
                <a:tab pos="989013" algn="l"/>
              </a:tabLst>
              <a:defRPr sz="2800" b="1" baseline="0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5" name="Textplatzhalt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43883" y="2299382"/>
            <a:ext cx="7751786" cy="3691663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baseline="0">
                <a:solidFill>
                  <a:srgbClr val="5F5F5F"/>
                </a:solidFill>
                <a:latin typeface="Corbel" panose="020B0503020204020204" pitchFamily="34" charset="0"/>
              </a:defRPr>
            </a:lvl1pPr>
            <a:lvl2pPr marL="623888" indent="-26352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baseline="0">
                <a:solidFill>
                  <a:srgbClr val="5F5F5F"/>
                </a:solidFill>
                <a:latin typeface="Corbel" panose="020B0503020204020204" pitchFamily="34" charset="0"/>
              </a:defRPr>
            </a:lvl2pPr>
            <a:lvl3pPr marL="10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>
                <a:latin typeface="Franklin Gothic Medium" panose="020B0603020102020204" pitchFamily="34" charset="0"/>
              </a:defRPr>
            </a:lvl3pPr>
            <a:lvl4pPr marL="144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4pPr>
            <a:lvl5pPr marL="180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 dirty="0"/>
              <a:t>Textmasterformat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>
                <a:latin typeface="Corbel" panose="020B0503020204020204" pitchFamily="34" charset="0"/>
              </a:rPr>
              <a:t>Text eingeben</a:t>
            </a:r>
            <a:endParaRPr lang="de-DE" dirty="0"/>
          </a:p>
          <a:p>
            <a:pPr lvl="1"/>
            <a:endParaRPr lang="de-DE" dirty="0"/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48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l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245917"/>
            <a:ext cx="7751786" cy="5524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de-DE" b="1" dirty="0">
                <a:solidFill>
                  <a:srgbClr val="5F5F5F"/>
                </a:solidFill>
                <a:latin typeface="Corbel" panose="020B0503020204020204" pitchFamily="34" charset="0"/>
              </a:defRPr>
            </a:lvl1pPr>
          </a:lstStyle>
          <a:p>
            <a:pPr marL="0" lvl="0" indent="0">
              <a:buNone/>
              <a:tabLst>
                <a:tab pos="989013" algn="l"/>
              </a:tabLst>
            </a:pPr>
            <a:r>
              <a:rPr lang="de-DE" dirty="0"/>
              <a:t>Textmasterformat bearbeiten</a:t>
            </a: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08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l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636B637-F374-42C8-8759-FDA7615B2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045075" y="284163"/>
            <a:ext cx="3746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alt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charset="0"/>
              </a:rPr>
              <a:t>Staats- und wehrpolitische Bildung im Bundesheer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AC7B669-E82F-43B1-851E-726EC50FBB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9388"/>
            <a:ext cx="167957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43882" y="1245917"/>
            <a:ext cx="7751786" cy="5524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de-DE" b="1" dirty="0">
                <a:solidFill>
                  <a:srgbClr val="5F5F5F"/>
                </a:solidFill>
                <a:latin typeface="Corbel" panose="020B0503020204020204" pitchFamily="34" charset="0"/>
              </a:defRPr>
            </a:lvl1pPr>
          </a:lstStyle>
          <a:p>
            <a:pPr marL="0" lvl="0" indent="0">
              <a:spcBef>
                <a:spcPts val="0"/>
              </a:spcBef>
              <a:buNone/>
              <a:tabLst>
                <a:tab pos="989013" algn="l"/>
              </a:tabLst>
            </a:pPr>
            <a:r>
              <a:rPr lang="de-DE" dirty="0"/>
              <a:t>Textmasterformat bearbeiten</a:t>
            </a: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0B0FE49A-B417-4F74-8DE5-EB302B0BFB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36513"/>
          </a:xfrm>
          <a:prstGeom prst="rect">
            <a:avLst/>
          </a:prstGeom>
          <a:solidFill>
            <a:srgbClr val="E6320F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23" descr="pbb_logomuster_FERTI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981075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4673192"/>
            <a:ext cx="3429000" cy="1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7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err="1" smtClean="0"/>
              <a:t>Stundbild</a:t>
            </a:r>
            <a:r>
              <a:rPr lang="de-AT" dirty="0" smtClean="0"/>
              <a:t> 9 | Spaltung, Krise, Krieg, Herausforderungen für Österreichs Demokratie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BFB85-62D2-4C35-944E-F03A6638B6AC}" type="slidenum">
              <a:rPr lang="de-AT" smtClean="0"/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 userDrawn="1"/>
        </p:nvSpPr>
        <p:spPr>
          <a:xfrm>
            <a:off x="1445741" y="6466703"/>
            <a:ext cx="6252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t>Stundenbild 9 | Spaltung, Krise, Krieg, Herausforderungen für Österreichs Demokratie</a:t>
            </a:r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40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95" r:id="rId3"/>
    <p:sldLayoutId id="2147483694" r:id="rId4"/>
    <p:sldLayoutId id="2147483688" r:id="rId5"/>
    <p:sldLayoutId id="2147483692" r:id="rId6"/>
    <p:sldLayoutId id="2147483693" r:id="rId7"/>
    <p:sldLayoutId id="2147483696" r:id="rId8"/>
    <p:sldLayoutId id="2147483689" r:id="rId9"/>
    <p:sldLayoutId id="2147483690" r:id="rId10"/>
    <p:sldLayoutId id="214748369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6"/>
          <p:cNvSpPr txBox="1">
            <a:spLocks noChangeArrowheads="1"/>
          </p:cNvSpPr>
          <p:nvPr/>
        </p:nvSpPr>
        <p:spPr bwMode="auto">
          <a:xfrm>
            <a:off x="1835150" y="2745548"/>
            <a:ext cx="579913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Spaltung, Krise, Krieg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Herausforderungen für Österreichs Demokratie</a:t>
            </a:r>
            <a:endParaRPr lang="de-AT" altLang="de-DE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sp>
        <p:nvSpPr>
          <p:cNvPr id="60419" name="Text Box 27"/>
          <p:cNvSpPr txBox="1">
            <a:spLocks noChangeArrowheads="1"/>
          </p:cNvSpPr>
          <p:nvPr/>
        </p:nvSpPr>
        <p:spPr bwMode="auto">
          <a:xfrm>
            <a:off x="1835150" y="2314765"/>
            <a:ext cx="579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sz="1800" b="1" dirty="0">
                <a:solidFill>
                  <a:srgbClr val="4D4D4D"/>
                </a:solidFill>
                <a:latin typeface="Corbel" panose="020B0503020204020204" pitchFamily="34" charset="0"/>
              </a:rPr>
              <a:t>Stundenbild 9</a:t>
            </a:r>
          </a:p>
        </p:txBody>
      </p:sp>
      <p:pic>
        <p:nvPicPr>
          <p:cNvPr id="60420" name="Picture 38" descr="Logo_lv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806" y="5190388"/>
            <a:ext cx="900113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40"/>
          <p:cNvSpPr txBox="1">
            <a:spLocks noChangeArrowheads="1"/>
          </p:cNvSpPr>
          <p:nvPr/>
        </p:nvSpPr>
        <p:spPr bwMode="auto">
          <a:xfrm>
            <a:off x="3101878" y="5230214"/>
            <a:ext cx="36725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sz="1000" i="1" dirty="0">
                <a:latin typeface="Corbel" panose="020B0503020204020204" pitchFamily="34" charset="0"/>
              </a:rPr>
              <a:t>ObstdhmfD M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Mag</a:t>
            </a:r>
            <a:r>
              <a:rPr lang="de-AT" altLang="de-DE" sz="1000" i="1" dirty="0">
                <a:latin typeface="Corbel" panose="020B0503020204020204" pitchFamily="34" charset="0"/>
              </a:rPr>
              <a:t>. 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Gerhard KOHLWEG, MAS MSc</a:t>
            </a:r>
            <a:endParaRPr lang="de-AT" altLang="de-DE" sz="1000" i="1" dirty="0">
              <a:latin typeface="Corbel" panose="020B05030202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AT" altLang="de-DE" sz="1000" dirty="0">
              <a:latin typeface="Corbel" panose="020B05030202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000" i="1" dirty="0">
                <a:latin typeface="Corbel" panose="020B0503020204020204" pitchFamily="34" charset="0"/>
              </a:rPr>
              <a:t>Landesverteidigungsakademie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000" i="1" dirty="0" smtClean="0">
                <a:latin typeface="Corbel" panose="020B0503020204020204" pitchFamily="34" charset="0"/>
              </a:rPr>
              <a:t>Zentrum für menschenorientierte Führung und Wehrpolitik</a:t>
            </a:r>
            <a:endParaRPr lang="de-AT" altLang="de-DE" sz="1000" i="1" dirty="0">
              <a:latin typeface="Corbel" panose="020B0503020204020204" pitchFamily="34" charset="0"/>
            </a:endParaRPr>
          </a:p>
        </p:txBody>
      </p:sp>
      <p:pic>
        <p:nvPicPr>
          <p:cNvPr id="7" name="Picture 44" descr="pbb_logomuster_FERTI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2132856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0" y="1771650"/>
            <a:ext cx="9144000" cy="14446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orbel" panose="020B0503020204020204" pitchFamily="34" charset="0"/>
            </a:endParaRPr>
          </a:p>
        </p:txBody>
      </p:sp>
      <p:sp>
        <p:nvSpPr>
          <p:cNvPr id="12" name="Textplatzhalter 3"/>
          <p:cNvSpPr txBox="1">
            <a:spLocks/>
          </p:cNvSpPr>
          <p:nvPr/>
        </p:nvSpPr>
        <p:spPr bwMode="auto">
          <a:xfrm>
            <a:off x="5072237" y="677102"/>
            <a:ext cx="38084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1200" dirty="0" smtClean="0">
                <a:solidFill>
                  <a:srgbClr val="000000"/>
                </a:solidFill>
                <a:latin typeface="Corbel" panose="020B0503020204020204" pitchFamily="34" charset="0"/>
              </a:rPr>
              <a:t>Staats- </a:t>
            </a:r>
            <a:r>
              <a:rPr lang="de-AT" altLang="de-DE" sz="1200" dirty="0">
                <a:solidFill>
                  <a:srgbClr val="000000"/>
                </a:solidFill>
                <a:latin typeface="Corbel" panose="020B0503020204020204" pitchFamily="34" charset="0"/>
              </a:rPr>
              <a:t>und wehrpolitische Bildung im Bundesheer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00" y="498191"/>
            <a:ext cx="2242159" cy="599565"/>
          </a:xfrm>
          <a:prstGeom prst="rect">
            <a:avLst/>
          </a:prstGeom>
        </p:spPr>
      </p:pic>
      <p:sp>
        <p:nvSpPr>
          <p:cNvPr id="10" name="Text Box 30"/>
          <p:cNvSpPr/>
          <p:nvPr/>
        </p:nvSpPr>
        <p:spPr>
          <a:xfrm>
            <a:off x="2677490" y="4695770"/>
            <a:ext cx="5798880" cy="244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  <a:buNone/>
            </a:pPr>
            <a:r>
              <a:rPr lang="de-AT" sz="1000" b="1" strike="noStrike" spc="-1" dirty="0" smtClean="0">
                <a:latin typeface="Corbel"/>
              </a:rPr>
              <a:t>Version </a:t>
            </a:r>
            <a:r>
              <a:rPr lang="de-AT" sz="1000" b="1" spc="-1" dirty="0" smtClean="0">
                <a:latin typeface="Corbel"/>
              </a:rPr>
              <a:t>1.1</a:t>
            </a:r>
            <a:endParaRPr lang="de-AT" sz="10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1160141" y="1677058"/>
            <a:ext cx="6823718" cy="862283"/>
          </a:xfrm>
        </p:spPr>
        <p:txBody>
          <a:bodyPr/>
          <a:lstStyle/>
          <a:p>
            <a:pPr marL="0" indent="0" algn="ctr">
              <a:buNone/>
            </a:pPr>
            <a:r>
              <a:rPr lang="de-AT" dirty="0"/>
              <a:t>Eine Übung zur Spaltung mit Potential zur Entwicklung einer Krise bis hin zum Krieg</a:t>
            </a:r>
            <a:r>
              <a:rPr lang="de-AT" dirty="0" smtClean="0"/>
              <a:t>.</a:t>
            </a:r>
            <a:endParaRPr lang="de-AT" dirty="0"/>
          </a:p>
        </p:txBody>
      </p:sp>
      <p:sp>
        <p:nvSpPr>
          <p:cNvPr id="5" name="Textplatzhalter 3"/>
          <p:cNvSpPr txBox="1">
            <a:spLocks/>
          </p:cNvSpPr>
          <p:nvPr/>
        </p:nvSpPr>
        <p:spPr>
          <a:xfrm>
            <a:off x="1160141" y="3124858"/>
            <a:ext cx="6823718" cy="86228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de-DE" sz="2800" b="1" kern="1200" dirty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b="0" dirty="0"/>
              <a:t>Übungsanleitung gem. der Vorgaben im Begleitheft bzw. den Notizen.</a:t>
            </a:r>
          </a:p>
        </p:txBody>
      </p:sp>
    </p:spTree>
    <p:extLst>
      <p:ext uri="{BB962C8B-B14F-4D97-AF65-F5344CB8AC3E}">
        <p14:creationId xmlns:p14="http://schemas.microsoft.com/office/powerpoint/2010/main" val="362875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Transfer der Übung  „Spaltung, Krise ….“ -</a:t>
            </a:r>
          </a:p>
          <a:p>
            <a:r>
              <a:rPr lang="de-AT" dirty="0"/>
              <a:t>in das Modell „Erzählung, Prozesse, Zustände“:</a:t>
            </a:r>
          </a:p>
          <a:p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AT" b="1" dirty="0"/>
              <a:t>Erzählung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de-AT" dirty="0"/>
              <a:t>	Aus der Übung heraus und darüber hinaus?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b="1" dirty="0"/>
              <a:t>Prozesse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de-AT" dirty="0"/>
              <a:t>	Aus der Übung heraus und darüber hinaus?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b="1" dirty="0"/>
              <a:t>Zustände</a:t>
            </a:r>
          </a:p>
          <a:p>
            <a:pPr marL="0" indent="0">
              <a:buNone/>
              <a:tabLst>
                <a:tab pos="355600" algn="l"/>
              </a:tabLst>
            </a:pPr>
            <a:r>
              <a:rPr lang="de-AT" dirty="0"/>
              <a:t>	Aus der Übung heraus und darüber hinaus</a:t>
            </a:r>
            <a:r>
              <a:rPr lang="de-AT" dirty="0" smtClean="0"/>
              <a:t>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342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Fragen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AT" dirty="0"/>
              <a:t>Wie ist die Situation der Demokratien in unserer gemeinsamen Welt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dirty="0"/>
              <a:t>Wie werden Demokratien unterminiert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dirty="0"/>
              <a:t>Was sind „Fake News</a:t>
            </a:r>
            <a:r>
              <a:rPr lang="de-AT" dirty="0" smtClean="0"/>
              <a:t>“?</a:t>
            </a:r>
            <a:endParaRPr lang="de-AT" dirty="0"/>
          </a:p>
          <a:p>
            <a:r>
              <a:rPr lang="de-AT" dirty="0"/>
              <a:t>Wie überprüfe ich „Erzählungen“ auf ihren Wahrheitsgehalt?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5883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6"/>
          <p:cNvSpPr txBox="1">
            <a:spLocks noChangeArrowheads="1"/>
          </p:cNvSpPr>
          <p:nvPr/>
        </p:nvSpPr>
        <p:spPr bwMode="auto">
          <a:xfrm>
            <a:off x="1835150" y="2925763"/>
            <a:ext cx="579913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b="1" dirty="0">
                <a:solidFill>
                  <a:srgbClr val="4D4D4D"/>
                </a:solidFill>
                <a:latin typeface="Corbel" panose="020B0503020204020204" pitchFamily="34" charset="0"/>
              </a:rPr>
              <a:t>Spaltung, Krise</a:t>
            </a:r>
            <a:r>
              <a:rPr lang="de-AT" altLang="de-DE" b="1">
                <a:solidFill>
                  <a:srgbClr val="4D4D4D"/>
                </a:solidFill>
                <a:latin typeface="Corbel" panose="020B0503020204020204" pitchFamily="34" charset="0"/>
              </a:rPr>
              <a:t>, </a:t>
            </a:r>
            <a:r>
              <a:rPr lang="de-AT" altLang="de-DE" b="1" smtClean="0">
                <a:solidFill>
                  <a:srgbClr val="4D4D4D"/>
                </a:solidFill>
                <a:latin typeface="Corbel" panose="020B0503020204020204" pitchFamily="34" charset="0"/>
              </a:rPr>
              <a:t>Krieg</a:t>
            </a:r>
            <a:endParaRPr lang="de-AT" altLang="de-DE" b="1" dirty="0">
              <a:solidFill>
                <a:srgbClr val="4D4D4D"/>
              </a:solidFill>
              <a:latin typeface="Corbel" panose="020B0503020204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b="1" dirty="0">
                <a:solidFill>
                  <a:srgbClr val="4D4D4D"/>
                </a:solidFill>
                <a:latin typeface="Corbel" panose="020B0503020204020204" pitchFamily="34" charset="0"/>
              </a:rPr>
              <a:t>Herausforderungen für Österreichs Demokratie</a:t>
            </a:r>
          </a:p>
        </p:txBody>
      </p:sp>
      <p:sp>
        <p:nvSpPr>
          <p:cNvPr id="60419" name="Text Box 27"/>
          <p:cNvSpPr txBox="1">
            <a:spLocks noChangeArrowheads="1"/>
          </p:cNvSpPr>
          <p:nvPr/>
        </p:nvSpPr>
        <p:spPr bwMode="auto">
          <a:xfrm>
            <a:off x="1835150" y="2565400"/>
            <a:ext cx="579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sz="1800" b="1" dirty="0">
                <a:solidFill>
                  <a:srgbClr val="4D4D4D"/>
                </a:solidFill>
                <a:latin typeface="Corbel" panose="020B0503020204020204" pitchFamily="34" charset="0"/>
              </a:rPr>
              <a:t>Stundenbild 9</a:t>
            </a:r>
            <a:r>
              <a:rPr lang="de-AT" altLang="de-DE" sz="1800" b="1" dirty="0" smtClean="0">
                <a:solidFill>
                  <a:srgbClr val="4D4D4D"/>
                </a:solidFill>
                <a:latin typeface="Corbel" panose="020B0503020204020204" pitchFamily="34" charset="0"/>
              </a:rPr>
              <a:t> – Teil 2</a:t>
            </a:r>
            <a:endParaRPr lang="de-AT" altLang="de-DE" sz="1800" b="1" dirty="0">
              <a:solidFill>
                <a:srgbClr val="4D4D4D"/>
              </a:solidFill>
              <a:latin typeface="Corbel" panose="020B0503020204020204" pitchFamily="34" charset="0"/>
            </a:endParaRPr>
          </a:p>
        </p:txBody>
      </p:sp>
      <p:pic>
        <p:nvPicPr>
          <p:cNvPr id="60420" name="Picture 38" descr="Logo_lva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088" y="5190388"/>
            <a:ext cx="900113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40"/>
          <p:cNvSpPr txBox="1">
            <a:spLocks noChangeArrowheads="1"/>
          </p:cNvSpPr>
          <p:nvPr/>
        </p:nvSpPr>
        <p:spPr bwMode="auto">
          <a:xfrm>
            <a:off x="3528613" y="5230214"/>
            <a:ext cx="36725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AT" altLang="de-DE" sz="1000" i="1" dirty="0">
                <a:latin typeface="Corbel" panose="020B0503020204020204" pitchFamily="34" charset="0"/>
              </a:rPr>
              <a:t>ObstdhmfD M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Mag</a:t>
            </a:r>
            <a:r>
              <a:rPr lang="de-AT" altLang="de-DE" sz="1000" i="1" dirty="0">
                <a:latin typeface="Corbel" panose="020B0503020204020204" pitchFamily="34" charset="0"/>
              </a:rPr>
              <a:t>. </a:t>
            </a:r>
            <a:r>
              <a:rPr lang="de-AT" altLang="de-DE" sz="1000" i="1" dirty="0" smtClean="0">
                <a:latin typeface="Corbel" panose="020B0503020204020204" pitchFamily="34" charset="0"/>
              </a:rPr>
              <a:t>Gerhard KOHLWEG, MAS MSc</a:t>
            </a:r>
            <a:endParaRPr lang="de-AT" altLang="de-DE" sz="1000" i="1" dirty="0">
              <a:latin typeface="Corbel" panose="020B05030202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AT" altLang="de-DE" sz="1000" dirty="0">
              <a:latin typeface="Corbel" panose="020B0503020204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000" i="1" dirty="0">
                <a:latin typeface="Corbel" panose="020B0503020204020204" pitchFamily="34" charset="0"/>
              </a:rPr>
              <a:t>Landesverteidigungsakademie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de-DE" sz="1000" i="1" dirty="0" smtClean="0">
                <a:latin typeface="Corbel" panose="020B0503020204020204" pitchFamily="34" charset="0"/>
              </a:rPr>
              <a:t>Zentrum für menschenorientierte Führung und Wehrpolitik</a:t>
            </a:r>
            <a:endParaRPr lang="de-AT" altLang="de-DE" sz="1000" i="1" dirty="0">
              <a:latin typeface="Corbel" panose="020B0503020204020204" pitchFamily="34" charset="0"/>
            </a:endParaRPr>
          </a:p>
        </p:txBody>
      </p:sp>
      <p:pic>
        <p:nvPicPr>
          <p:cNvPr id="7" name="Picture 44" descr="pbb_logomuster_FERTI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2132856"/>
            <a:ext cx="539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/>
          <p:cNvSpPr>
            <a:spLocks noChangeArrowheads="1"/>
          </p:cNvSpPr>
          <p:nvPr/>
        </p:nvSpPr>
        <p:spPr bwMode="auto">
          <a:xfrm>
            <a:off x="0" y="1771650"/>
            <a:ext cx="9144000" cy="144463"/>
          </a:xfrm>
          <a:prstGeom prst="rect">
            <a:avLst/>
          </a:prstGeom>
          <a:solidFill>
            <a:srgbClr val="E123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orbel" panose="020B0503020204020204" pitchFamily="34" charset="0"/>
            </a:endParaRPr>
          </a:p>
        </p:txBody>
      </p:sp>
      <p:sp>
        <p:nvSpPr>
          <p:cNvPr id="12" name="Textplatzhalter 3"/>
          <p:cNvSpPr txBox="1">
            <a:spLocks/>
          </p:cNvSpPr>
          <p:nvPr/>
        </p:nvSpPr>
        <p:spPr bwMode="auto">
          <a:xfrm>
            <a:off x="5072237" y="677102"/>
            <a:ext cx="38084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AT" altLang="de-DE" sz="1200" dirty="0">
                <a:solidFill>
                  <a:srgbClr val="000000"/>
                </a:solidFill>
                <a:latin typeface="Corbel" panose="020B0503020204020204" pitchFamily="34" charset="0"/>
              </a:rPr>
              <a:t>Staats– und wehrpolitische Bildung im Bundesheer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00" y="498191"/>
            <a:ext cx="2242159" cy="599565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962526" y="6356350"/>
            <a:ext cx="6472990" cy="365125"/>
          </a:xfrm>
        </p:spPr>
        <p:txBody>
          <a:bodyPr/>
          <a:lstStyle/>
          <a:p>
            <a:r>
              <a:rPr lang="de-AT" dirty="0" smtClean="0"/>
              <a:t>Stundenbild 9 | Spaltung, Krise, Krieg, Herausforderungen für Österreichs Demokratie</a:t>
            </a:r>
            <a:endParaRPr lang="de-AT" dirty="0"/>
          </a:p>
        </p:txBody>
      </p:sp>
      <p:sp>
        <p:nvSpPr>
          <p:cNvPr id="14" name="Text Box 30"/>
          <p:cNvSpPr/>
          <p:nvPr/>
        </p:nvSpPr>
        <p:spPr>
          <a:xfrm>
            <a:off x="2677490" y="4695770"/>
            <a:ext cx="5798880" cy="244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  <a:buNone/>
            </a:pPr>
            <a:r>
              <a:rPr lang="de-AT" sz="1000" b="1" strike="noStrike" spc="-1" dirty="0" smtClean="0">
                <a:latin typeface="Corbel"/>
              </a:rPr>
              <a:t>Version </a:t>
            </a:r>
            <a:r>
              <a:rPr lang="de-AT" sz="1000" b="1" spc="-1" dirty="0" smtClean="0">
                <a:latin typeface="Corbel"/>
              </a:rPr>
              <a:t>1</a:t>
            </a:r>
            <a:endParaRPr lang="de-AT" sz="10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818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dirty="0"/>
              <a:t>Rassismus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de-AT" sz="2000" dirty="0"/>
              <a:t>(„eine Erzählung“)</a:t>
            </a:r>
          </a:p>
          <a:p>
            <a:pPr marL="0" indent="0" algn="ctr">
              <a:buNone/>
            </a:pP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>
          <a:xfrm>
            <a:off x="643883" y="2034541"/>
            <a:ext cx="7751786" cy="861060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Die europäische Kommission gegen Rassismus und Intoleranz definiert Rassismus wie folgt: </a:t>
            </a:r>
          </a:p>
        </p:txBody>
      </p:sp>
      <p:sp>
        <p:nvSpPr>
          <p:cNvPr id="6" name="Textplatzhalter 4"/>
          <p:cNvSpPr txBox="1">
            <a:spLocks/>
          </p:cNvSpPr>
          <p:nvPr/>
        </p:nvSpPr>
        <p:spPr>
          <a:xfrm>
            <a:off x="554913" y="3035301"/>
            <a:ext cx="8034174" cy="2743199"/>
          </a:xfrm>
          <a:prstGeom prst="rect">
            <a:avLst/>
          </a:prstGeom>
          <a:solidFill>
            <a:srgbClr val="DDDDDD"/>
          </a:solidFill>
        </p:spPr>
        <p:txBody>
          <a:bodyPr lIns="72000" tIns="72000" rIns="72000" bIns="7200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23888" indent="-263525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08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3pPr>
            <a:lvl4pPr marL="144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4pPr>
            <a:lvl5pPr marL="180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de-AT" i="1" dirty="0"/>
              <a:t>„Rassismus bedeutet die Überzeugung, dass ein Beweggrund wie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e-AT" b="1" i="1" dirty="0"/>
              <a:t>Rasse, Hautfarbe, Sprache, Religion, Staatsangehörigkeit oder nationale oder ethnische Herkunft</a:t>
            </a:r>
            <a:r>
              <a:rPr lang="de-AT" i="1" dirty="0"/>
              <a:t> </a:t>
            </a:r>
          </a:p>
          <a:p>
            <a:pPr marL="0" indent="0" algn="just">
              <a:buNone/>
            </a:pPr>
            <a:r>
              <a:rPr lang="de-AT" i="1" dirty="0"/>
              <a:t>die Missachtung einer Person oder Personengruppe oder das Gefühl der Überlegenheit gegenüber einer Person oder </a:t>
            </a:r>
            <a:r>
              <a:rPr lang="de-AT" i="1" dirty="0" err="1" smtClean="0"/>
              <a:t>Perso-nengruppe</a:t>
            </a:r>
            <a:r>
              <a:rPr lang="de-AT" i="1" dirty="0" smtClean="0"/>
              <a:t> </a:t>
            </a:r>
            <a:r>
              <a:rPr lang="de-AT" i="1" dirty="0"/>
              <a:t>rechtfertigt</a:t>
            </a:r>
            <a:r>
              <a:rPr lang="de-AT" i="1" dirty="0" smtClean="0"/>
              <a:t>.“</a:t>
            </a:r>
          </a:p>
          <a:p>
            <a:pPr marL="0" lvl="0" indent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AT" i="1" dirty="0" smtClean="0"/>
              <a:t> </a:t>
            </a:r>
            <a:r>
              <a:rPr lang="de-AT" sz="900" dirty="0">
                <a:solidFill>
                  <a:prstClr val="black"/>
                </a:solidFill>
                <a:cs typeface="Arial" charset="0"/>
              </a:rPr>
              <a:t>(</a:t>
            </a:r>
            <a:r>
              <a:rPr lang="de-AT" sz="900" dirty="0" err="1">
                <a:solidFill>
                  <a:prstClr val="black"/>
                </a:solidFill>
                <a:cs typeface="Arial" charset="0"/>
              </a:rPr>
              <a:t>o.N</a:t>
            </a:r>
            <a:r>
              <a:rPr lang="de-AT" sz="900" dirty="0">
                <a:solidFill>
                  <a:prstClr val="black"/>
                </a:solidFill>
                <a:cs typeface="Arial" charset="0"/>
              </a:rPr>
              <a:t>., 2020. MITTEILUNG DER KOMMISSION AN DAS EUROPÄISCHE PARLAMENT, DEN RAT, DEN EUROPÄISCHEN WIRTSCHAFTS- UND SOZIALAUSSCHUSS UND DEN AUSSCHUSS DER REGIONEN: Eine Union der Gleichheit: EU-Aktionsplan gegen Rassismus 2020-2025. Brüssel)</a:t>
            </a:r>
          </a:p>
          <a:p>
            <a:pPr marL="0" indent="0" algn="just">
              <a:buNone/>
            </a:pPr>
            <a:endParaRPr lang="de-AT" i="1" dirty="0"/>
          </a:p>
        </p:txBody>
      </p:sp>
    </p:spTree>
    <p:extLst>
      <p:ext uri="{BB962C8B-B14F-4D97-AF65-F5344CB8AC3E}">
        <p14:creationId xmlns:p14="http://schemas.microsoft.com/office/powerpoint/2010/main" val="18924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dirty="0"/>
              <a:t>Rassismus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de-AT" sz="2000" dirty="0"/>
              <a:t>(„eine Erzählung“)</a:t>
            </a:r>
          </a:p>
          <a:p>
            <a:pPr marL="0" indent="0" algn="ctr">
              <a:buNone/>
            </a:pPr>
            <a:endParaRPr lang="de-AT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9"/>
          </p:nvPr>
        </p:nvSpPr>
        <p:spPr>
          <a:xfrm>
            <a:off x="643882" y="2034540"/>
            <a:ext cx="8042917" cy="3956505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Eine Übung zum Rassismus</a:t>
            </a:r>
            <a:r>
              <a:rPr lang="de-AT" dirty="0" smtClean="0"/>
              <a:t>:</a:t>
            </a:r>
            <a:endParaRPr lang="de-AT" dirty="0"/>
          </a:p>
          <a:p>
            <a:r>
              <a:rPr lang="de-AT" dirty="0"/>
              <a:t>Teilen sie das Blatt Papier im Querformat in drei Spalten!</a:t>
            </a:r>
          </a:p>
          <a:p>
            <a:pPr>
              <a:spcAft>
                <a:spcPts val="1800"/>
              </a:spcAft>
            </a:pPr>
            <a:r>
              <a:rPr lang="de-AT" dirty="0"/>
              <a:t>Beantworten Sie (nur für sich) folgende Fragen</a:t>
            </a:r>
            <a:r>
              <a:rPr lang="de-AT" dirty="0" smtClean="0"/>
              <a:t>:</a:t>
            </a:r>
            <a:endParaRPr lang="de-AT" dirty="0"/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de-AT" dirty="0"/>
              <a:t>Gibt es Gruppen, die mir weniger sympathisch sind und/oder andere, die bei mir negative Gefühle auslösen?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de-AT" dirty="0"/>
              <a:t>Welche Eigenschaften verbinde ich mit Angehörigen dieser Gruppe?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de-AT" dirty="0"/>
              <a:t>Wie viel haben diese Bilder mit meinen realen Erfahrungen zu tun, was stammt aus Medien, Erzählungen, Witzen, Spielen, Märchen etc</a:t>
            </a:r>
            <a:r>
              <a:rPr lang="de-AT" dirty="0" smtClean="0"/>
              <a:t>.?</a:t>
            </a:r>
            <a:endParaRPr lang="de-AT" dirty="0"/>
          </a:p>
          <a:p>
            <a:pPr marL="0" indent="0" algn="ctr">
              <a:spcBef>
                <a:spcPts val="1800"/>
              </a:spcBef>
              <a:buNone/>
            </a:pPr>
            <a:r>
              <a:rPr lang="de-AT" dirty="0" smtClean="0"/>
              <a:t>→ MUSTER </a:t>
            </a:r>
            <a:r>
              <a:rPr lang="de-AT" dirty="0"/>
              <a:t>des Blattes siehe Folgefolie </a:t>
            </a:r>
            <a:r>
              <a:rPr lang="de-AT" dirty="0" smtClean="0"/>
              <a:t>…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499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339089"/>
              </p:ext>
            </p:extLst>
          </p:nvPr>
        </p:nvGraphicFramePr>
        <p:xfrm>
          <a:off x="688354" y="2000977"/>
          <a:ext cx="7780737" cy="4370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3579">
                  <a:extLst>
                    <a:ext uri="{9D8B030D-6E8A-4147-A177-3AD203B41FA5}">
                      <a16:colId xmlns:a16="http://schemas.microsoft.com/office/drawing/2014/main" val="203466962"/>
                    </a:ext>
                  </a:extLst>
                </a:gridCol>
                <a:gridCol w="2593579">
                  <a:extLst>
                    <a:ext uri="{9D8B030D-6E8A-4147-A177-3AD203B41FA5}">
                      <a16:colId xmlns:a16="http://schemas.microsoft.com/office/drawing/2014/main" val="3676121422"/>
                    </a:ext>
                  </a:extLst>
                </a:gridCol>
                <a:gridCol w="2593579">
                  <a:extLst>
                    <a:ext uri="{9D8B030D-6E8A-4147-A177-3AD203B41FA5}">
                      <a16:colId xmlns:a16="http://schemas.microsoft.com/office/drawing/2014/main" val="2088771979"/>
                    </a:ext>
                  </a:extLst>
                </a:gridCol>
              </a:tblGrid>
              <a:tr h="519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2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SCHRITT</a:t>
                      </a: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2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SCHRITT</a:t>
                      </a: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2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SCHRITT</a:t>
                      </a: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44"/>
                  </a:ext>
                </a:extLst>
              </a:tr>
              <a:tr h="16258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Gibt es Gruppen, die mir weniger sympathisch sind als andere; die bei mir negative Gefühle und/oder Gedanken auslösen?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Schreiben Sie mit etwas Abstand untereinander.</a:t>
                      </a:r>
                      <a:endParaRPr lang="de-AT" sz="1200" b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Welche Eigenschaften verbinde ich mit Angehörigen dieser Gruppe?</a:t>
                      </a:r>
                      <a:endParaRPr lang="de-AT" sz="1200" b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Schreiben Sie die Eigenschafen neben die jeweilige Gruppe.</a:t>
                      </a:r>
                      <a:endParaRPr lang="de-AT" sz="1200" b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Wie viel haben diese Bilder mit meinen tatsächlichen Erfahrungen zu tun?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Wie sehr sind meine Bilder geprägt durch Medien, Zeitung, TV, Erziehung, gesellschaftlich verankerte Bilder, Kinderlieder, Märchen, Witze, Erzählungen von Menschen?</a:t>
                      </a: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68012"/>
                  </a:ext>
                </a:extLst>
              </a:tr>
              <a:tr h="2089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AT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412712"/>
                  </a:ext>
                </a:extLst>
              </a:tr>
            </a:tbl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Übungsblatt zur Selbstreflexion „Rassismus“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141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 algn="ctr"/>
            <a:r>
              <a:rPr lang="de-AT" dirty="0"/>
              <a:t>Rassismus</a:t>
            </a:r>
          </a:p>
          <a:p>
            <a:pPr lvl="0" algn="ctr"/>
            <a:r>
              <a:rPr lang="de-AT" sz="2000" dirty="0"/>
              <a:t>(„</a:t>
            </a:r>
            <a:r>
              <a:rPr lang="de-AT" sz="2000" dirty="0" smtClean="0"/>
              <a:t>eine Erzählung“)</a:t>
            </a:r>
            <a:endParaRPr lang="de-AT" sz="2000" dirty="0"/>
          </a:p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de-AT" b="1" dirty="0"/>
              <a:t>Wenn wir mit Rassismus umgehen lernen wollen, müssen wir über Rassismus reden. </a:t>
            </a:r>
            <a:endParaRPr lang="de-AT" b="1" dirty="0" smtClean="0"/>
          </a:p>
          <a:p>
            <a:r>
              <a:rPr lang="de-AT" dirty="0" smtClean="0"/>
              <a:t>Wir </a:t>
            </a:r>
            <a:r>
              <a:rPr lang="de-AT" dirty="0"/>
              <a:t>alle sind derartigen Prozessen unterworfen </a:t>
            </a:r>
            <a:br>
              <a:rPr lang="de-AT" dirty="0"/>
            </a:br>
            <a:r>
              <a:rPr lang="de-AT" dirty="0"/>
              <a:t>(siehe Übung)</a:t>
            </a:r>
          </a:p>
          <a:p>
            <a:r>
              <a:rPr lang="de-AT" dirty="0" smtClean="0"/>
              <a:t>Verschwörungsmythen </a:t>
            </a:r>
            <a:r>
              <a:rPr lang="de-AT" dirty="0"/>
              <a:t>appellieren an die „eigene Gruppe“, „beschwören“ </a:t>
            </a:r>
            <a:r>
              <a:rPr lang="de-AT" dirty="0" smtClean="0"/>
              <a:t>Unterschiede</a:t>
            </a:r>
            <a:endParaRPr lang="de-AT" dirty="0"/>
          </a:p>
          <a:p>
            <a:pPr marL="0" indent="0" algn="ctr">
              <a:buNone/>
            </a:pPr>
            <a:r>
              <a:rPr lang="de-AT" dirty="0" smtClean="0"/>
              <a:t>→ „</a:t>
            </a:r>
            <a:r>
              <a:rPr lang="de-AT" dirty="0"/>
              <a:t>spalten und teilen“ (Wir</a:t>
            </a:r>
            <a:r>
              <a:rPr lang="de-AT" b="1" dirty="0"/>
              <a:t> ↔</a:t>
            </a:r>
            <a:r>
              <a:rPr lang="de-AT" b="1" dirty="0" smtClean="0"/>
              <a:t> </a:t>
            </a:r>
            <a:r>
              <a:rPr lang="de-AT" dirty="0"/>
              <a:t>die Anderen</a:t>
            </a:r>
            <a:r>
              <a:rPr lang="de-AT" dirty="0" smtClean="0"/>
              <a:t>)</a:t>
            </a:r>
            <a:endParaRPr lang="de-AT" dirty="0"/>
          </a:p>
          <a:p>
            <a:r>
              <a:rPr lang="de-AT" dirty="0"/>
              <a:t>dynamisch im Hintergrund wirken Ängste </a:t>
            </a:r>
            <a:endParaRPr lang="de-AT" dirty="0" smtClean="0"/>
          </a:p>
          <a:p>
            <a:pPr lvl="1"/>
            <a:r>
              <a:rPr lang="de-AT" dirty="0" smtClean="0"/>
              <a:t>um </a:t>
            </a:r>
            <a:r>
              <a:rPr lang="de-AT" dirty="0"/>
              <a:t>die eigene Sicherheit	• </a:t>
            </a:r>
            <a:r>
              <a:rPr lang="de-AT" dirty="0" smtClean="0"/>
              <a:t> Ängste </a:t>
            </a:r>
            <a:r>
              <a:rPr lang="de-AT" dirty="0"/>
              <a:t>zu </a:t>
            </a:r>
            <a:r>
              <a:rPr lang="de-AT" dirty="0" err="1" smtClean="0"/>
              <a:t>Statusverlus</a:t>
            </a:r>
            <a:endParaRPr lang="de-AT" dirty="0" smtClean="0"/>
          </a:p>
          <a:p>
            <a:pPr lvl="1"/>
            <a:r>
              <a:rPr lang="de-AT" dirty="0" smtClean="0"/>
              <a:t>die </a:t>
            </a:r>
            <a:r>
              <a:rPr lang="de-AT" dirty="0"/>
              <a:t>Angst aus der Gruppe verstoßen zu </a:t>
            </a:r>
            <a:r>
              <a:rPr lang="de-AT" dirty="0" smtClean="0"/>
              <a:t>werden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412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 algn="ctr"/>
            <a:r>
              <a:rPr lang="de-AT" dirty="0" smtClean="0"/>
              <a:t>Radikalismus</a:t>
            </a:r>
            <a:endParaRPr lang="de-AT" dirty="0"/>
          </a:p>
          <a:p>
            <a:pPr lvl="0" algn="ctr"/>
            <a:r>
              <a:rPr lang="de-AT" sz="2000" dirty="0"/>
              <a:t>(„</a:t>
            </a:r>
            <a:r>
              <a:rPr lang="de-AT" sz="2000" dirty="0" smtClean="0"/>
              <a:t>ein Prozess“)</a:t>
            </a:r>
            <a:endParaRPr lang="de-AT" sz="2000" dirty="0"/>
          </a:p>
          <a:p>
            <a:endParaRPr lang="de-AT" dirty="0"/>
          </a:p>
        </p:txBody>
      </p:sp>
      <p:sp>
        <p:nvSpPr>
          <p:cNvPr id="5" name="Textplatzhalter 3"/>
          <p:cNvSpPr txBox="1">
            <a:spLocks/>
          </p:cNvSpPr>
          <p:nvPr/>
        </p:nvSpPr>
        <p:spPr>
          <a:xfrm>
            <a:off x="647700" y="3314699"/>
            <a:ext cx="7777163" cy="1552576"/>
          </a:xfrm>
          <a:prstGeom prst="rect">
            <a:avLst/>
          </a:prstGeom>
          <a:solidFill>
            <a:srgbClr val="DDDDDD"/>
          </a:solidFill>
        </p:spPr>
        <p:txBody>
          <a:bodyPr lIns="0" tIns="72000" rIns="0" bIns="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23888" indent="-263525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08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3pPr>
            <a:lvl4pPr marL="144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4pPr>
            <a:lvl5pPr marL="180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90600" indent="-457200">
              <a:lnSpc>
                <a:spcPct val="90000"/>
              </a:lnSpc>
              <a:buFont typeface="Franklin Gothic Demi" panose="020B0703020102020204" pitchFamily="34" charset="0"/>
              <a:buNone/>
            </a:pPr>
            <a:r>
              <a:rPr lang="de-AT" dirty="0" smtClean="0"/>
              <a:t>„</a:t>
            </a:r>
            <a:r>
              <a:rPr lang="de-AT" b="1" dirty="0" smtClean="0">
                <a:solidFill>
                  <a:srgbClr val="FF0000"/>
                </a:solidFill>
              </a:rPr>
              <a:t>1.	</a:t>
            </a:r>
            <a:r>
              <a:rPr lang="de-AT" dirty="0" smtClean="0"/>
              <a:t>radikale politisch-ideologische Denkweise und Handlungsweise</a:t>
            </a:r>
          </a:p>
          <a:p>
            <a:pPr marL="990600" indent="-457200">
              <a:lnSpc>
                <a:spcPct val="90000"/>
              </a:lnSpc>
              <a:spcAft>
                <a:spcPts val="1800"/>
              </a:spcAft>
              <a:buFont typeface="Franklin Gothic Demi" panose="020B0703020102020204" pitchFamily="34" charset="0"/>
              <a:buNone/>
              <a:tabLst>
                <a:tab pos="990600" algn="l"/>
              </a:tabLst>
            </a:pPr>
            <a:r>
              <a:rPr lang="de-AT" dirty="0" smtClean="0"/>
              <a:t>  </a:t>
            </a:r>
            <a:r>
              <a:rPr lang="de-AT" b="1" dirty="0" smtClean="0">
                <a:solidFill>
                  <a:srgbClr val="FF0000"/>
                </a:solidFill>
              </a:rPr>
              <a:t>2.	</a:t>
            </a:r>
            <a:r>
              <a:rPr lang="de-AT" dirty="0" smtClean="0"/>
              <a:t>überspitzte, zu extremen neigende Denk- und Handlungsweise“</a:t>
            </a:r>
          </a:p>
          <a:p>
            <a:pPr marL="0" indent="0">
              <a:buFont typeface="Franklin Gothic Demi" panose="020B0703020102020204" pitchFamily="34" charset="0"/>
              <a:buNone/>
            </a:pP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7700" y="2299382"/>
            <a:ext cx="7928617" cy="834343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de-AT" b="1" dirty="0"/>
              <a:t>Im „Digitales Wörterbuch der deutschen Sprache“ wird Radikalismus wie folgt definiert: 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6" name="Textplatzhalter 3"/>
          <p:cNvSpPr txBox="1">
            <a:spLocks/>
          </p:cNvSpPr>
          <p:nvPr/>
        </p:nvSpPr>
        <p:spPr>
          <a:xfrm>
            <a:off x="647700" y="5086350"/>
            <a:ext cx="7928617" cy="1057094"/>
          </a:xfrm>
          <a:prstGeom prst="rect">
            <a:avLst/>
          </a:prstGeom>
        </p:spPr>
        <p:txBody>
          <a:bodyPr lIns="0" tIns="0" rIns="0" bIns="0"/>
          <a:lstStyle>
            <a:lvl1pPr marL="360000" marR="0" indent="-360000" algn="l" defTabSz="72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  <a:tabLst/>
              <a:defRPr sz="240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23888" indent="-263525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Arial" panose="020B0604020202020204" pitchFamily="34" charset="0"/>
              <a:buChar char="•"/>
              <a:defRPr sz="2000" b="0" kern="1200" baseline="0">
                <a:solidFill>
                  <a:srgbClr val="5F5F5F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08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8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3pPr>
            <a:lvl4pPr marL="144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4pPr>
            <a:lvl5pPr marL="1800000" indent="-360000" algn="l" rtl="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ct val="90000"/>
              <a:buFont typeface="Franklin Gothic Demi" panose="020B0703020102020204" pitchFamily="34" charset="0"/>
              <a:buChar char="►"/>
              <a:defRPr sz="1600" kern="1200">
                <a:solidFill>
                  <a:schemeClr val="tx1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Franklin Gothic Demi" panose="020B0703020102020204" pitchFamily="34" charset="0"/>
              <a:buNone/>
            </a:pPr>
            <a:r>
              <a:rPr lang="de-AT" dirty="0" smtClean="0"/>
              <a:t>Im politisch gesellschaftlichen Kontext meint man damit, dem Problem auf den Grund gehen, nach den Ursachen forschen.</a:t>
            </a:r>
          </a:p>
          <a:p>
            <a:pPr marL="0" indent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Franklin Gothic Demi" panose="020B0703020102020204" pitchFamily="34" charset="0"/>
              <a:buNone/>
            </a:pPr>
            <a:r>
              <a:rPr lang="de-AT" sz="900" dirty="0" smtClean="0">
                <a:solidFill>
                  <a:prstClr val="black"/>
                </a:solidFill>
                <a:cs typeface="Arial" charset="0"/>
              </a:rPr>
              <a:t>(</a:t>
            </a:r>
            <a:r>
              <a:rPr lang="de-AT" sz="900" dirty="0" err="1" smtClean="0">
                <a:solidFill>
                  <a:prstClr val="black"/>
                </a:solidFill>
                <a:cs typeface="Arial" charset="0"/>
              </a:rPr>
              <a:t>o.N</a:t>
            </a:r>
            <a:r>
              <a:rPr lang="de-AT" sz="900" dirty="0" smtClean="0">
                <a:solidFill>
                  <a:prstClr val="black"/>
                </a:solidFill>
                <a:cs typeface="Arial" charset="0"/>
              </a:rPr>
              <a:t>., 2020. DWDS. (https://www.dwds.de/wb/Radikalismus#d-1-2) ausgelesen am 01.02.2024;</a:t>
            </a:r>
          </a:p>
          <a:p>
            <a:pPr marL="0" indent="0">
              <a:buFont typeface="Franklin Gothic Demi" panose="020B0703020102020204" pitchFamily="34" charset="0"/>
              <a:buNone/>
            </a:pPr>
            <a:endParaRPr lang="de-AT" dirty="0" smtClean="0"/>
          </a:p>
          <a:p>
            <a:pPr marL="0" indent="0">
              <a:buFont typeface="Franklin Gothic Demi" panose="020B0703020102020204" pitchFamily="34" charset="0"/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058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de-AT" dirty="0"/>
              <a:t>Extremismus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de-AT" sz="2000" dirty="0"/>
              <a:t>(„ein Prozess“)</a:t>
            </a:r>
          </a:p>
          <a:p>
            <a:pPr marL="0" indent="0" algn="ctr">
              <a:buNone/>
            </a:pPr>
            <a:endParaRPr lang="de-AT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2800" dirty="0"/>
              <a:t>In  der „österreichische Strategie zur Extremismus-prävention und Deradikalisierung“ wird Extremismus wie folgt definiert: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647700" y="3863261"/>
            <a:ext cx="7777163" cy="2141713"/>
          </a:xfrm>
          <a:prstGeom prst="rect">
            <a:avLst/>
          </a:prstGeom>
          <a:solidFill>
            <a:srgbClr val="DDDDDD"/>
          </a:solidFill>
        </p:spPr>
        <p:txBody>
          <a:bodyPr wrap="square" lIns="72000" tIns="108000" rIns="72000" bIns="108000">
            <a:spAutoFit/>
          </a:bodyPr>
          <a:lstStyle/>
          <a:p>
            <a:pPr marL="360000" indent="-360000" algn="just" defTabSz="720000" fontAlgn="auto"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</a:pPr>
            <a:r>
              <a:rPr lang="de-AT" sz="2400" dirty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Beim Extremismus </a:t>
            </a:r>
            <a:r>
              <a:rPr lang="de-AT" sz="2400" b="1" dirty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stehen politische, religiöse oder ethische Weltanschauungen </a:t>
            </a:r>
            <a:r>
              <a:rPr lang="de-AT" sz="2400" dirty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im Fokus. </a:t>
            </a:r>
          </a:p>
          <a:p>
            <a:pPr marL="360000" indent="-360000" algn="just" defTabSz="720000" fontAlgn="auto">
              <a:spcBef>
                <a:spcPts val="0"/>
              </a:spcBef>
              <a:spcAft>
                <a:spcPts val="600"/>
              </a:spcAft>
              <a:buClr>
                <a:srgbClr val="E30613"/>
              </a:buClr>
              <a:buSzPct val="90000"/>
              <a:buFont typeface="Franklin Gothic Demi" panose="020B0703020102020204" pitchFamily="34" charset="0"/>
              <a:buChar char="►"/>
            </a:pPr>
            <a:r>
              <a:rPr lang="de-AT" sz="2400" dirty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Angestrebt wird eine totale Veränderung des </a:t>
            </a:r>
            <a:r>
              <a:rPr lang="de-AT" sz="2400" dirty="0" smtClean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gesell-</a:t>
            </a:r>
            <a:r>
              <a:rPr lang="de-AT" sz="2400" dirty="0" err="1" smtClean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schaftlichen</a:t>
            </a:r>
            <a:r>
              <a:rPr lang="de-AT" sz="2400" dirty="0" smtClean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 </a:t>
            </a:r>
            <a:r>
              <a:rPr lang="de-AT" sz="2400" dirty="0">
                <a:solidFill>
                  <a:srgbClr val="5F5F5F"/>
                </a:solidFill>
                <a:latin typeface="Corbel" panose="020B0503020204020204" pitchFamily="34" charset="0"/>
                <a:cs typeface="+mn-cs"/>
              </a:rPr>
              <a:t>Ordnungssystems und die Anwendung von Gewalt ist ein legitimes Mittel zur Zielerreichung. </a:t>
            </a:r>
          </a:p>
        </p:txBody>
      </p:sp>
    </p:spTree>
    <p:extLst>
      <p:ext uri="{BB962C8B-B14F-4D97-AF65-F5344CB8AC3E}">
        <p14:creationId xmlns:p14="http://schemas.microsoft.com/office/powerpoint/2010/main" val="409987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2857500" y="4432300"/>
            <a:ext cx="34290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32" name="Gruppieren 31"/>
          <p:cNvGrpSpPr/>
          <p:nvPr/>
        </p:nvGrpSpPr>
        <p:grpSpPr>
          <a:xfrm>
            <a:off x="850273" y="2651218"/>
            <a:ext cx="3287482" cy="2834482"/>
            <a:chOff x="1234586" y="3047602"/>
            <a:chExt cx="3287482" cy="2834482"/>
          </a:xfrm>
        </p:grpSpPr>
        <p:grpSp>
          <p:nvGrpSpPr>
            <p:cNvPr id="30" name="Gruppieren 29"/>
            <p:cNvGrpSpPr/>
            <p:nvPr/>
          </p:nvGrpSpPr>
          <p:grpSpPr>
            <a:xfrm>
              <a:off x="2802042" y="4995184"/>
              <a:ext cx="1115345" cy="886900"/>
              <a:chOff x="3012701" y="5129448"/>
              <a:chExt cx="1115345" cy="886900"/>
            </a:xfrm>
          </p:grpSpPr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3012701" y="5129448"/>
                <a:ext cx="430012" cy="311759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16" name="Oval 11"/>
              <p:cNvSpPr>
                <a:spLocks noChangeArrowheads="1"/>
              </p:cNvSpPr>
              <p:nvPr/>
            </p:nvSpPr>
            <p:spPr bwMode="auto">
              <a:xfrm>
                <a:off x="3012701" y="5129448"/>
                <a:ext cx="430012" cy="311759"/>
              </a:xfrm>
              <a:prstGeom prst="ellipse">
                <a:avLst/>
              </a:prstGeom>
              <a:noFill/>
              <a:ln w="28575" cap="flat">
                <a:solidFill>
                  <a:srgbClr val="5F5F5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17" name="Oval 12"/>
              <p:cNvSpPr>
                <a:spLocks noChangeArrowheads="1"/>
              </p:cNvSpPr>
              <p:nvPr/>
            </p:nvSpPr>
            <p:spPr bwMode="auto">
              <a:xfrm>
                <a:off x="3364775" y="5529898"/>
                <a:ext cx="306384" cy="223070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auto">
              <a:xfrm>
                <a:off x="3364775" y="5529898"/>
                <a:ext cx="306384" cy="223070"/>
              </a:xfrm>
              <a:prstGeom prst="ellipse">
                <a:avLst/>
              </a:prstGeom>
              <a:noFill/>
              <a:ln w="28575" cap="flat">
                <a:solidFill>
                  <a:srgbClr val="5F5F5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19" name="Oval 14"/>
              <p:cNvSpPr>
                <a:spLocks noChangeArrowheads="1"/>
              </p:cNvSpPr>
              <p:nvPr/>
            </p:nvSpPr>
            <p:spPr bwMode="auto">
              <a:xfrm>
                <a:off x="3687284" y="5742215"/>
                <a:ext cx="223070" cy="16125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20" name="Oval 15"/>
              <p:cNvSpPr>
                <a:spLocks noChangeArrowheads="1"/>
              </p:cNvSpPr>
              <p:nvPr/>
            </p:nvSpPr>
            <p:spPr bwMode="auto">
              <a:xfrm>
                <a:off x="3687284" y="5742215"/>
                <a:ext cx="223070" cy="161255"/>
              </a:xfrm>
              <a:prstGeom prst="ellipse">
                <a:avLst/>
              </a:prstGeom>
              <a:noFill/>
              <a:ln w="28575" cap="flat">
                <a:solidFill>
                  <a:srgbClr val="5F5F5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21" name="Oval 16"/>
              <p:cNvSpPr>
                <a:spLocks noChangeArrowheads="1"/>
              </p:cNvSpPr>
              <p:nvPr/>
            </p:nvSpPr>
            <p:spPr bwMode="auto">
              <a:xfrm>
                <a:off x="3977542" y="5903470"/>
                <a:ext cx="150504" cy="112878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  <p:sp>
            <p:nvSpPr>
              <p:cNvPr id="22" name="Oval 17"/>
              <p:cNvSpPr>
                <a:spLocks noChangeArrowheads="1"/>
              </p:cNvSpPr>
              <p:nvPr/>
            </p:nvSpPr>
            <p:spPr bwMode="auto">
              <a:xfrm>
                <a:off x="3977542" y="5903470"/>
                <a:ext cx="150504" cy="112878"/>
              </a:xfrm>
              <a:prstGeom prst="ellipse">
                <a:avLst/>
              </a:prstGeom>
              <a:noFill/>
              <a:ln w="28575" cap="flat">
                <a:solidFill>
                  <a:srgbClr val="5F5F5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AT"/>
              </a:p>
            </p:txBody>
          </p:sp>
        </p:grp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234586" y="3047602"/>
              <a:ext cx="3287482" cy="1818078"/>
            </a:xfrm>
            <a:custGeom>
              <a:avLst/>
              <a:gdLst>
                <a:gd name="T0" fmla="*/ 4499 w 9896"/>
                <a:gd name="T1" fmla="*/ 0 h 5472"/>
                <a:gd name="T2" fmla="*/ 7151 w 9896"/>
                <a:gd name="T3" fmla="*/ 795 h 5472"/>
                <a:gd name="T4" fmla="*/ 7235 w 9896"/>
                <a:gd name="T5" fmla="*/ 882 h 5472"/>
                <a:gd name="T6" fmla="*/ 7342 w 9896"/>
                <a:gd name="T7" fmla="*/ 888 h 5472"/>
                <a:gd name="T8" fmla="*/ 9896 w 9896"/>
                <a:gd name="T9" fmla="*/ 2653 h 5472"/>
                <a:gd name="T10" fmla="*/ 9350 w 9896"/>
                <a:gd name="T11" fmla="*/ 3660 h 5472"/>
                <a:gd name="T12" fmla="*/ 9234 w 9896"/>
                <a:gd name="T13" fmla="*/ 3732 h 5472"/>
                <a:gd name="T14" fmla="*/ 9211 w 9896"/>
                <a:gd name="T15" fmla="*/ 3967 h 5472"/>
                <a:gd name="T16" fmla="*/ 7497 w 9896"/>
                <a:gd name="T17" fmla="*/ 5406 h 5472"/>
                <a:gd name="T18" fmla="*/ 6519 w 9896"/>
                <a:gd name="T19" fmla="*/ 5098 h 5472"/>
                <a:gd name="T20" fmla="*/ 6486 w 9896"/>
                <a:gd name="T21" fmla="*/ 5070 h 5472"/>
                <a:gd name="T22" fmla="*/ 6023 w 9896"/>
                <a:gd name="T23" fmla="*/ 5255 h 5472"/>
                <a:gd name="T24" fmla="*/ 4499 w 9896"/>
                <a:gd name="T25" fmla="*/ 5472 h 5472"/>
                <a:gd name="T26" fmla="*/ 1846 w 9896"/>
                <a:gd name="T27" fmla="*/ 4678 h 5472"/>
                <a:gd name="T28" fmla="*/ 1620 w 9896"/>
                <a:gd name="T29" fmla="*/ 4444 h 5472"/>
                <a:gd name="T30" fmla="*/ 1397 w 9896"/>
                <a:gd name="T31" fmla="*/ 4425 h 5472"/>
                <a:gd name="T32" fmla="*/ 0 w 9896"/>
                <a:gd name="T33" fmla="*/ 2966 h 5472"/>
                <a:gd name="T34" fmla="*/ 1069 w 9896"/>
                <a:gd name="T35" fmla="*/ 1594 h 5472"/>
                <a:gd name="T36" fmla="*/ 1351 w 9896"/>
                <a:gd name="T37" fmla="*/ 1519 h 5472"/>
                <a:gd name="T38" fmla="*/ 1365 w 9896"/>
                <a:gd name="T39" fmla="*/ 1439 h 5472"/>
                <a:gd name="T40" fmla="*/ 4499 w 9896"/>
                <a:gd name="T41" fmla="*/ 0 h 5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96" h="5472">
                  <a:moveTo>
                    <a:pt x="4499" y="0"/>
                  </a:moveTo>
                  <a:cubicBezTo>
                    <a:pt x="5603" y="0"/>
                    <a:pt x="6576" y="316"/>
                    <a:pt x="7151" y="795"/>
                  </a:cubicBezTo>
                  <a:lnTo>
                    <a:pt x="7235" y="882"/>
                  </a:lnTo>
                  <a:lnTo>
                    <a:pt x="7342" y="888"/>
                  </a:lnTo>
                  <a:cubicBezTo>
                    <a:pt x="8800" y="1056"/>
                    <a:pt x="9896" y="1782"/>
                    <a:pt x="9896" y="2653"/>
                  </a:cubicBezTo>
                  <a:cubicBezTo>
                    <a:pt x="9896" y="3026"/>
                    <a:pt x="9695" y="3373"/>
                    <a:pt x="9350" y="3660"/>
                  </a:cubicBezTo>
                  <a:lnTo>
                    <a:pt x="9234" y="3732"/>
                  </a:lnTo>
                  <a:lnTo>
                    <a:pt x="9211" y="3967"/>
                  </a:lnTo>
                  <a:cubicBezTo>
                    <a:pt x="9048" y="4788"/>
                    <a:pt x="8343" y="5406"/>
                    <a:pt x="7497" y="5406"/>
                  </a:cubicBezTo>
                  <a:cubicBezTo>
                    <a:pt x="7135" y="5406"/>
                    <a:pt x="6799" y="5292"/>
                    <a:pt x="6519" y="5098"/>
                  </a:cubicBezTo>
                  <a:lnTo>
                    <a:pt x="6486" y="5070"/>
                  </a:lnTo>
                  <a:lnTo>
                    <a:pt x="6023" y="5255"/>
                  </a:lnTo>
                  <a:cubicBezTo>
                    <a:pt x="5570" y="5394"/>
                    <a:pt x="5051" y="5472"/>
                    <a:pt x="4499" y="5472"/>
                  </a:cubicBezTo>
                  <a:cubicBezTo>
                    <a:pt x="3395" y="5472"/>
                    <a:pt x="2421" y="5157"/>
                    <a:pt x="1846" y="4678"/>
                  </a:cubicBezTo>
                  <a:lnTo>
                    <a:pt x="1620" y="4444"/>
                  </a:lnTo>
                  <a:lnTo>
                    <a:pt x="1397" y="4425"/>
                  </a:lnTo>
                  <a:cubicBezTo>
                    <a:pt x="600" y="4286"/>
                    <a:pt x="0" y="3685"/>
                    <a:pt x="0" y="2966"/>
                  </a:cubicBezTo>
                  <a:cubicBezTo>
                    <a:pt x="0" y="2349"/>
                    <a:pt x="441" y="1820"/>
                    <a:pt x="1069" y="1594"/>
                  </a:cubicBezTo>
                  <a:lnTo>
                    <a:pt x="1351" y="1519"/>
                  </a:lnTo>
                  <a:lnTo>
                    <a:pt x="1365" y="1439"/>
                  </a:lnTo>
                  <a:cubicBezTo>
                    <a:pt x="1663" y="618"/>
                    <a:pt x="2953" y="0"/>
                    <a:pt x="4499" y="0"/>
                  </a:cubicBezTo>
                  <a:close/>
                </a:path>
              </a:pathLst>
            </a:custGeom>
            <a:noFill/>
            <a:ln w="38100" cap="flat">
              <a:solidFill>
                <a:srgbClr val="5F5F5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Was </a:t>
              </a:r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sind</a:t>
              </a:r>
            </a:p>
            <a:p>
              <a:pPr algn="ctr"/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Gefahren </a:t>
              </a:r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für die </a:t>
              </a:r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Demokratie?</a:t>
              </a:r>
              <a:endParaRPr lang="de-AT" sz="2400" b="1" dirty="0">
                <a:solidFill>
                  <a:srgbClr val="5F5F5F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11" name="Freeform 6"/>
          <p:cNvSpPr>
            <a:spLocks/>
          </p:cNvSpPr>
          <p:nvPr/>
        </p:nvSpPr>
        <p:spPr bwMode="auto">
          <a:xfrm>
            <a:off x="5413613" y="3485923"/>
            <a:ext cx="2886729" cy="2266441"/>
          </a:xfrm>
          <a:custGeom>
            <a:avLst/>
            <a:gdLst>
              <a:gd name="T0" fmla="*/ 434 w 4400"/>
              <a:gd name="T1" fmla="*/ 0 h 3653"/>
              <a:gd name="T2" fmla="*/ 3965 w 4400"/>
              <a:gd name="T3" fmla="*/ 0 h 3653"/>
              <a:gd name="T4" fmla="*/ 4400 w 4400"/>
              <a:gd name="T5" fmla="*/ 434 h 3653"/>
              <a:gd name="T6" fmla="*/ 4400 w 4400"/>
              <a:gd name="T7" fmla="*/ 2173 h 3653"/>
              <a:gd name="T8" fmla="*/ 3965 w 4400"/>
              <a:gd name="T9" fmla="*/ 2608 h 3653"/>
              <a:gd name="T10" fmla="*/ 2108 w 4400"/>
              <a:gd name="T11" fmla="*/ 2608 h 3653"/>
              <a:gd name="T12" fmla="*/ 688 w 4400"/>
              <a:gd name="T13" fmla="*/ 3653 h 3653"/>
              <a:gd name="T14" fmla="*/ 903 w 4400"/>
              <a:gd name="T15" fmla="*/ 2608 h 3653"/>
              <a:gd name="T16" fmla="*/ 434 w 4400"/>
              <a:gd name="T17" fmla="*/ 2608 h 3653"/>
              <a:gd name="T18" fmla="*/ 0 w 4400"/>
              <a:gd name="T19" fmla="*/ 2173 h 3653"/>
              <a:gd name="T20" fmla="*/ 0 w 4400"/>
              <a:gd name="T21" fmla="*/ 434 h 3653"/>
              <a:gd name="T22" fmla="*/ 434 w 4400"/>
              <a:gd name="T23" fmla="*/ 0 h 3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00" h="3653">
                <a:moveTo>
                  <a:pt x="434" y="0"/>
                </a:moveTo>
                <a:lnTo>
                  <a:pt x="3965" y="0"/>
                </a:lnTo>
                <a:cubicBezTo>
                  <a:pt x="4205" y="0"/>
                  <a:pt x="4400" y="194"/>
                  <a:pt x="4400" y="434"/>
                </a:cubicBezTo>
                <a:lnTo>
                  <a:pt x="4400" y="2173"/>
                </a:lnTo>
                <a:cubicBezTo>
                  <a:pt x="4400" y="2413"/>
                  <a:pt x="4205" y="2608"/>
                  <a:pt x="3965" y="2608"/>
                </a:cubicBezTo>
                <a:lnTo>
                  <a:pt x="2108" y="2608"/>
                </a:lnTo>
                <a:lnTo>
                  <a:pt x="688" y="3653"/>
                </a:lnTo>
                <a:lnTo>
                  <a:pt x="903" y="2608"/>
                </a:lnTo>
                <a:lnTo>
                  <a:pt x="434" y="2608"/>
                </a:lnTo>
                <a:cubicBezTo>
                  <a:pt x="194" y="2608"/>
                  <a:pt x="0" y="2413"/>
                  <a:pt x="0" y="2173"/>
                </a:cubicBezTo>
                <a:lnTo>
                  <a:pt x="0" y="434"/>
                </a:lnTo>
                <a:cubicBezTo>
                  <a:pt x="0" y="194"/>
                  <a:pt x="194" y="0"/>
                  <a:pt x="434" y="0"/>
                </a:cubicBezTo>
                <a:close/>
              </a:path>
            </a:pathLst>
          </a:custGeom>
          <a:noFill/>
          <a:ln w="38100" cap="flat">
            <a:solidFill>
              <a:srgbClr val="5F5F5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25200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de-AT" sz="2400" b="1" dirty="0" smtClean="0">
                <a:solidFill>
                  <a:srgbClr val="5F5F5F"/>
                </a:solidFill>
                <a:latin typeface="Corbel" panose="020B0503020204020204" pitchFamily="34" charset="0"/>
              </a:rPr>
              <a:t>Wie </a:t>
            </a:r>
            <a:r>
              <a:rPr lang="de-AT" sz="2400" b="1" dirty="0">
                <a:solidFill>
                  <a:srgbClr val="5F5F5F"/>
                </a:solidFill>
                <a:latin typeface="Corbel" panose="020B0503020204020204" pitchFamily="34" charset="0"/>
              </a:rPr>
              <a:t>steht es um die Demokratien weltweit?</a:t>
            </a:r>
          </a:p>
        </p:txBody>
      </p:sp>
      <p:sp>
        <p:nvSpPr>
          <p:cNvPr id="31" name="Ovale Legende 30"/>
          <p:cNvSpPr/>
          <p:nvPr/>
        </p:nvSpPr>
        <p:spPr>
          <a:xfrm>
            <a:off x="3699695" y="1517631"/>
            <a:ext cx="3157283" cy="1709530"/>
          </a:xfrm>
          <a:prstGeom prst="wedgeEllipseCallout">
            <a:avLst>
              <a:gd name="adj1" fmla="val -17895"/>
              <a:gd name="adj2" fmla="val 72577"/>
            </a:avLst>
          </a:prstGeom>
          <a:solidFill>
            <a:schemeClr val="bg1"/>
          </a:solidFill>
          <a:ln w="38100"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rgbClr val="5F5F5F"/>
                </a:solidFill>
                <a:latin typeface="Corbel" panose="020B0503020204020204" pitchFamily="34" charset="0"/>
                <a:cs typeface="Arial" charset="0"/>
              </a:rPr>
              <a:t>Was ist  eine </a:t>
            </a:r>
            <a:r>
              <a:rPr lang="de-AT" sz="2400" b="1" dirty="0" smtClean="0">
                <a:solidFill>
                  <a:srgbClr val="5F5F5F"/>
                </a:solidFill>
                <a:latin typeface="Corbel" panose="020B0503020204020204" pitchFamily="34" charset="0"/>
                <a:cs typeface="Arial" charset="0"/>
              </a:rPr>
              <a:t>Demokratie?</a:t>
            </a:r>
            <a:endParaRPr lang="de-AT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70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Demokratie, Autoritarismus und Totalitarismus</a:t>
            </a:r>
          </a:p>
          <a:p>
            <a:pPr marL="0" indent="0">
              <a:buNone/>
            </a:pPr>
            <a:r>
              <a:rPr lang="de-AT" dirty="0"/>
              <a:t>(„Zustände</a:t>
            </a:r>
            <a:r>
              <a:rPr lang="de-AT" dirty="0" smtClean="0"/>
              <a:t>“)</a:t>
            </a:r>
            <a:endParaRPr lang="de-AT" dirty="0"/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89E07030-A059-4D8A-4453-8A6D589EB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75161"/>
              </p:ext>
            </p:extLst>
          </p:nvPr>
        </p:nvGraphicFramePr>
        <p:xfrm>
          <a:off x="381000" y="2087055"/>
          <a:ext cx="8382000" cy="3613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6700">
                  <a:extLst>
                    <a:ext uri="{9D8B030D-6E8A-4147-A177-3AD203B41FA5}">
                      <a16:colId xmlns:a16="http://schemas.microsoft.com/office/drawing/2014/main" val="203466962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8877197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63289681"/>
                    </a:ext>
                  </a:extLst>
                </a:gridCol>
              </a:tblGrid>
              <a:tr h="310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800" b="1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Demokratie</a:t>
                      </a: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cs typeface="Times New Roman" panose="02020603050405020304" pitchFamily="18" charset="0"/>
                        </a:rPr>
                        <a:t>Autoritarismus</a:t>
                      </a:r>
                      <a:endParaRPr lang="de-AT" sz="18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8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cs typeface="Times New Roman" panose="02020603050405020304" pitchFamily="18" charset="0"/>
                        </a:rPr>
                        <a:t>Totalitarismus</a:t>
                      </a:r>
                      <a:endParaRPr lang="de-AT" sz="1800" b="1" kern="120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44"/>
                  </a:ext>
                </a:extLst>
              </a:tr>
              <a:tr h="2829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8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Merkmale*</a:t>
                      </a:r>
                      <a:endParaRPr lang="de-AT" sz="1800" b="0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8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Merkmale*</a:t>
                      </a:r>
                      <a:endParaRPr lang="de-AT" sz="18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800" b="1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Merkmale*</a:t>
                      </a:r>
                      <a:endParaRPr lang="de-AT" sz="1800" b="1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68012"/>
                  </a:ext>
                </a:extLst>
              </a:tr>
              <a:tr h="300926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Meinungsfreiheit (Pressefreiheit)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Wahlrecht (freie</a:t>
                      </a: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Wahlen)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Pluralismus (Existenz einer starken Opposition)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Gewaltenteilung (Gesetz-</a:t>
                      </a:r>
                      <a:r>
                        <a:rPr lang="de-AT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gebung</a:t>
                      </a: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Verwaltung, Gerichtsbarkeit)</a:t>
                      </a:r>
                    </a:p>
                    <a:p>
                      <a:pPr marL="171450" indent="-171450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Menschenrechte </a:t>
                      </a:r>
                      <a:r>
                        <a:rPr lang="de-AT" sz="18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*(auszugsweise)</a:t>
                      </a: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Unterdrückung von Opposition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Zentrale politische Kontrolle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Eingeschränkte Gewalten-teilung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Beschränkte Medien, Bürgerrechte und Bürgerfreiheiten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Mangelnde</a:t>
                      </a: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Rechenschafts-pflicht</a:t>
                      </a: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Einzelne Führungsperson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Ideologie dominiert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Kontrolle der Medien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Propaganda</a:t>
                      </a: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de-AT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manipulie-rende</a:t>
                      </a:r>
                      <a:r>
                        <a:rPr lang="de-A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Information)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Terror wird ausgeübt (Folter)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90000"/>
                        </a:lnSpc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AT" sz="1800" b="0" kern="1200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Polizeistaat</a:t>
                      </a:r>
                    </a:p>
                  </a:txBody>
                  <a:tcPr marL="52289" marR="5228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412712"/>
                  </a:ext>
                </a:extLst>
              </a:tr>
            </a:tbl>
          </a:graphicData>
        </a:graphic>
      </p:graphicFrame>
      <p:sp>
        <p:nvSpPr>
          <p:cNvPr id="11" name="Pfeil nach links und rechts 10">
            <a:extLst>
              <a:ext uri="{FF2B5EF4-FFF2-40B4-BE49-F238E27FC236}">
                <a16:creationId xmlns:a16="http://schemas.microsoft.com/office/drawing/2014/main" id="{3500D818-D862-BD0A-B559-B7771E60EB14}"/>
              </a:ext>
            </a:extLst>
          </p:cNvPr>
          <p:cNvSpPr/>
          <p:nvPr/>
        </p:nvSpPr>
        <p:spPr>
          <a:xfrm>
            <a:off x="1263277" y="5942445"/>
            <a:ext cx="6617447" cy="625428"/>
          </a:xfrm>
          <a:prstGeom prst="left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Bandbreite einzelner </a:t>
            </a:r>
            <a:r>
              <a:rPr lang="de-AT" sz="1800" b="1" kern="1200" dirty="0">
                <a:solidFill>
                  <a:schemeClr val="tx1"/>
                </a:solidFill>
                <a:effectLst/>
              </a:rPr>
              <a:t>Regierungsformen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648C316-F7E1-0C3B-C30B-AB30EABB07E5}"/>
              </a:ext>
            </a:extLst>
          </p:cNvPr>
          <p:cNvSpPr txBox="1"/>
          <p:nvPr/>
        </p:nvSpPr>
        <p:spPr>
          <a:xfrm>
            <a:off x="1581445" y="5744689"/>
            <a:ext cx="59811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500" dirty="0">
                <a:latin typeface="Franklin Gothic Book" panose="020B0503020102020204" pitchFamily="34" charset="0"/>
              </a:rPr>
              <a:t>Von der „Erzählung“ über den „Prozess“ hin zum „Zustand“.</a:t>
            </a:r>
          </a:p>
        </p:txBody>
      </p:sp>
    </p:spTree>
    <p:extLst>
      <p:ext uri="{BB962C8B-B14F-4D97-AF65-F5344CB8AC3E}">
        <p14:creationId xmlns:p14="http://schemas.microsoft.com/office/powerpoint/2010/main" val="37353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Was ist Demokratische Identität, </a:t>
            </a:r>
          </a:p>
          <a:p>
            <a:r>
              <a:rPr lang="de-AT" dirty="0"/>
              <a:t>was verbindet uns … - („eine Übung“)</a:t>
            </a:r>
          </a:p>
          <a:p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de-AT" b="1" dirty="0"/>
              <a:t>Diskutieren Sie im Plenum oder in einer Murmelgruppe </a:t>
            </a:r>
            <a:r>
              <a:rPr lang="de-AT" b="1" dirty="0" smtClean="0"/>
              <a:t/>
            </a:r>
            <a:br>
              <a:rPr lang="de-AT" b="1" dirty="0" smtClean="0"/>
            </a:br>
            <a:r>
              <a:rPr lang="de-AT" b="1" dirty="0" smtClean="0"/>
              <a:t>(</a:t>
            </a:r>
            <a:r>
              <a:rPr lang="de-AT" b="1" dirty="0"/>
              <a:t>2 oder 3 Personen): </a:t>
            </a:r>
          </a:p>
          <a:p>
            <a:r>
              <a:rPr lang="de-AT" dirty="0"/>
              <a:t>Was können gemeinsame Werte und Ziele hier in Österreich sein? </a:t>
            </a:r>
          </a:p>
          <a:p>
            <a:r>
              <a:rPr lang="de-AT" dirty="0"/>
              <a:t>Was macht eine liberale Demokratie aus? Was sind die Vorteile, was möchten wir nicht missen</a:t>
            </a:r>
            <a:r>
              <a:rPr lang="de-AT" dirty="0" smtClean="0"/>
              <a:t>?</a:t>
            </a:r>
            <a:endParaRPr lang="de-AT" dirty="0"/>
          </a:p>
          <a:p>
            <a:pPr marL="0" indent="0">
              <a:spcBef>
                <a:spcPts val="1800"/>
              </a:spcBef>
              <a:buNone/>
            </a:pPr>
            <a:r>
              <a:rPr lang="de-AT" b="1" dirty="0"/>
              <a:t>Besprechung der Ergebnisse im Plenum!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3420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Was ist Demokratische Identität, </a:t>
            </a:r>
          </a:p>
          <a:p>
            <a:r>
              <a:rPr lang="de-AT" dirty="0"/>
              <a:t>was verbindet uns … - („eine Übung“)</a:t>
            </a:r>
          </a:p>
          <a:p>
            <a:endParaRPr lang="de-AT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lvl="0" indent="0">
              <a:spcAft>
                <a:spcPts val="1800"/>
              </a:spcAft>
              <a:buNone/>
            </a:pPr>
            <a:r>
              <a:rPr lang="de-AT" b="1" dirty="0"/>
              <a:t>Diskutieren Sie im Plenum oder in einer Murmelgruppe </a:t>
            </a:r>
            <a:br>
              <a:rPr lang="de-AT" b="1" dirty="0"/>
            </a:br>
            <a:r>
              <a:rPr lang="de-AT" sz="2000" b="1" dirty="0"/>
              <a:t>(2 oder 3 Personen)</a:t>
            </a:r>
            <a:r>
              <a:rPr lang="de-AT" b="1" dirty="0"/>
              <a:t>: </a:t>
            </a: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 flipH="1">
            <a:off x="673084" y="3154079"/>
            <a:ext cx="3788760" cy="2473325"/>
          </a:xfrm>
          <a:custGeom>
            <a:avLst/>
            <a:gdLst>
              <a:gd name="T0" fmla="*/ 434 w 4400"/>
              <a:gd name="T1" fmla="*/ 0 h 3653"/>
              <a:gd name="T2" fmla="*/ 3965 w 4400"/>
              <a:gd name="T3" fmla="*/ 0 h 3653"/>
              <a:gd name="T4" fmla="*/ 4400 w 4400"/>
              <a:gd name="T5" fmla="*/ 434 h 3653"/>
              <a:gd name="T6" fmla="*/ 4400 w 4400"/>
              <a:gd name="T7" fmla="*/ 2173 h 3653"/>
              <a:gd name="T8" fmla="*/ 3965 w 4400"/>
              <a:gd name="T9" fmla="*/ 2608 h 3653"/>
              <a:gd name="T10" fmla="*/ 2108 w 4400"/>
              <a:gd name="T11" fmla="*/ 2608 h 3653"/>
              <a:gd name="T12" fmla="*/ 688 w 4400"/>
              <a:gd name="T13" fmla="*/ 3653 h 3653"/>
              <a:gd name="T14" fmla="*/ 903 w 4400"/>
              <a:gd name="T15" fmla="*/ 2608 h 3653"/>
              <a:gd name="T16" fmla="*/ 434 w 4400"/>
              <a:gd name="T17" fmla="*/ 2608 h 3653"/>
              <a:gd name="T18" fmla="*/ 0 w 4400"/>
              <a:gd name="T19" fmla="*/ 2173 h 3653"/>
              <a:gd name="T20" fmla="*/ 0 w 4400"/>
              <a:gd name="T21" fmla="*/ 434 h 3653"/>
              <a:gd name="T22" fmla="*/ 434 w 4400"/>
              <a:gd name="T23" fmla="*/ 0 h 3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00" h="3653">
                <a:moveTo>
                  <a:pt x="434" y="0"/>
                </a:moveTo>
                <a:lnTo>
                  <a:pt x="3965" y="0"/>
                </a:lnTo>
                <a:cubicBezTo>
                  <a:pt x="4205" y="0"/>
                  <a:pt x="4400" y="194"/>
                  <a:pt x="4400" y="434"/>
                </a:cubicBezTo>
                <a:lnTo>
                  <a:pt x="4400" y="2173"/>
                </a:lnTo>
                <a:cubicBezTo>
                  <a:pt x="4400" y="2413"/>
                  <a:pt x="4205" y="2608"/>
                  <a:pt x="3965" y="2608"/>
                </a:cubicBezTo>
                <a:lnTo>
                  <a:pt x="2108" y="2608"/>
                </a:lnTo>
                <a:lnTo>
                  <a:pt x="688" y="3653"/>
                </a:lnTo>
                <a:lnTo>
                  <a:pt x="903" y="2608"/>
                </a:lnTo>
                <a:lnTo>
                  <a:pt x="434" y="2608"/>
                </a:lnTo>
                <a:cubicBezTo>
                  <a:pt x="194" y="2608"/>
                  <a:pt x="0" y="2413"/>
                  <a:pt x="0" y="2173"/>
                </a:cubicBezTo>
                <a:lnTo>
                  <a:pt x="0" y="434"/>
                </a:lnTo>
                <a:cubicBezTo>
                  <a:pt x="0" y="194"/>
                  <a:pt x="194" y="0"/>
                  <a:pt x="434" y="0"/>
                </a:cubicBezTo>
                <a:close/>
              </a:path>
            </a:pathLst>
          </a:custGeom>
          <a:noFill/>
          <a:ln w="38100" cap="flat">
            <a:solidFill>
              <a:srgbClr val="5F5F5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de-AT" sz="2400" b="1" dirty="0">
                <a:solidFill>
                  <a:srgbClr val="5F5F5F"/>
                </a:solidFill>
                <a:latin typeface="Corbel" panose="020B0503020204020204" pitchFamily="34" charset="0"/>
              </a:rPr>
              <a:t>Was macht eine liberale Demokratie aus? Was sind die Vorteile, was möchten wir nicht missen?</a:t>
            </a:r>
          </a:p>
        </p:txBody>
      </p:sp>
      <p:sp>
        <p:nvSpPr>
          <p:cNvPr id="28" name="Rechteck 27"/>
          <p:cNvSpPr/>
          <p:nvPr/>
        </p:nvSpPr>
        <p:spPr>
          <a:xfrm>
            <a:off x="1819484" y="5873196"/>
            <a:ext cx="5505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de-AT" sz="2400" b="1" dirty="0">
                <a:solidFill>
                  <a:srgbClr val="E30613"/>
                </a:solidFill>
                <a:latin typeface="Corbel" panose="020B0503020204020204" pitchFamily="34" charset="0"/>
                <a:cs typeface="+mn-cs"/>
              </a:rPr>
              <a:t>Besprechung der Ergebnisse im Plenum!</a:t>
            </a:r>
          </a:p>
        </p:txBody>
      </p:sp>
      <p:grpSp>
        <p:nvGrpSpPr>
          <p:cNvPr id="31" name="Gruppieren 30"/>
          <p:cNvGrpSpPr/>
          <p:nvPr/>
        </p:nvGrpSpPr>
        <p:grpSpPr>
          <a:xfrm>
            <a:off x="4851748" y="3044275"/>
            <a:ext cx="3524250" cy="2487625"/>
            <a:chOff x="4708873" y="3044275"/>
            <a:chExt cx="3524250" cy="2487625"/>
          </a:xfrm>
        </p:grpSpPr>
        <p:sp>
          <p:nvSpPr>
            <p:cNvPr id="25" name="Rechteck 24"/>
            <p:cNvSpPr/>
            <p:nvPr/>
          </p:nvSpPr>
          <p:spPr>
            <a:xfrm>
              <a:off x="4985099" y="3300477"/>
              <a:ext cx="2838451" cy="1466699"/>
            </a:xfrm>
            <a:prstGeom prst="rect">
              <a:avLst/>
            </a:prstGeom>
          </p:spPr>
          <p:txBody>
            <a:bodyPr wrap="square" lIns="0" tIns="0" rIns="0" bIns="0">
              <a:noAutofit/>
            </a:bodyPr>
            <a:lstStyle/>
            <a:p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         Was </a:t>
              </a:r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können </a:t>
              </a:r>
              <a:endParaRPr lang="de-AT" sz="2400" b="1" dirty="0" smtClean="0">
                <a:solidFill>
                  <a:srgbClr val="5F5F5F"/>
                </a:solidFill>
                <a:latin typeface="Corbel" panose="020B0503020204020204" pitchFamily="34" charset="0"/>
              </a:endParaRPr>
            </a:p>
            <a:p>
              <a:pPr algn="ctr"/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 gemeinsame </a:t>
              </a:r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Werte </a:t>
              </a:r>
              <a:endParaRPr lang="de-AT" sz="2400" b="1" dirty="0" smtClean="0">
                <a:solidFill>
                  <a:srgbClr val="5F5F5F"/>
                </a:solidFill>
                <a:latin typeface="Corbel" panose="020B0503020204020204" pitchFamily="34" charset="0"/>
              </a:endParaRPr>
            </a:p>
            <a:p>
              <a:pPr algn="ctr"/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 </a:t>
              </a:r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 und </a:t>
              </a:r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Ziele hier in </a:t>
              </a:r>
              <a:endParaRPr lang="de-AT" sz="2400" b="1" dirty="0" smtClean="0">
                <a:solidFill>
                  <a:srgbClr val="5F5F5F"/>
                </a:solidFill>
                <a:latin typeface="Corbel" panose="020B0503020204020204" pitchFamily="34" charset="0"/>
              </a:endParaRPr>
            </a:p>
            <a:p>
              <a:pPr algn="ctr"/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 </a:t>
              </a:r>
              <a:r>
                <a:rPr lang="de-AT" sz="2400" b="1" dirty="0" smtClean="0">
                  <a:solidFill>
                    <a:srgbClr val="5F5F5F"/>
                  </a:solidFill>
                  <a:latin typeface="Corbel" panose="020B0503020204020204" pitchFamily="34" charset="0"/>
                </a:rPr>
                <a:t>        Österreich </a:t>
              </a:r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sein? </a:t>
              </a:r>
            </a:p>
          </p:txBody>
        </p:sp>
        <p:sp>
          <p:nvSpPr>
            <p:cNvPr id="30" name="Freihandform 29"/>
            <p:cNvSpPr/>
            <p:nvPr/>
          </p:nvSpPr>
          <p:spPr>
            <a:xfrm>
              <a:off x="4708873" y="3044275"/>
              <a:ext cx="3524250" cy="2487625"/>
            </a:xfrm>
            <a:custGeom>
              <a:avLst/>
              <a:gdLst>
                <a:gd name="connsiteX0" fmla="*/ 1602223 w 3524250"/>
                <a:gd name="connsiteY0" fmla="*/ 0 h 2487625"/>
                <a:gd name="connsiteX1" fmla="*/ 2546677 w 3524250"/>
                <a:gd name="connsiteY1" fmla="*/ 274235 h 2487625"/>
                <a:gd name="connsiteX2" fmla="*/ 2576592 w 3524250"/>
                <a:gd name="connsiteY2" fmla="*/ 304245 h 2487625"/>
                <a:gd name="connsiteX3" fmla="*/ 2614697 w 3524250"/>
                <a:gd name="connsiteY3" fmla="*/ 306316 h 2487625"/>
                <a:gd name="connsiteX4" fmla="*/ 3524250 w 3524250"/>
                <a:gd name="connsiteY4" fmla="*/ 915153 h 2487625"/>
                <a:gd name="connsiteX5" fmla="*/ 3412020 w 3524250"/>
                <a:gd name="connsiteY5" fmla="*/ 1184570 h 2487625"/>
                <a:gd name="connsiteX6" fmla="*/ 3374522 w 3524250"/>
                <a:gd name="connsiteY6" fmla="*/ 1220121 h 2487625"/>
                <a:gd name="connsiteX7" fmla="*/ 3384364 w 3524250"/>
                <a:gd name="connsiteY7" fmla="*/ 1241001 h 2487625"/>
                <a:gd name="connsiteX8" fmla="*/ 3400426 w 3524250"/>
                <a:gd name="connsiteY8" fmla="*/ 1345921 h 2487625"/>
                <a:gd name="connsiteX9" fmla="*/ 2609851 w 3524250"/>
                <a:gd name="connsiteY9" fmla="*/ 1866523 h 2487625"/>
                <a:gd name="connsiteX10" fmla="*/ 2302123 w 3524250"/>
                <a:gd name="connsiteY10" fmla="*/ 1825611 h 2487625"/>
                <a:gd name="connsiteX11" fmla="*/ 2195374 w 3524250"/>
                <a:gd name="connsiteY11" fmla="*/ 1787455 h 2487625"/>
                <a:gd name="connsiteX12" fmla="*/ 2192797 w 3524250"/>
                <a:gd name="connsiteY12" fmla="*/ 1794202 h 2487625"/>
                <a:gd name="connsiteX13" fmla="*/ 1449593 w 3524250"/>
                <a:gd name="connsiteY13" fmla="*/ 2487625 h 2487625"/>
                <a:gd name="connsiteX14" fmla="*/ 1597708 w 3524250"/>
                <a:gd name="connsiteY14" fmla="*/ 1855245 h 2487625"/>
                <a:gd name="connsiteX15" fmla="*/ 1568331 w 3524250"/>
                <a:gd name="connsiteY15" fmla="*/ 1847698 h 2487625"/>
                <a:gd name="connsiteX16" fmla="*/ 1505550 w 3524250"/>
                <a:gd name="connsiteY16" fmla="*/ 1857984 h 2487625"/>
                <a:gd name="connsiteX17" fmla="*/ 1350478 w 3524250"/>
                <a:gd name="connsiteY17" fmla="*/ 1866235 h 2487625"/>
                <a:gd name="connsiteX18" fmla="*/ 641492 w 3524250"/>
                <a:gd name="connsiteY18" fmla="*/ 1618185 h 2487625"/>
                <a:gd name="connsiteX19" fmla="*/ 612134 w 3524250"/>
                <a:gd name="connsiteY19" fmla="*/ 1568266 h 2487625"/>
                <a:gd name="connsiteX20" fmla="*/ 576929 w 3524250"/>
                <a:gd name="connsiteY20" fmla="*/ 1532959 h 2487625"/>
                <a:gd name="connsiteX21" fmla="*/ 497512 w 3524250"/>
                <a:gd name="connsiteY21" fmla="*/ 1526404 h 2487625"/>
                <a:gd name="connsiteX22" fmla="*/ 0 w 3524250"/>
                <a:gd name="connsiteY22" fmla="*/ 1023122 h 2487625"/>
                <a:gd name="connsiteX23" fmla="*/ 380702 w 3524250"/>
                <a:gd name="connsiteY23" fmla="*/ 549850 h 2487625"/>
                <a:gd name="connsiteX24" fmla="*/ 481130 w 3524250"/>
                <a:gd name="connsiteY24" fmla="*/ 523979 h 2487625"/>
                <a:gd name="connsiteX25" fmla="*/ 486116 w 3524250"/>
                <a:gd name="connsiteY25" fmla="*/ 496383 h 2487625"/>
                <a:gd name="connsiteX26" fmla="*/ 1602223 w 3524250"/>
                <a:gd name="connsiteY26" fmla="*/ 0 h 248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524250" h="2487625">
                  <a:moveTo>
                    <a:pt x="1602223" y="0"/>
                  </a:moveTo>
                  <a:cubicBezTo>
                    <a:pt x="1995390" y="-1"/>
                    <a:pt x="2341903" y="109004"/>
                    <a:pt x="2546677" y="274235"/>
                  </a:cubicBezTo>
                  <a:lnTo>
                    <a:pt x="2576592" y="304245"/>
                  </a:lnTo>
                  <a:lnTo>
                    <a:pt x="2614697" y="306316"/>
                  </a:lnTo>
                  <a:cubicBezTo>
                    <a:pt x="3133933" y="364267"/>
                    <a:pt x="3524250" y="614701"/>
                    <a:pt x="3524250" y="915153"/>
                  </a:cubicBezTo>
                  <a:cubicBezTo>
                    <a:pt x="3524250" y="1011653"/>
                    <a:pt x="3483986" y="1103108"/>
                    <a:pt x="3412020" y="1184570"/>
                  </a:cubicBezTo>
                  <a:lnTo>
                    <a:pt x="3374522" y="1220121"/>
                  </a:lnTo>
                  <a:lnTo>
                    <a:pt x="3384364" y="1241001"/>
                  </a:lnTo>
                  <a:cubicBezTo>
                    <a:pt x="3394896" y="1274892"/>
                    <a:pt x="3400426" y="1309981"/>
                    <a:pt x="3400426" y="1345921"/>
                  </a:cubicBezTo>
                  <a:cubicBezTo>
                    <a:pt x="3400426" y="1633441"/>
                    <a:pt x="3046474" y="1866523"/>
                    <a:pt x="2609851" y="1866523"/>
                  </a:cubicBezTo>
                  <a:cubicBezTo>
                    <a:pt x="2500695" y="1866523"/>
                    <a:pt x="2396707" y="1851955"/>
                    <a:pt x="2302123" y="1825611"/>
                  </a:cubicBezTo>
                  <a:lnTo>
                    <a:pt x="2195374" y="1787455"/>
                  </a:lnTo>
                  <a:lnTo>
                    <a:pt x="2192797" y="1794202"/>
                  </a:lnTo>
                  <a:lnTo>
                    <a:pt x="1449593" y="2487625"/>
                  </a:lnTo>
                  <a:lnTo>
                    <a:pt x="1597708" y="1855245"/>
                  </a:lnTo>
                  <a:lnTo>
                    <a:pt x="1568331" y="1847698"/>
                  </a:lnTo>
                  <a:lnTo>
                    <a:pt x="1505550" y="1857984"/>
                  </a:lnTo>
                  <a:cubicBezTo>
                    <a:pt x="1455461" y="1863394"/>
                    <a:pt x="1403598" y="1866235"/>
                    <a:pt x="1350478" y="1866235"/>
                  </a:cubicBezTo>
                  <a:cubicBezTo>
                    <a:pt x="1031760" y="1866235"/>
                    <a:pt x="758301" y="1763954"/>
                    <a:pt x="641492" y="1618185"/>
                  </a:cubicBezTo>
                  <a:lnTo>
                    <a:pt x="612134" y="1568266"/>
                  </a:lnTo>
                  <a:lnTo>
                    <a:pt x="576929" y="1532959"/>
                  </a:lnTo>
                  <a:lnTo>
                    <a:pt x="497512" y="1526404"/>
                  </a:lnTo>
                  <a:cubicBezTo>
                    <a:pt x="213678" y="1478456"/>
                    <a:pt x="0" y="1271142"/>
                    <a:pt x="0" y="1023122"/>
                  </a:cubicBezTo>
                  <a:cubicBezTo>
                    <a:pt x="0" y="810288"/>
                    <a:pt x="157053" y="627809"/>
                    <a:pt x="380702" y="549850"/>
                  </a:cubicBezTo>
                  <a:lnTo>
                    <a:pt x="481130" y="523979"/>
                  </a:lnTo>
                  <a:lnTo>
                    <a:pt x="486116" y="496383"/>
                  </a:lnTo>
                  <a:cubicBezTo>
                    <a:pt x="592243" y="213179"/>
                    <a:pt x="1051648" y="-1"/>
                    <a:pt x="1602223" y="0"/>
                  </a:cubicBezTo>
                  <a:close/>
                </a:path>
              </a:pathLst>
            </a:custGeom>
            <a:noFill/>
            <a:ln w="38100"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93954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Fragen</a:t>
            </a:r>
            <a:r>
              <a:rPr lang="de-AT" dirty="0" smtClean="0"/>
              <a:t>: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AT" dirty="0"/>
              <a:t>Habe ich als Person rassistische Anteile in mir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dirty="0"/>
              <a:t>Was unterscheidet Radikalismus von Extremismus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dirty="0"/>
              <a:t>Welche Rechte und Freiheiten habe ich in einer Autokratie nicht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dirty="0"/>
              <a:t>Was ist mir wichtig für ein „gemeinsames“ Österreich, was sollten unsere „gemeinsamen“ Werte sein?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5524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7" b="22222"/>
          <a:stretch/>
        </p:blipFill>
        <p:spPr>
          <a:xfrm>
            <a:off x="773656" y="1011237"/>
            <a:ext cx="6858000" cy="4962525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520700" y="6139031"/>
            <a:ext cx="8007350" cy="380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47638">
              <a:lnSpc>
                <a:spcPct val="85000"/>
              </a:lnSpc>
            </a:pP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*	Bewertung</a:t>
            </a:r>
            <a:r>
              <a:rPr lang="de-DE" sz="1100" spc="-203" dirty="0" smtClean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in den</a:t>
            </a:r>
            <a:r>
              <a:rPr lang="de-DE" sz="1100" spc="-29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Kategorien</a:t>
            </a:r>
            <a:r>
              <a:rPr lang="de-DE" sz="1100" spc="-78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Wahlprozess</a:t>
            </a:r>
            <a:r>
              <a:rPr lang="de-DE" sz="1100" spc="-186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und </a:t>
            </a: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Pluralismus, Freiheiten</a:t>
            </a:r>
            <a:r>
              <a:rPr lang="de-DE" sz="1100" spc="-107" dirty="0" smtClean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der</a:t>
            </a:r>
            <a:r>
              <a:rPr lang="de-DE" sz="1100" spc="113" dirty="0" smtClean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Bürgerinnen, politische</a:t>
            </a:r>
            <a:r>
              <a:rPr lang="de-DE" sz="1100" spc="-93" dirty="0" smtClean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Beteiligung</a:t>
            </a:r>
            <a:r>
              <a:rPr lang="de-DE" sz="1100" spc="-226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und Kultur sowie</a:t>
            </a:r>
            <a:r>
              <a:rPr lang="de-DE" sz="1100" spc="-62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Funktions-fähigkeit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der</a:t>
            </a:r>
            <a:r>
              <a:rPr lang="de-DE" sz="1100" spc="-14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 smtClean="0">
                <a:solidFill>
                  <a:srgbClr val="001834"/>
                </a:solidFill>
                <a:latin typeface="+mj-lt"/>
              </a:rPr>
              <a:t>Regierung. Quelle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:</a:t>
            </a:r>
            <a:r>
              <a:rPr lang="de-DE" sz="1100" spc="-220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The</a:t>
            </a:r>
            <a:r>
              <a:rPr lang="de-DE" sz="1100" spc="-163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Economist</a:t>
            </a:r>
            <a:r>
              <a:rPr lang="de-DE" sz="1100" spc="-79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Intelligence</a:t>
            </a:r>
            <a:r>
              <a:rPr lang="de-DE" sz="1100" spc="-37" dirty="0">
                <a:solidFill>
                  <a:srgbClr val="001834"/>
                </a:solidFill>
                <a:latin typeface="+mj-lt"/>
              </a:rPr>
              <a:t> </a:t>
            </a:r>
            <a:r>
              <a:rPr lang="de-DE" sz="1100" dirty="0">
                <a:solidFill>
                  <a:srgbClr val="001834"/>
                </a:solidFill>
                <a:latin typeface="+mj-lt"/>
              </a:rPr>
              <a:t>Unit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467" y="2166708"/>
            <a:ext cx="1088396" cy="57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3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Wie Demokratien unterminiert werden / 1</a:t>
            </a:r>
            <a:r>
              <a:rPr lang="de-AT" dirty="0" smtClean="0"/>
              <a:t>: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882" y="2034540"/>
            <a:ext cx="8042918" cy="3956505"/>
          </a:xfrm>
        </p:spPr>
        <p:txBody>
          <a:bodyPr/>
          <a:lstStyle/>
          <a:p>
            <a:pPr marL="0" indent="0">
              <a:buNone/>
            </a:pPr>
            <a:r>
              <a:rPr lang="de-AT" b="1" dirty="0"/>
              <a:t>Der Weg hin zu einer Diktatur ist meist schleichend, am Anfang steht eine</a:t>
            </a:r>
          </a:p>
          <a:p>
            <a:pPr marL="533400" indent="-358775">
              <a:spcBef>
                <a:spcPts val="2400"/>
              </a:spcBef>
            </a:pPr>
            <a:r>
              <a:rPr lang="de-AT" b="1" dirty="0"/>
              <a:t>Erzählung</a:t>
            </a:r>
          </a:p>
          <a:p>
            <a:pPr marL="812800" lvl="1" indent="-279400">
              <a:lnSpc>
                <a:spcPct val="100000"/>
              </a:lnSpc>
              <a:tabLst>
                <a:tab pos="3860800" algn="l"/>
              </a:tabLst>
            </a:pPr>
            <a:r>
              <a:rPr lang="de-AT" dirty="0" smtClean="0"/>
              <a:t>„die </a:t>
            </a:r>
            <a:r>
              <a:rPr lang="de-AT" dirty="0"/>
              <a:t>da sind Schuld, dass“	•  „unser Recht“, „Volksverräter“</a:t>
            </a:r>
          </a:p>
          <a:p>
            <a:pPr marL="812800" lvl="1" indent="-279400">
              <a:lnSpc>
                <a:spcPct val="100000"/>
              </a:lnSpc>
              <a:tabLst>
                <a:tab pos="3860800" algn="l"/>
              </a:tabLst>
            </a:pPr>
            <a:r>
              <a:rPr lang="de-AT" dirty="0"/>
              <a:t>„man bestiehlt uns</a:t>
            </a:r>
            <a:r>
              <a:rPr lang="de-AT" dirty="0" smtClean="0"/>
              <a:t>“</a:t>
            </a:r>
            <a:r>
              <a:rPr lang="de-AT" dirty="0"/>
              <a:t>	</a:t>
            </a:r>
            <a:r>
              <a:rPr lang="de-AT" dirty="0" smtClean="0">
                <a:latin typeface="Arial Black" panose="020B0A04020102020204" pitchFamily="34" charset="0"/>
              </a:rPr>
              <a:t>• </a:t>
            </a:r>
            <a:r>
              <a:rPr lang="de-AT" dirty="0"/>
              <a:t>„die gestohlene Wahl“, etc</a:t>
            </a:r>
            <a:r>
              <a:rPr lang="de-AT" dirty="0" smtClean="0"/>
              <a:t>.	</a:t>
            </a:r>
            <a:endParaRPr lang="de-AT" dirty="0"/>
          </a:p>
          <a:p>
            <a:pPr marL="0" indent="0">
              <a:spcBef>
                <a:spcPts val="2400"/>
              </a:spcBef>
              <a:buNone/>
            </a:pPr>
            <a:r>
              <a:rPr lang="de-AT" b="1" dirty="0"/>
              <a:t>daraufhin kommt es </a:t>
            </a:r>
            <a:r>
              <a:rPr lang="de-AT" b="1" dirty="0" smtClean="0"/>
              <a:t>zu </a:t>
            </a:r>
            <a:endParaRPr lang="de-AT" b="1" dirty="0"/>
          </a:p>
          <a:p>
            <a:pPr marL="533400" indent="-358775">
              <a:spcAft>
                <a:spcPts val="0"/>
              </a:spcAft>
            </a:pPr>
            <a:r>
              <a:rPr lang="de-AT" b="1" dirty="0"/>
              <a:t>Prozessen</a:t>
            </a:r>
          </a:p>
          <a:p>
            <a:pPr marL="812800" lvl="1" indent="-279400">
              <a:lnSpc>
                <a:spcPct val="100000"/>
              </a:lnSpc>
              <a:tabLst>
                <a:tab pos="3860800" algn="l"/>
              </a:tabLst>
            </a:pPr>
            <a:r>
              <a:rPr lang="de-AT" dirty="0"/>
              <a:t>„geht auf die Straße</a:t>
            </a:r>
            <a:r>
              <a:rPr lang="de-AT" dirty="0" smtClean="0"/>
              <a:t>“	</a:t>
            </a:r>
            <a:r>
              <a:rPr lang="de-AT" dirty="0">
                <a:latin typeface="Arial Black" panose="020B0A04020102020204" pitchFamily="34" charset="0"/>
              </a:rPr>
              <a:t> • </a:t>
            </a:r>
            <a:r>
              <a:rPr lang="de-AT" dirty="0"/>
              <a:t> „lasst nicht zu, dass</a:t>
            </a:r>
            <a:r>
              <a:rPr lang="de-AT" dirty="0" smtClean="0"/>
              <a:t>“</a:t>
            </a:r>
            <a:endParaRPr lang="de-AT" dirty="0"/>
          </a:p>
          <a:p>
            <a:pPr marL="812800" lvl="1" indent="-279400">
              <a:lnSpc>
                <a:spcPct val="100000"/>
              </a:lnSpc>
              <a:tabLst>
                <a:tab pos="3860800" algn="l"/>
              </a:tabLst>
            </a:pPr>
            <a:r>
              <a:rPr lang="de-AT" dirty="0"/>
              <a:t>„wehrt Euch</a:t>
            </a:r>
            <a:r>
              <a:rPr lang="de-AT" dirty="0" smtClean="0"/>
              <a:t>“	</a:t>
            </a:r>
            <a:r>
              <a:rPr lang="de-AT" dirty="0">
                <a:latin typeface="Arial Black" panose="020B0A04020102020204" pitchFamily="34" charset="0"/>
              </a:rPr>
              <a:t> • </a:t>
            </a:r>
            <a:r>
              <a:rPr lang="de-AT" dirty="0"/>
              <a:t>„kämpft um“, etc</a:t>
            </a:r>
            <a:r>
              <a:rPr lang="de-AT" dirty="0" smtClean="0"/>
              <a:t>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068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Wie Demokratien unterminiert werden / 2: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882" y="2034540"/>
            <a:ext cx="7166618" cy="3956505"/>
          </a:xfrm>
        </p:spPr>
        <p:txBody>
          <a:bodyPr/>
          <a:lstStyle/>
          <a:p>
            <a:pPr marL="0" indent="0">
              <a:buNone/>
            </a:pPr>
            <a:r>
              <a:rPr lang="de-AT" b="1" dirty="0"/>
              <a:t>Der Weg hin zu einer Diktatur ist meist schleichend, am Anfang steht eine</a:t>
            </a:r>
          </a:p>
          <a:p>
            <a:pPr marL="533400" indent="-358775">
              <a:spcBef>
                <a:spcPts val="2400"/>
              </a:spcBef>
            </a:pPr>
            <a:r>
              <a:rPr lang="de-AT" b="1" dirty="0"/>
              <a:t>Erzählung, darauf folgen </a:t>
            </a:r>
          </a:p>
          <a:p>
            <a:pPr marL="533400" indent="-358775"/>
            <a:r>
              <a:rPr lang="de-AT" b="1" dirty="0" smtClean="0"/>
              <a:t>Prozesse</a:t>
            </a:r>
            <a:endParaRPr lang="de-AT" dirty="0"/>
          </a:p>
          <a:p>
            <a:pPr marL="0" indent="0">
              <a:spcBef>
                <a:spcPts val="2400"/>
              </a:spcBef>
              <a:buNone/>
            </a:pPr>
            <a:r>
              <a:rPr lang="de-AT" b="1" dirty="0"/>
              <a:t>in weiter Folge entstehen neue / andere Zustände</a:t>
            </a:r>
          </a:p>
          <a:p>
            <a:pPr marL="533400" indent="-358775">
              <a:spcAft>
                <a:spcPts val="0"/>
              </a:spcAft>
            </a:pPr>
            <a:r>
              <a:rPr lang="de-AT" b="1" dirty="0" smtClean="0"/>
              <a:t>Prozessen</a:t>
            </a:r>
            <a:endParaRPr lang="de-AT" b="1" dirty="0"/>
          </a:p>
          <a:p>
            <a:pPr marL="812800" lvl="1" indent="-279400">
              <a:lnSpc>
                <a:spcPct val="100000"/>
              </a:lnSpc>
              <a:tabLst>
                <a:tab pos="2959100" algn="l"/>
              </a:tabLst>
            </a:pPr>
            <a:r>
              <a:rPr lang="de-AT" dirty="0"/>
              <a:t>„Verbote</a:t>
            </a:r>
            <a:r>
              <a:rPr lang="de-AT" dirty="0" smtClean="0"/>
              <a:t>“	</a:t>
            </a:r>
            <a:r>
              <a:rPr lang="de-AT" dirty="0" smtClean="0">
                <a:latin typeface="Arial Black" panose="020B0A04020102020204" pitchFamily="34" charset="0"/>
              </a:rPr>
              <a:t>• </a:t>
            </a:r>
            <a:r>
              <a:rPr lang="de-AT" dirty="0"/>
              <a:t>„antidemokratische </a:t>
            </a:r>
            <a:r>
              <a:rPr lang="de-AT" dirty="0" smtClean="0"/>
              <a:t>Entwicklungen</a:t>
            </a:r>
          </a:p>
          <a:p>
            <a:pPr marL="812800" lvl="1" indent="-279400">
              <a:lnSpc>
                <a:spcPct val="100000"/>
              </a:lnSpc>
              <a:tabLst>
                <a:tab pos="2959100" algn="l"/>
              </a:tabLst>
            </a:pPr>
            <a:r>
              <a:rPr lang="de-AT" dirty="0"/>
              <a:t>„Ausgrenzungen</a:t>
            </a:r>
            <a:r>
              <a:rPr lang="de-AT" dirty="0" smtClean="0"/>
              <a:t>“	</a:t>
            </a:r>
            <a:r>
              <a:rPr lang="de-AT" dirty="0">
                <a:latin typeface="Arial Black" panose="020B0A04020102020204" pitchFamily="34" charset="0"/>
              </a:rPr>
              <a:t>• </a:t>
            </a:r>
            <a:r>
              <a:rPr lang="de-AT" dirty="0"/>
              <a:t>„illiberale-Demokratien</a:t>
            </a:r>
            <a:r>
              <a:rPr lang="de-AT" dirty="0" smtClean="0"/>
              <a:t>“</a:t>
            </a:r>
          </a:p>
          <a:p>
            <a:pPr marL="812800" lvl="1" indent="-279400">
              <a:lnSpc>
                <a:spcPct val="100000"/>
              </a:lnSpc>
              <a:tabLst>
                <a:tab pos="2959100" algn="l"/>
              </a:tabLst>
            </a:pPr>
            <a:r>
              <a:rPr lang="de-AT" dirty="0"/>
              <a:t>„Autokratien</a:t>
            </a:r>
            <a:r>
              <a:rPr lang="de-AT" dirty="0" smtClean="0"/>
              <a:t>“	</a:t>
            </a:r>
            <a:r>
              <a:rPr lang="de-AT" dirty="0" smtClean="0">
                <a:latin typeface="Arial Black" panose="020B0A04020102020204" pitchFamily="34" charset="0"/>
              </a:rPr>
              <a:t>• </a:t>
            </a:r>
            <a:r>
              <a:rPr lang="de-AT" dirty="0"/>
              <a:t>„Gesetzes-Änderungen“	</a:t>
            </a:r>
            <a:endParaRPr lang="de-AT" dirty="0">
              <a:latin typeface="Arial Black" panose="020B0A04020102020204" pitchFamily="34" charset="0"/>
            </a:endParaRPr>
          </a:p>
          <a:p>
            <a:pPr marL="812800" lvl="1" indent="-279400">
              <a:lnSpc>
                <a:spcPct val="100000"/>
              </a:lnSpc>
              <a:tabLst>
                <a:tab pos="4305300" algn="l"/>
              </a:tabLst>
            </a:pPr>
            <a:r>
              <a:rPr lang="de-AT" dirty="0" smtClean="0"/>
              <a:t>„</a:t>
            </a:r>
            <a:r>
              <a:rPr lang="de-AT" dirty="0"/>
              <a:t>Einschränkungen von </a:t>
            </a:r>
            <a:r>
              <a:rPr lang="de-AT" dirty="0" smtClean="0"/>
              <a:t>Rechten“, etc</a:t>
            </a:r>
            <a:r>
              <a:rPr lang="de-AT" dirty="0"/>
              <a:t>.</a:t>
            </a:r>
          </a:p>
          <a:p>
            <a:pPr marL="812800" lvl="1" indent="-279400">
              <a:lnSpc>
                <a:spcPct val="100000"/>
              </a:lnSpc>
              <a:tabLst>
                <a:tab pos="3860800" algn="l"/>
              </a:tabLst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7480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de-AT" dirty="0"/>
              <a:t>Erzählungen?</a:t>
            </a:r>
          </a:p>
          <a:p>
            <a:pPr algn="ctr"/>
            <a:r>
              <a:rPr lang="de-AT" sz="1800" dirty="0"/>
              <a:t>(„oft auch Verschwörungen“)</a:t>
            </a:r>
          </a:p>
          <a:p>
            <a:pPr algn="ctr"/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de-AT" b="1" dirty="0"/>
              <a:t>Was ist das letzte Gerücht, dem sie geglaubt haben</a:t>
            </a:r>
            <a:r>
              <a:rPr lang="de-AT" b="1" dirty="0" smtClean="0"/>
              <a:t>?</a:t>
            </a:r>
            <a:endParaRPr lang="de-AT" b="1" dirty="0"/>
          </a:p>
          <a:p>
            <a:pPr>
              <a:spcAft>
                <a:spcPts val="3000"/>
              </a:spcAft>
            </a:pPr>
            <a:r>
              <a:rPr lang="de-AT" b="1" dirty="0" err="1"/>
              <a:t>Bullying</a:t>
            </a:r>
            <a:r>
              <a:rPr lang="de-AT" b="1" dirty="0"/>
              <a:t> in der Schule – stimmten die Dinge, die über die/den Betroffene/n erzählt wurden wirklich</a:t>
            </a:r>
            <a:r>
              <a:rPr lang="de-AT" b="1" dirty="0" smtClean="0"/>
              <a:t>?</a:t>
            </a:r>
            <a:endParaRPr lang="de-AT" b="1" dirty="0"/>
          </a:p>
          <a:p>
            <a:pPr>
              <a:spcAft>
                <a:spcPts val="3000"/>
              </a:spcAft>
            </a:pPr>
            <a:r>
              <a:rPr lang="de-AT" b="1" dirty="0"/>
              <a:t>Wer gehört zur „Weltverschwörung</a:t>
            </a:r>
            <a:r>
              <a:rPr lang="de-AT" b="1" dirty="0" smtClean="0"/>
              <a:t>“?</a:t>
            </a:r>
            <a:endParaRPr lang="de-AT" b="1" dirty="0"/>
          </a:p>
          <a:p>
            <a:pPr>
              <a:spcAft>
                <a:spcPts val="3000"/>
              </a:spcAft>
            </a:pPr>
            <a:r>
              <a:rPr lang="de-AT" b="1" dirty="0"/>
              <a:t>und sonst noch …………….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1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de-AT" dirty="0"/>
              <a:t>Wie funktioniert Verschwörung?</a:t>
            </a:r>
          </a:p>
          <a:p>
            <a:pPr algn="ctr">
              <a:spcBef>
                <a:spcPts val="0"/>
              </a:spcBef>
            </a:pPr>
            <a:r>
              <a:rPr lang="de-AT" sz="1600" dirty="0"/>
              <a:t>(„eine Kurzanleitung“)</a:t>
            </a:r>
          </a:p>
          <a:p>
            <a:pPr algn="ctr"/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/>
              <a:t>Erklärungen:</a:t>
            </a:r>
          </a:p>
          <a:p>
            <a:r>
              <a:rPr lang="de-AT" dirty="0"/>
              <a:t>da ist ein großes Ereignis, eine plausible Ursache</a:t>
            </a:r>
          </a:p>
          <a:p>
            <a:r>
              <a:rPr lang="de-AT" dirty="0"/>
              <a:t>nichts ist ein Zufall, alles ist miteinander verbunden</a:t>
            </a:r>
          </a:p>
          <a:p>
            <a:r>
              <a:rPr lang="de-AT" dirty="0"/>
              <a:t>es profitiert jemand, es gibt den/die Schuldigen</a:t>
            </a:r>
          </a:p>
          <a:p>
            <a:endParaRPr lang="de-AT" dirty="0"/>
          </a:p>
          <a:p>
            <a:pPr marL="0" indent="0">
              <a:buNone/>
            </a:pPr>
            <a:r>
              <a:rPr lang="de-AT" b="1" dirty="0"/>
              <a:t>Warum „springen“ wir darauf an </a:t>
            </a:r>
            <a:r>
              <a:rPr lang="de-AT" b="1" dirty="0" smtClean="0"/>
              <a:t>….?</a:t>
            </a:r>
            <a:endParaRPr lang="de-AT" b="1" dirty="0"/>
          </a:p>
          <a:p>
            <a:r>
              <a:rPr lang="de-AT" dirty="0"/>
              <a:t>um die Kontrolle zu bewahren (vermeintlich)</a:t>
            </a:r>
          </a:p>
          <a:p>
            <a:r>
              <a:rPr lang="de-AT" dirty="0"/>
              <a:t>zur Selbstaufwertung (in bin trotzdem in Ordnung)</a:t>
            </a:r>
          </a:p>
          <a:p>
            <a:r>
              <a:rPr lang="de-AT" dirty="0"/>
              <a:t>ich bin nicht schuld (Entlastungsfunktion)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7236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AT" dirty="0"/>
              <a:t>Gefahren im Zusammenhang mit Verschwörungsmythen!</a:t>
            </a:r>
          </a:p>
          <a:p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AT" dirty="0"/>
              <a:t>Wissenschaftsskepsis</a:t>
            </a:r>
          </a:p>
          <a:p>
            <a:r>
              <a:rPr lang="de-AT" dirty="0"/>
              <a:t>Gleichgültigkeit, Politikverdrossenheit</a:t>
            </a:r>
          </a:p>
          <a:p>
            <a:r>
              <a:rPr lang="de-AT" dirty="0"/>
              <a:t>Demokratiefeindschaft</a:t>
            </a:r>
          </a:p>
          <a:p>
            <a:r>
              <a:rPr lang="de-AT" dirty="0"/>
              <a:t>Gewaltbilligung</a:t>
            </a:r>
          </a:p>
          <a:p>
            <a:r>
              <a:rPr lang="de-AT" dirty="0"/>
              <a:t>gruppenbezogene Menschenfeindlichkeit</a:t>
            </a:r>
          </a:p>
          <a:p>
            <a:r>
              <a:rPr lang="de-AT" dirty="0"/>
              <a:t>Stereotype</a:t>
            </a:r>
          </a:p>
          <a:p>
            <a:r>
              <a:rPr lang="de-AT" dirty="0"/>
              <a:t>Feindbilder</a:t>
            </a:r>
          </a:p>
          <a:p>
            <a:r>
              <a:rPr lang="de-AT" dirty="0"/>
              <a:t>Radikalisierung / Extremismus</a:t>
            </a:r>
          </a:p>
          <a:p>
            <a:r>
              <a:rPr lang="de-AT" dirty="0"/>
              <a:t>Antisemitismus </a:t>
            </a:r>
            <a:r>
              <a:rPr lang="de-AT" dirty="0" err="1"/>
              <a:t>etc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6816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43882" y="1245917"/>
            <a:ext cx="7500276" cy="788623"/>
          </a:xfrm>
        </p:spPr>
        <p:txBody>
          <a:bodyPr/>
          <a:lstStyle/>
          <a:p>
            <a:pPr algn="ctr"/>
            <a:r>
              <a:rPr lang="de-AT" dirty="0"/>
              <a:t>Mit den richtigen Instrumenten auf der Suche nach der Wahrheit …..</a:t>
            </a:r>
          </a:p>
          <a:p>
            <a:pPr algn="ctr"/>
            <a:endParaRPr lang="de-AT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783975" y="2432706"/>
            <a:ext cx="7576051" cy="2483851"/>
            <a:chOff x="819617" y="2432706"/>
            <a:chExt cx="7576051" cy="2483851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 flipH="1">
              <a:off x="819617" y="2432706"/>
              <a:ext cx="3619860" cy="2483851"/>
            </a:xfrm>
            <a:custGeom>
              <a:avLst/>
              <a:gdLst>
                <a:gd name="T0" fmla="*/ 434 w 4400"/>
                <a:gd name="T1" fmla="*/ 0 h 3653"/>
                <a:gd name="T2" fmla="*/ 3965 w 4400"/>
                <a:gd name="T3" fmla="*/ 0 h 3653"/>
                <a:gd name="T4" fmla="*/ 4400 w 4400"/>
                <a:gd name="T5" fmla="*/ 434 h 3653"/>
                <a:gd name="T6" fmla="*/ 4400 w 4400"/>
                <a:gd name="T7" fmla="*/ 2173 h 3653"/>
                <a:gd name="T8" fmla="*/ 3965 w 4400"/>
                <a:gd name="T9" fmla="*/ 2608 h 3653"/>
                <a:gd name="T10" fmla="*/ 2108 w 4400"/>
                <a:gd name="T11" fmla="*/ 2608 h 3653"/>
                <a:gd name="T12" fmla="*/ 688 w 4400"/>
                <a:gd name="T13" fmla="*/ 3653 h 3653"/>
                <a:gd name="T14" fmla="*/ 903 w 4400"/>
                <a:gd name="T15" fmla="*/ 2608 h 3653"/>
                <a:gd name="T16" fmla="*/ 434 w 4400"/>
                <a:gd name="T17" fmla="*/ 2608 h 3653"/>
                <a:gd name="T18" fmla="*/ 0 w 4400"/>
                <a:gd name="T19" fmla="*/ 2173 h 3653"/>
                <a:gd name="T20" fmla="*/ 0 w 4400"/>
                <a:gd name="T21" fmla="*/ 434 h 3653"/>
                <a:gd name="T22" fmla="*/ 434 w 4400"/>
                <a:gd name="T23" fmla="*/ 0 h 3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00" h="3653">
                  <a:moveTo>
                    <a:pt x="434" y="0"/>
                  </a:moveTo>
                  <a:lnTo>
                    <a:pt x="3965" y="0"/>
                  </a:lnTo>
                  <a:cubicBezTo>
                    <a:pt x="4205" y="0"/>
                    <a:pt x="4400" y="194"/>
                    <a:pt x="4400" y="434"/>
                  </a:cubicBezTo>
                  <a:lnTo>
                    <a:pt x="4400" y="2173"/>
                  </a:lnTo>
                  <a:cubicBezTo>
                    <a:pt x="4400" y="2413"/>
                    <a:pt x="4205" y="2608"/>
                    <a:pt x="3965" y="2608"/>
                  </a:cubicBezTo>
                  <a:lnTo>
                    <a:pt x="2108" y="2608"/>
                  </a:lnTo>
                  <a:lnTo>
                    <a:pt x="688" y="3653"/>
                  </a:lnTo>
                  <a:lnTo>
                    <a:pt x="903" y="2608"/>
                  </a:lnTo>
                  <a:lnTo>
                    <a:pt x="434" y="2608"/>
                  </a:lnTo>
                  <a:cubicBezTo>
                    <a:pt x="194" y="2608"/>
                    <a:pt x="0" y="2413"/>
                    <a:pt x="0" y="2173"/>
                  </a:cubicBezTo>
                  <a:lnTo>
                    <a:pt x="0" y="434"/>
                  </a:lnTo>
                  <a:cubicBezTo>
                    <a:pt x="0" y="194"/>
                    <a:pt x="194" y="0"/>
                    <a:pt x="434" y="0"/>
                  </a:cubicBezTo>
                  <a:close/>
                </a:path>
              </a:pathLst>
            </a:custGeom>
            <a:noFill/>
            <a:ln w="38100" cap="flat">
              <a:solidFill>
                <a:srgbClr val="5F5F5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2000" tIns="144000" rIns="7200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de-AT" sz="2400" b="1" dirty="0">
                  <a:solidFill>
                    <a:srgbClr val="5F5F5F"/>
                  </a:solidFill>
                  <a:latin typeface="Corbel" panose="020B0503020204020204" pitchFamily="34" charset="0"/>
                </a:rPr>
                <a:t>Was können Sie im Alltag dazu tun, eine möglichst objektive Wahrheit zu erfahren?</a:t>
              </a:r>
            </a:p>
          </p:txBody>
        </p:sp>
        <p:grpSp>
          <p:nvGrpSpPr>
            <p:cNvPr id="9" name="Gruppieren 8"/>
            <p:cNvGrpSpPr/>
            <p:nvPr/>
          </p:nvGrpSpPr>
          <p:grpSpPr>
            <a:xfrm>
              <a:off x="4914891" y="2432706"/>
              <a:ext cx="3480777" cy="1781417"/>
              <a:chOff x="5218253" y="2241550"/>
              <a:chExt cx="3480777" cy="1781417"/>
            </a:xfrm>
          </p:grpSpPr>
          <p:sp>
            <p:nvSpPr>
              <p:cNvPr id="7" name="Ovale Legende 6"/>
              <p:cNvSpPr/>
              <p:nvPr/>
            </p:nvSpPr>
            <p:spPr>
              <a:xfrm>
                <a:off x="5218253" y="2241550"/>
                <a:ext cx="3480777" cy="1781417"/>
              </a:xfrm>
              <a:prstGeom prst="wedgeEllipseCallout">
                <a:avLst>
                  <a:gd name="adj1" fmla="val -17895"/>
                  <a:gd name="adj2" fmla="val 72577"/>
                </a:avLst>
              </a:prstGeom>
              <a:solidFill>
                <a:schemeClr val="bg1"/>
              </a:solidFill>
              <a:ln w="38100">
                <a:solidFill>
                  <a:srgbClr val="5F5F5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de-AT" sz="2400" b="1" dirty="0">
                  <a:solidFill>
                    <a:srgbClr val="5F5F5F"/>
                  </a:solidFill>
                  <a:latin typeface="Corbel" panose="020B0503020204020204" pitchFamily="34" charset="0"/>
                  <a:cs typeface="Arial" charset="0"/>
                </a:endParaRPr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5453170" y="2664789"/>
                <a:ext cx="3049042" cy="1107996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de-AT" sz="2400" b="1" dirty="0">
                    <a:solidFill>
                      <a:srgbClr val="5F5F5F"/>
                    </a:solidFill>
                    <a:latin typeface="Corbel" panose="020B0503020204020204" pitchFamily="34" charset="0"/>
                  </a:rPr>
                  <a:t>Wie schützt man sich vor Gerüchten und vor Beeinflussung?</a:t>
                </a:r>
              </a:p>
            </p:txBody>
          </p:sp>
        </p:grpSp>
      </p:grpSp>
      <p:sp>
        <p:nvSpPr>
          <p:cNvPr id="10" name="Rechteck 9"/>
          <p:cNvSpPr/>
          <p:nvPr/>
        </p:nvSpPr>
        <p:spPr>
          <a:xfrm>
            <a:off x="1279343" y="5368371"/>
            <a:ext cx="65853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E30613"/>
                </a:solidFill>
                <a:latin typeface="Corbel" panose="020B0503020204020204" pitchFamily="34" charset="0"/>
                <a:cs typeface="+mn-cs"/>
              </a:rPr>
              <a:t>Diskutieren Sie kurz mögliche Lösungen im Plenum  </a:t>
            </a:r>
            <a:r>
              <a:rPr lang="de-AT" sz="2800" b="1" dirty="0" smtClean="0">
                <a:solidFill>
                  <a:srgbClr val="E30613"/>
                </a:solidFill>
                <a:latin typeface="Corbel" panose="020B0503020204020204" pitchFamily="34" charset="0"/>
                <a:cs typeface="+mn-cs"/>
              </a:rPr>
              <a:t>…</a:t>
            </a:r>
            <a:endParaRPr lang="de-AT" sz="2800" b="1" dirty="0">
              <a:solidFill>
                <a:srgbClr val="E30613"/>
              </a:solidFill>
              <a:latin typeface="Corbel" panose="020B0503020204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82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usammenStaerker_Präsentatio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5" id="{CA1D3C80-0A2F-F543-8D5E-8953B9CA20BC}" vid="{D7B0C419-6522-F54C-9F3D-76F7A5D9A3B2}"/>
    </a:ext>
  </a:extLst>
</a:theme>
</file>

<file path=ppt/theme/theme2.xml><?xml version="1.0" encoding="utf-8"?>
<a:theme xmlns:a="http://schemas.openxmlformats.org/drawingml/2006/main" name="1_ZusammenStaerker_Präsentatio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5" id="{CA1D3C80-0A2F-F543-8D5E-8953B9CA20BC}" vid="{D7B0C419-6522-F54C-9F3D-76F7A5D9A3B2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1395</Words>
  <Application>Microsoft Office PowerPoint</Application>
  <PresentationFormat>Bildschirmpräsentation (4:3)</PresentationFormat>
  <Paragraphs>194</Paragraphs>
  <Slides>23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34" baseType="lpstr">
      <vt:lpstr>Arial</vt:lpstr>
      <vt:lpstr>Arial Black</vt:lpstr>
      <vt:lpstr>Calibri</vt:lpstr>
      <vt:lpstr>Calibri Light</vt:lpstr>
      <vt:lpstr>Corbel</vt:lpstr>
      <vt:lpstr>Franklin Gothic Book</vt:lpstr>
      <vt:lpstr>Franklin Gothic Demi</vt:lpstr>
      <vt:lpstr>Franklin Gothic Medium</vt:lpstr>
      <vt:lpstr>Times New Roman</vt:lpstr>
      <vt:lpstr>ZusammenStaerker_Präsentation</vt:lpstr>
      <vt:lpstr>1_ZusammenStaerker_Präsentation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HDruckZ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Axel SCALA</dc:creator>
  <cp:lastModifiedBy>xq1y</cp:lastModifiedBy>
  <cp:revision>406</cp:revision>
  <cp:lastPrinted>2024-06-24T07:56:24Z</cp:lastPrinted>
  <dcterms:created xsi:type="dcterms:W3CDTF">2017-08-14T11:52:09Z</dcterms:created>
  <dcterms:modified xsi:type="dcterms:W3CDTF">2025-04-09T18:50:34Z</dcterms:modified>
</cp:coreProperties>
</file>