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  <p:sldMasterId id="2147483725" r:id="rId2"/>
    <p:sldMasterId id="2147483742" r:id="rId3"/>
  </p:sldMasterIdLst>
  <p:notesMasterIdLst>
    <p:notesMasterId r:id="rId61"/>
  </p:notesMasterIdLst>
  <p:handoutMasterIdLst>
    <p:handoutMasterId r:id="rId62"/>
  </p:handoutMasterIdLst>
  <p:sldIdLst>
    <p:sldId id="256" r:id="rId4"/>
    <p:sldId id="311" r:id="rId5"/>
    <p:sldId id="312" r:id="rId6"/>
    <p:sldId id="260" r:id="rId7"/>
    <p:sldId id="327" r:id="rId8"/>
    <p:sldId id="314" r:id="rId9"/>
    <p:sldId id="325" r:id="rId10"/>
    <p:sldId id="316" r:id="rId11"/>
    <p:sldId id="318" r:id="rId12"/>
    <p:sldId id="391" r:id="rId13"/>
    <p:sldId id="328" r:id="rId14"/>
    <p:sldId id="317" r:id="rId15"/>
    <p:sldId id="386" r:id="rId16"/>
    <p:sldId id="387" r:id="rId17"/>
    <p:sldId id="388" r:id="rId18"/>
    <p:sldId id="389" r:id="rId19"/>
    <p:sldId id="390" r:id="rId20"/>
    <p:sldId id="375" r:id="rId21"/>
    <p:sldId id="323" r:id="rId22"/>
    <p:sldId id="324" r:id="rId23"/>
    <p:sldId id="336" r:id="rId24"/>
    <p:sldId id="337" r:id="rId25"/>
    <p:sldId id="338" r:id="rId26"/>
    <p:sldId id="339" r:id="rId27"/>
    <p:sldId id="340" r:id="rId28"/>
    <p:sldId id="376" r:id="rId29"/>
    <p:sldId id="341" r:id="rId30"/>
    <p:sldId id="343" r:id="rId31"/>
    <p:sldId id="344" r:id="rId32"/>
    <p:sldId id="370" r:id="rId33"/>
    <p:sldId id="377" r:id="rId34"/>
    <p:sldId id="380" r:id="rId35"/>
    <p:sldId id="347" r:id="rId36"/>
    <p:sldId id="381" r:id="rId37"/>
    <p:sldId id="349" r:id="rId38"/>
    <p:sldId id="371" r:id="rId39"/>
    <p:sldId id="378" r:id="rId40"/>
    <p:sldId id="382" r:id="rId41"/>
    <p:sldId id="352" r:id="rId42"/>
    <p:sldId id="354" r:id="rId43"/>
    <p:sldId id="372" r:id="rId44"/>
    <p:sldId id="379" r:id="rId45"/>
    <p:sldId id="383" r:id="rId46"/>
    <p:sldId id="357" r:id="rId47"/>
    <p:sldId id="358" r:id="rId48"/>
    <p:sldId id="359" r:id="rId49"/>
    <p:sldId id="360" r:id="rId50"/>
    <p:sldId id="373" r:id="rId51"/>
    <p:sldId id="362" r:id="rId52"/>
    <p:sldId id="384" r:id="rId53"/>
    <p:sldId id="364" r:id="rId54"/>
    <p:sldId id="366" r:id="rId55"/>
    <p:sldId id="367" r:id="rId56"/>
    <p:sldId id="368" r:id="rId57"/>
    <p:sldId id="332" r:id="rId58"/>
    <p:sldId id="374" r:id="rId59"/>
    <p:sldId id="331" r:id="rId60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0" userDrawn="1">
          <p15:clr>
            <a:srgbClr val="A4A3A4"/>
          </p15:clr>
        </p15:guide>
        <p15:guide id="2" orient="horz" pos="962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  <p15:guide id="6" pos="5329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8" orient="horz" pos="2210" userDrawn="1">
          <p15:clr>
            <a:srgbClr val="A4A3A4"/>
          </p15:clr>
        </p15:guide>
        <p15:guide id="9" pos="930" userDrawn="1">
          <p15:clr>
            <a:srgbClr val="A4A3A4"/>
          </p15:clr>
        </p15:guide>
        <p15:guide id="10" pos="4830" userDrawn="1">
          <p15:clr>
            <a:srgbClr val="A4A3A4"/>
          </p15:clr>
        </p15:guide>
        <p15:guide id="11" pos="4422" userDrawn="1">
          <p15:clr>
            <a:srgbClr val="A4A3A4"/>
          </p15:clr>
        </p15:guide>
        <p15:guide id="12" pos="5575" userDrawn="1">
          <p15:clr>
            <a:srgbClr val="A4A3A4"/>
          </p15:clr>
        </p15:guide>
        <p15:guide id="13" orient="horz" pos="395" userDrawn="1">
          <p15:clr>
            <a:srgbClr val="A4A3A4"/>
          </p15:clr>
        </p15:guide>
        <p15:guide id="14" orient="horz" pos="12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20F"/>
    <a:srgbClr val="686E59"/>
    <a:srgbClr val="434F3E"/>
    <a:srgbClr val="729DCA"/>
    <a:srgbClr val="5A77A0"/>
    <a:srgbClr val="E6EFF3"/>
    <a:srgbClr val="D9222A"/>
    <a:srgbClr val="D91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68" autoAdjust="0"/>
    <p:restoredTop sz="96619" autoAdjust="0"/>
  </p:normalViewPr>
  <p:slideViewPr>
    <p:cSldViewPr snapToObjects="1">
      <p:cViewPr varScale="1">
        <p:scale>
          <a:sx n="200" d="100"/>
          <a:sy n="200" d="100"/>
        </p:scale>
        <p:origin x="608" y="464"/>
      </p:cViewPr>
      <p:guideLst>
        <p:guide orient="horz" pos="660"/>
        <p:guide orient="horz" pos="962"/>
        <p:guide pos="340"/>
        <p:guide pos="2880"/>
        <p:guide orient="horz" pos="1620"/>
        <p:guide pos="5329"/>
        <p:guide orient="horz" pos="3117"/>
        <p:guide orient="horz" pos="2210"/>
        <p:guide pos="930"/>
        <p:guide pos="4830"/>
        <p:guide pos="4422"/>
        <p:guide pos="5575"/>
        <p:guide orient="horz" pos="395"/>
        <p:guide orient="horz" pos="1212"/>
      </p:guideLst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3570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2016" y="9430306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A4F87B00-D7D7-4E73-88E5-5DF5797B2681}" type="datetimeFigureOut">
              <a:rPr lang="de-AT" smtClean="0"/>
              <a:t>05.08.25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"/>
          </p:nvPr>
        </p:nvSpPr>
        <p:spPr>
          <a:xfrm>
            <a:off x="2945659" y="9428583"/>
            <a:ext cx="904784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1BCACBB0-6C6B-4B3E-B6E6-54B62284C21B}" type="slidenum">
              <a:rPr lang="de-AT" smtClean="0"/>
              <a:pPr algn="ctr"/>
              <a:t>‹Nr.›</a:t>
            </a:fld>
            <a:endParaRPr lang="de-AT" dirty="0"/>
          </a:p>
        </p:txBody>
      </p:sp>
      <p:pic>
        <p:nvPicPr>
          <p:cNvPr id="7" name="Grafik 6" descr="Bundesministerium &#10;&#10;Landesverteidigu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00" y="432000"/>
            <a:ext cx="1476000" cy="46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4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2016" y="942858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64F923B6-97FF-4AF0-A17D-1758840DBBE2}" type="datetimeFigureOut">
              <a:rPr lang="de-AT" smtClean="0"/>
              <a:t>05.08.25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674688"/>
            <a:ext cx="7432675" cy="4181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854894" y="4963319"/>
            <a:ext cx="5090351" cy="42188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945659" y="9428582"/>
            <a:ext cx="904784" cy="4980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F0A5DA3B-92D6-4D4B-9895-D15CB563B5E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611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2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6000" indent="-171450" algn="l" defTabSz="914400" rtl="0" eaLnBrk="1" latinLnBrk="0" hangingPunct="1">
      <a:spcBef>
        <a:spcPts val="200"/>
      </a:spcBef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92000" indent="-171450" algn="l" defTabSz="914400" rtl="0" eaLnBrk="1" latinLnBrk="0" hangingPunct="1">
      <a:spcBef>
        <a:spcPts val="200"/>
      </a:spcBef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88000" indent="-171450" algn="l" defTabSz="914400" rtl="0" eaLnBrk="1" latinLnBrk="0" hangingPunct="1">
      <a:spcBef>
        <a:spcPts val="20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584000" indent="-171450" algn="l" defTabSz="914400" rtl="0" eaLnBrk="1" latinLnBrk="0" hangingPunct="1">
      <a:spcBef>
        <a:spcPts val="200"/>
      </a:spcBef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21C36-68FC-0309-5815-507A7B997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DFA952-75B2-FCA0-6816-5B1598CF0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ECBD12C-15F1-639B-784A-A854CCD81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95B088-3611-5FCA-FBF5-F61E29D7A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5DA3B-92D6-4D4B-9895-D15CB563B5E4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864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4F09A-DD46-8DD6-F43F-A82E5CBB4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D4E46E-2271-1ACA-7FAA-F424B2F92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8F10B1-F294-4152-1FBF-132D8E1A0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5C30B3-5490-C1FE-FE53-C579A34E8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5DA3B-92D6-4D4B-9895-D15CB563B5E4}" type="slidenum">
              <a:rPr lang="de-AT" smtClean="0"/>
              <a:pPr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831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AF5B-C67F-6760-D8A3-0AB2698C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B6C706-D7E8-1FBA-FF1B-96A1BC2E1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9EABBAC-375B-CF02-46AD-82FA54DEB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B88835-EB5A-6E5B-7398-688A40D0A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5DA3B-92D6-4D4B-9895-D15CB563B5E4}" type="slidenum">
              <a:rPr lang="de-AT" smtClean="0"/>
              <a:pPr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7954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91DD1-32C8-2267-A372-6455F91FA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D3D340-8CAB-9441-5D0C-F32628C16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BE69F6-87AF-BC73-B520-8C2631ADD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043B10-D559-74C7-6258-B4EDF4A347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5DA3B-92D6-4D4B-9895-D15CB563B5E4}" type="slidenum">
              <a:rPr lang="de-AT" smtClean="0"/>
              <a:pPr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4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2C5DB-7A72-10B8-FF9B-8DDC3C402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ED84A6-6DDE-0079-1105-E249AEBA6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14C663-F3A4-2449-61C9-8817346BB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99F07C-EB8E-E1DA-A850-48A48E321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5DA3B-92D6-4D4B-9895-D15CB563B5E4}" type="slidenum">
              <a:rPr lang="de-AT" smtClean="0"/>
              <a:pPr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600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BKA-2018\BKA2018-Brief\REPUBLIK-AT-DOKUMENTVORLAGEN\POTX\HG_Powerpoint_4zu3.png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1840643"/>
            <a:ext cx="7978526" cy="1390388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7" name="Grafik 16" descr="Bundesministerium &#10;&#10;Landesverteidigung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00" y="208800"/>
            <a:ext cx="3023870" cy="6692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822325"/>
            <a:ext cx="7978526" cy="969606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990BE8-C474-200E-F228-13CA42691416}"/>
              </a:ext>
            </a:extLst>
          </p:cNvPr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rgbClr val="D92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bundesheer.at</a:t>
            </a:r>
          </a:p>
        </p:txBody>
      </p:sp>
    </p:spTree>
    <p:extLst>
      <p:ext uri="{BB962C8B-B14F-4D97-AF65-F5344CB8AC3E}">
        <p14:creationId xmlns:p14="http://schemas.microsoft.com/office/powerpoint/2010/main" val="389748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335600"/>
            <a:ext cx="7978775" cy="327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>
            <a:lvl1pPr>
              <a:defRPr sz="1000"/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6642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-1" y="759600"/>
            <a:ext cx="9144001" cy="4383900"/>
          </a:xfrm>
          <a:prstGeom prst="rect">
            <a:avLst/>
          </a:prstGeom>
          <a:solidFill>
            <a:schemeClr val="tx1"/>
          </a:solidFill>
          <a:ln>
            <a:solidFill>
              <a:srgbClr val="EBF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335600"/>
            <a:ext cx="7978775" cy="32724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 marL="789750" indent="-28575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97110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763200"/>
            <a:ext cx="7978525" cy="622091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 (in weiß)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759600"/>
            <a:ext cx="9143999" cy="43839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9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540001" y="763200"/>
            <a:ext cx="7978525" cy="41334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539998" y="1332000"/>
            <a:ext cx="2289177" cy="406800"/>
          </a:xfrm>
          <a:prstGeom prst="rect">
            <a:avLst/>
          </a:prstGeom>
          <a:solidFill>
            <a:srgbClr val="E63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539998" y="1332000"/>
            <a:ext cx="2289177" cy="456569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540001" y="1730343"/>
            <a:ext cx="2289174" cy="2813885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540000" y="1846800"/>
            <a:ext cx="2289175" cy="2697427"/>
          </a:xfrm>
        </p:spPr>
        <p:txBody>
          <a:bodyPr lIns="108000" rIns="108000"/>
          <a:lstStyle>
            <a:lvl1pPr marL="0" indent="0"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Rechteck 17"/>
          <p:cNvSpPr/>
          <p:nvPr userDrawn="1"/>
        </p:nvSpPr>
        <p:spPr>
          <a:xfrm>
            <a:off x="3387701" y="1332000"/>
            <a:ext cx="2289177" cy="406800"/>
          </a:xfrm>
          <a:prstGeom prst="rect">
            <a:avLst/>
          </a:prstGeom>
          <a:solidFill>
            <a:srgbClr val="E63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8"/>
          </p:nvPr>
        </p:nvSpPr>
        <p:spPr>
          <a:xfrm>
            <a:off x="3387701" y="1332000"/>
            <a:ext cx="2289177" cy="456569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3397950" y="1738800"/>
            <a:ext cx="2289174" cy="2805429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3384675" y="1846800"/>
            <a:ext cx="2289175" cy="2697429"/>
          </a:xfrm>
        </p:spPr>
        <p:txBody>
          <a:bodyPr lIns="108000" rIns="108000"/>
          <a:lstStyle>
            <a:lvl1pPr marL="0" indent="0"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6227641" y="1332000"/>
            <a:ext cx="2289177" cy="406800"/>
          </a:xfrm>
          <a:prstGeom prst="rect">
            <a:avLst/>
          </a:prstGeom>
          <a:solidFill>
            <a:srgbClr val="E63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7"/>
          </p:nvPr>
        </p:nvSpPr>
        <p:spPr>
          <a:xfrm>
            <a:off x="6227643" y="1332000"/>
            <a:ext cx="2289175" cy="456569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6224613" y="1738800"/>
            <a:ext cx="2289174" cy="2805427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6"/>
          </p:nvPr>
        </p:nvSpPr>
        <p:spPr>
          <a:xfrm>
            <a:off x="6227644" y="1846800"/>
            <a:ext cx="2289175" cy="2697429"/>
          </a:xfrm>
        </p:spPr>
        <p:txBody>
          <a:bodyPr lIns="108000" rIns="108000"/>
          <a:lstStyle>
            <a:lvl1pPr marL="0" indent="0"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3615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7"/>
          </p:nvPr>
        </p:nvSpPr>
        <p:spPr>
          <a:xfrm>
            <a:off x="540001" y="1712264"/>
            <a:ext cx="882000" cy="88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647825" y="1713201"/>
            <a:ext cx="3413125" cy="881063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9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8"/>
          </p:nvPr>
        </p:nvSpPr>
        <p:spPr>
          <a:xfrm>
            <a:off x="540001" y="2687866"/>
            <a:ext cx="882000" cy="88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1647825" y="2688803"/>
            <a:ext cx="3413125" cy="881063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9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9"/>
          </p:nvPr>
        </p:nvSpPr>
        <p:spPr>
          <a:xfrm>
            <a:off x="540000" y="3682554"/>
            <a:ext cx="882000" cy="88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1647825" y="3679903"/>
            <a:ext cx="3413125" cy="881063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9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8612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335600"/>
            <a:ext cx="5990589" cy="327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6789419" y="1335600"/>
            <a:ext cx="1729105" cy="3272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6298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540001" y="763200"/>
            <a:ext cx="7978525" cy="41334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Richtungspfeil 6"/>
          <p:cNvSpPr/>
          <p:nvPr userDrawn="1"/>
        </p:nvSpPr>
        <p:spPr>
          <a:xfrm>
            <a:off x="540000" y="1314000"/>
            <a:ext cx="2485036" cy="407095"/>
          </a:xfrm>
          <a:prstGeom prst="homePlate">
            <a:avLst/>
          </a:prstGeom>
          <a:solidFill>
            <a:srgbClr val="E63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3"/>
          </p:nvPr>
        </p:nvSpPr>
        <p:spPr>
          <a:xfrm>
            <a:off x="539999" y="1332000"/>
            <a:ext cx="2289175" cy="456569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540000" y="1846800"/>
            <a:ext cx="2289175" cy="269742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Richtungspfeil 12"/>
          <p:cNvSpPr/>
          <p:nvPr userDrawn="1"/>
        </p:nvSpPr>
        <p:spPr>
          <a:xfrm>
            <a:off x="3384675" y="1314000"/>
            <a:ext cx="2485036" cy="407095"/>
          </a:xfrm>
          <a:prstGeom prst="homePlate">
            <a:avLst/>
          </a:prstGeom>
          <a:solidFill>
            <a:srgbClr val="E63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platzhalter 5"/>
          <p:cNvSpPr>
            <a:spLocks noGrp="1"/>
          </p:cNvSpPr>
          <p:nvPr>
            <p:ph type="body" sz="quarter" idx="25"/>
          </p:nvPr>
        </p:nvSpPr>
        <p:spPr>
          <a:xfrm>
            <a:off x="3384674" y="1332000"/>
            <a:ext cx="2289175" cy="456569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24"/>
          </p:nvPr>
        </p:nvSpPr>
        <p:spPr>
          <a:xfrm>
            <a:off x="3384675" y="1846800"/>
            <a:ext cx="2289175" cy="269742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Richtungspfeil 13"/>
          <p:cNvSpPr/>
          <p:nvPr userDrawn="1"/>
        </p:nvSpPr>
        <p:spPr>
          <a:xfrm>
            <a:off x="6227644" y="1314000"/>
            <a:ext cx="2485036" cy="407095"/>
          </a:xfrm>
          <a:prstGeom prst="homePlate">
            <a:avLst/>
          </a:prstGeom>
          <a:solidFill>
            <a:srgbClr val="E63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7"/>
          </p:nvPr>
        </p:nvSpPr>
        <p:spPr>
          <a:xfrm>
            <a:off x="6227643" y="1332000"/>
            <a:ext cx="2289175" cy="456569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6"/>
          </p:nvPr>
        </p:nvSpPr>
        <p:spPr>
          <a:xfrm>
            <a:off x="6227644" y="1846800"/>
            <a:ext cx="2289175" cy="269742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0919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40001" y="1466307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01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647826" y="1542723"/>
            <a:ext cx="2335452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1" y="2499225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02</a:t>
            </a:r>
          </a:p>
        </p:txBody>
      </p:sp>
      <p:sp>
        <p:nvSpPr>
          <p:cNvPr id="27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1647825" y="2580317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540001" y="3541168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03</a:t>
            </a:r>
          </a:p>
        </p:txBody>
      </p:sp>
      <p:sp>
        <p:nvSpPr>
          <p:cNvPr id="29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647825" y="3617911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560856" y="1466307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04</a:t>
            </a:r>
          </a:p>
        </p:txBody>
      </p:sp>
      <p:sp>
        <p:nvSpPr>
          <p:cNvPr id="31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668681" y="1542723"/>
            <a:ext cx="2335452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560856" y="2499225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05</a:t>
            </a:r>
          </a:p>
        </p:txBody>
      </p:sp>
      <p:sp>
        <p:nvSpPr>
          <p:cNvPr id="33" name="Textplatzhalter 11"/>
          <p:cNvSpPr>
            <a:spLocks noGrp="1"/>
          </p:cNvSpPr>
          <p:nvPr>
            <p:ph type="body" sz="quarter" idx="22"/>
          </p:nvPr>
        </p:nvSpPr>
        <p:spPr>
          <a:xfrm>
            <a:off x="5668680" y="2580317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560856" y="3541168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06</a:t>
            </a:r>
          </a:p>
        </p:txBody>
      </p:sp>
      <p:sp>
        <p:nvSpPr>
          <p:cNvPr id="3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5668680" y="3617911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103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0" y="759600"/>
            <a:ext cx="9144000" cy="4383900"/>
          </a:xfrm>
          <a:prstGeom prst="rect">
            <a:avLst/>
          </a:prstGeom>
          <a:solidFill>
            <a:schemeClr val="tx1"/>
          </a:solidFill>
          <a:ln>
            <a:solidFill>
              <a:srgbClr val="EBF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40001" y="1466307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01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647826" y="1542723"/>
            <a:ext cx="2335452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1" y="2499225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02</a:t>
            </a:r>
          </a:p>
        </p:txBody>
      </p:sp>
      <p:sp>
        <p:nvSpPr>
          <p:cNvPr id="24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1647825" y="2580317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540001" y="3541168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03</a:t>
            </a:r>
          </a:p>
        </p:txBody>
      </p:sp>
      <p:sp>
        <p:nvSpPr>
          <p:cNvPr id="2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1647825" y="3617911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platzhalt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560856" y="1466307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04</a:t>
            </a:r>
          </a:p>
        </p:txBody>
      </p:sp>
      <p:sp>
        <p:nvSpPr>
          <p:cNvPr id="38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5668681" y="1542723"/>
            <a:ext cx="2335452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560856" y="2499225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05</a:t>
            </a:r>
          </a:p>
        </p:txBody>
      </p:sp>
      <p:sp>
        <p:nvSpPr>
          <p:cNvPr id="40" name="Textplatzhalter 11"/>
          <p:cNvSpPr>
            <a:spLocks noGrp="1"/>
          </p:cNvSpPr>
          <p:nvPr>
            <p:ph type="body" sz="quarter" idx="22"/>
          </p:nvPr>
        </p:nvSpPr>
        <p:spPr>
          <a:xfrm>
            <a:off x="5668680" y="2580317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560856" y="3541168"/>
            <a:ext cx="881063" cy="8826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66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06</a:t>
            </a:r>
          </a:p>
        </p:txBody>
      </p:sp>
      <p:sp>
        <p:nvSpPr>
          <p:cNvPr id="42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5668680" y="3617911"/>
            <a:ext cx="2335453" cy="8810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de-AT" sz="900" kern="120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0733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63200"/>
            <a:ext cx="7978525" cy="6220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335600"/>
            <a:ext cx="7978775" cy="3272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667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333800"/>
            <a:ext cx="7978775" cy="327272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316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335600"/>
            <a:ext cx="3813175" cy="3272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335600"/>
            <a:ext cx="3812400" cy="327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94987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335600"/>
            <a:ext cx="3838575" cy="327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335600"/>
            <a:ext cx="3838575" cy="327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76357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335600"/>
            <a:ext cx="7978775" cy="327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64609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727200"/>
            <a:ext cx="5389200" cy="838210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9118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DF8EF4-2277-E761-1852-C0CD04D0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11363B-88F2-C6DD-6FAB-897A5C3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A9982B-623B-2B42-8BB8-69D2ACB8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820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661E16-085F-8339-89AD-1FB9F88EA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C948EC-2996-E739-C193-00D34DC4C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B16E6C-2487-7E99-BFFF-EE8BD407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80C862-97C4-0504-00F8-6E1DA027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44CD48-6B16-0C5D-B5B4-CC2378BB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31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BBEEC-871E-1C6B-5306-D37CBABC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6C4F6F-DDCE-18FA-01F5-AFBB9AA60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A2C820-C441-76D2-B08A-84B1485B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B8F611-4B06-CB73-E7E9-A74F8B37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4A0705-715F-EE3F-F455-5DA8263E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7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5D4AE-DA5E-F381-F84F-3713542B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58BCE6-8D74-8E13-2A9E-DE5C63E0F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5CF41A-8F5D-FD5A-E827-35AEFF39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4AC344-B71A-8DFB-5A65-E0B73EB9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B50C92-DA0B-8946-FF15-380347115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478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1530B-B862-4ACB-B6BD-58E6932C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0C29DF-7782-59C8-DF29-25DA2E3AC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22182C-5096-2ED4-3014-13924B724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C3F626-C5CF-DCE6-7092-7121BBE6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BEA19A-C895-6C7F-0B59-C75A1B84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6B8C24-4177-B452-14FE-4B3BAF7A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624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9672C-9458-AB84-6E46-3A71498F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9FD0CE-17EC-D526-990C-ED4F62A3D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972145-2DD2-4641-A1A9-602DB27C0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F33EF6-A482-F6C8-4294-5BABD6C0E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6296B5-556E-0F46-1C8E-9C4D1D526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883EF6-9C24-6E04-7278-D2E44AE4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5B0438A-FD3F-1C15-D653-14E78A69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28C94D-1599-5F54-B75B-63E47D1A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92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64101"/>
            <a:ext cx="7978525" cy="62209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333800"/>
            <a:ext cx="7978775" cy="327272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0732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3301D-417B-E27D-FD1E-12A3AA15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B9F4D9-3C26-FDB9-DE06-5AF099CA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39307F-C2F7-11CD-0F87-7ECD2AB0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E74E67-CF0C-7920-C7CD-5142C61A4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977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DF8EF4-2277-E761-1852-C0CD04D0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11363B-88F2-C6DD-6FAB-897A5C3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A9982B-623B-2B42-8BB8-69D2ACB8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470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0A75A-2475-8269-C557-15294DBA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6FD53F-C8B8-D039-1B44-4DA3E9B9C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A7F4B2-A0DC-B943-F318-653FF002E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474766-6282-6993-D63E-AC1A3CE9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B12612-2461-3E08-F8A6-36B9882F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AEAC25-7467-5551-867A-DF80F852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13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32775-2B89-2FA7-D066-693839C9C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AC88554-1DBF-1F23-C569-1896D5AAC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2A9E76-A1AF-B73D-4319-22D65CEA8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DACE9A-501B-C3F0-DACB-76FEEDA8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57B665-6308-4717-5284-875B624C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0F5923-CBB6-8756-1F83-370103995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97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49124-4FDA-5E49-BBA8-631172698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2148AC-29A3-95CF-616E-955D6667F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3AFC7B-4012-8577-9885-0B3608AA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C39DC-FFDA-E634-F508-E4ACC24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AEEF61-CAD7-804B-3C53-9DB3E56B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242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2CA4A15-A912-FA7A-0F76-CA19ED95C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C895CD7-8A2C-8B1C-0C28-999A6692F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224E0A-05A2-E19E-C4D7-BEDA5470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A026B6D-8F9B-DB4A-9D36-90ADE40E51A4}" type="datetimeFigureOut">
              <a:rPr lang="de-DE" smtClean="0"/>
              <a:t>05.08.25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81BEFB-95DA-A6A1-4E96-00DB60E1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61352E-61F1-A94A-CBAD-1AFDB085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298DCC9B-BE9C-FE41-A5E0-E36A7F4B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05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333800"/>
            <a:ext cx="3813175" cy="327272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333500"/>
            <a:ext cx="3812400" cy="327302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9426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333800"/>
            <a:ext cx="3838575" cy="32206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333500"/>
            <a:ext cx="3838575" cy="32206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66619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333800"/>
            <a:ext cx="7978775" cy="327272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044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728382"/>
            <a:ext cx="5389200" cy="838210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36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759600"/>
            <a:ext cx="9144001" cy="4383900"/>
          </a:xfrm>
          <a:prstGeom prst="rect">
            <a:avLst/>
          </a:prstGeom>
          <a:solidFill>
            <a:srgbClr val="EBF0F4"/>
          </a:solidFill>
          <a:ln>
            <a:solidFill>
              <a:srgbClr val="EBF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820800"/>
            <a:ext cx="7978526" cy="997200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1839600"/>
            <a:ext cx="7978526" cy="1390388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bundesheer.at</a:t>
            </a:r>
          </a:p>
        </p:txBody>
      </p:sp>
      <p:pic>
        <p:nvPicPr>
          <p:cNvPr id="9" name="Grafik 8" descr="Bundesministerium für Landesverteidigung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800" y="208800"/>
            <a:ext cx="3024000" cy="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29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820800"/>
            <a:ext cx="7978526" cy="997200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  <p:sp>
        <p:nvSpPr>
          <p:cNvPr id="7" name="Untertitel 1"/>
          <p:cNvSpPr>
            <a:spLocks noGrp="1"/>
          </p:cNvSpPr>
          <p:nvPr>
            <p:ph type="subTitle" idx="1"/>
          </p:nvPr>
        </p:nvSpPr>
        <p:spPr>
          <a:xfrm>
            <a:off x="539999" y="1839600"/>
            <a:ext cx="7978526" cy="1390388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rgbClr val="E632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bundesheer.at</a:t>
            </a:r>
          </a:p>
        </p:txBody>
      </p:sp>
      <p:pic>
        <p:nvPicPr>
          <p:cNvPr id="8" name="Grafik 7" descr="Bundesministerium für Landesverteidigung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800" y="208800"/>
            <a:ext cx="3024000" cy="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7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370" cy="51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332782"/>
            <a:ext cx="7978525" cy="3273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 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 – wie Ebene zuvor</a:t>
            </a:r>
          </a:p>
          <a:p>
            <a:pPr lvl="2"/>
            <a:r>
              <a:rPr lang="de-DE" dirty="0"/>
              <a:t>Dritte Ebene – wie Ebene zuvor</a:t>
            </a: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Präsentationstitel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10" name="Grafik 9" descr="Bundesministerium &#10;&#10;Landesverteidigung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00" y="208800"/>
            <a:ext cx="2037080" cy="6330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764101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12" name="Rechteck 31"/>
          <p:cNvSpPr/>
          <p:nvPr userDrawn="1"/>
        </p:nvSpPr>
        <p:spPr>
          <a:xfrm>
            <a:off x="-1" y="-8546"/>
            <a:ext cx="8366333" cy="5152045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5118931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5392397"/>
              <a:gd name="connsiteY0" fmla="*/ 0 h 5246049"/>
              <a:gd name="connsiteX1" fmla="*/ 5118931 w 5392397"/>
              <a:gd name="connsiteY1" fmla="*/ 0 h 5246049"/>
              <a:gd name="connsiteX2" fmla="*/ 5392397 w 5392397"/>
              <a:gd name="connsiteY2" fmla="*/ 5246049 h 5246049"/>
              <a:gd name="connsiteX3" fmla="*/ 0 w 5392397"/>
              <a:gd name="connsiteY3" fmla="*/ 5143500 h 5246049"/>
              <a:gd name="connsiteX4" fmla="*/ 0 w 5392397"/>
              <a:gd name="connsiteY4" fmla="*/ 0 h 5246049"/>
              <a:gd name="connsiteX0" fmla="*/ 0 w 8280875"/>
              <a:gd name="connsiteY0" fmla="*/ 0 h 5143500"/>
              <a:gd name="connsiteX1" fmla="*/ 5118931 w 8280875"/>
              <a:gd name="connsiteY1" fmla="*/ 0 h 5143500"/>
              <a:gd name="connsiteX2" fmla="*/ 8280875 w 8280875"/>
              <a:gd name="connsiteY2" fmla="*/ 5143499 h 5143500"/>
              <a:gd name="connsiteX3" fmla="*/ 0 w 8280875"/>
              <a:gd name="connsiteY3" fmla="*/ 5143500 h 5143500"/>
              <a:gd name="connsiteX4" fmla="*/ 0 w 8280875"/>
              <a:gd name="connsiteY4" fmla="*/ 0 h 5143500"/>
              <a:gd name="connsiteX0" fmla="*/ 0 w 8280875"/>
              <a:gd name="connsiteY0" fmla="*/ 0 h 5143500"/>
              <a:gd name="connsiteX1" fmla="*/ 3965248 w 8280875"/>
              <a:gd name="connsiteY1" fmla="*/ 119641 h 5143500"/>
              <a:gd name="connsiteX2" fmla="*/ 8280875 w 8280875"/>
              <a:gd name="connsiteY2" fmla="*/ 5143499 h 5143500"/>
              <a:gd name="connsiteX3" fmla="*/ 0 w 8280875"/>
              <a:gd name="connsiteY3" fmla="*/ 5143500 h 5143500"/>
              <a:gd name="connsiteX4" fmla="*/ 0 w 8280875"/>
              <a:gd name="connsiteY4" fmla="*/ 0 h 5143500"/>
              <a:gd name="connsiteX0" fmla="*/ 0 w 8280875"/>
              <a:gd name="connsiteY0" fmla="*/ 0 h 5143500"/>
              <a:gd name="connsiteX1" fmla="*/ 5067655 w 8280875"/>
              <a:gd name="connsiteY1" fmla="*/ 8546 h 5143500"/>
              <a:gd name="connsiteX2" fmla="*/ 8280875 w 8280875"/>
              <a:gd name="connsiteY2" fmla="*/ 5143499 h 5143500"/>
              <a:gd name="connsiteX3" fmla="*/ 0 w 8280875"/>
              <a:gd name="connsiteY3" fmla="*/ 5143500 h 5143500"/>
              <a:gd name="connsiteX4" fmla="*/ 0 w 8280875"/>
              <a:gd name="connsiteY4" fmla="*/ 0 h 5143500"/>
              <a:gd name="connsiteX0" fmla="*/ 0 w 8280875"/>
              <a:gd name="connsiteY0" fmla="*/ 119641 h 5263141"/>
              <a:gd name="connsiteX1" fmla="*/ 5144567 w 8280875"/>
              <a:gd name="connsiteY1" fmla="*/ 0 h 5263141"/>
              <a:gd name="connsiteX2" fmla="*/ 8280875 w 8280875"/>
              <a:gd name="connsiteY2" fmla="*/ 5263140 h 5263141"/>
              <a:gd name="connsiteX3" fmla="*/ 0 w 8280875"/>
              <a:gd name="connsiteY3" fmla="*/ 5263141 h 5263141"/>
              <a:gd name="connsiteX4" fmla="*/ 0 w 8280875"/>
              <a:gd name="connsiteY4" fmla="*/ 119641 h 5263141"/>
              <a:gd name="connsiteX0" fmla="*/ 0 w 8280875"/>
              <a:gd name="connsiteY0" fmla="*/ 0 h 5143500"/>
              <a:gd name="connsiteX1" fmla="*/ 5101838 w 8280875"/>
              <a:gd name="connsiteY1" fmla="*/ 8546 h 5143500"/>
              <a:gd name="connsiteX2" fmla="*/ 8280875 w 8280875"/>
              <a:gd name="connsiteY2" fmla="*/ 5143499 h 5143500"/>
              <a:gd name="connsiteX3" fmla="*/ 0 w 8280875"/>
              <a:gd name="connsiteY3" fmla="*/ 5143500 h 5143500"/>
              <a:gd name="connsiteX4" fmla="*/ 0 w 8280875"/>
              <a:gd name="connsiteY4" fmla="*/ 0 h 5143500"/>
              <a:gd name="connsiteX0" fmla="*/ 0 w 8280875"/>
              <a:gd name="connsiteY0" fmla="*/ 85457 h 5228957"/>
              <a:gd name="connsiteX1" fmla="*/ 5375303 w 8280875"/>
              <a:gd name="connsiteY1" fmla="*/ 0 h 5228957"/>
              <a:gd name="connsiteX2" fmla="*/ 8280875 w 8280875"/>
              <a:gd name="connsiteY2" fmla="*/ 5228956 h 5228957"/>
              <a:gd name="connsiteX3" fmla="*/ 0 w 8280875"/>
              <a:gd name="connsiteY3" fmla="*/ 5228957 h 5228957"/>
              <a:gd name="connsiteX4" fmla="*/ 0 w 8280875"/>
              <a:gd name="connsiteY4" fmla="*/ 85457 h 5228957"/>
              <a:gd name="connsiteX0" fmla="*/ 0 w 8280875"/>
              <a:gd name="connsiteY0" fmla="*/ 0 h 5143500"/>
              <a:gd name="connsiteX1" fmla="*/ 4452357 w 8280875"/>
              <a:gd name="connsiteY1" fmla="*/ 709302 h 5143500"/>
              <a:gd name="connsiteX2" fmla="*/ 8280875 w 8280875"/>
              <a:gd name="connsiteY2" fmla="*/ 5143499 h 5143500"/>
              <a:gd name="connsiteX3" fmla="*/ 0 w 8280875"/>
              <a:gd name="connsiteY3" fmla="*/ 5143500 h 5143500"/>
              <a:gd name="connsiteX4" fmla="*/ 0 w 8280875"/>
              <a:gd name="connsiteY4" fmla="*/ 0 h 5143500"/>
              <a:gd name="connsiteX0" fmla="*/ 0 w 8280875"/>
              <a:gd name="connsiteY0" fmla="*/ 0 h 5143500"/>
              <a:gd name="connsiteX1" fmla="*/ 3324313 w 8280875"/>
              <a:gd name="connsiteY1" fmla="*/ 1119500 h 5143500"/>
              <a:gd name="connsiteX2" fmla="*/ 8280875 w 8280875"/>
              <a:gd name="connsiteY2" fmla="*/ 5143499 h 5143500"/>
              <a:gd name="connsiteX3" fmla="*/ 0 w 8280875"/>
              <a:gd name="connsiteY3" fmla="*/ 5143500 h 5143500"/>
              <a:gd name="connsiteX4" fmla="*/ 0 w 8280875"/>
              <a:gd name="connsiteY4" fmla="*/ 0 h 5143500"/>
              <a:gd name="connsiteX0" fmla="*/ 0 w 8280875"/>
              <a:gd name="connsiteY0" fmla="*/ 0 h 5143500"/>
              <a:gd name="connsiteX1" fmla="*/ 5110384 w 8280875"/>
              <a:gd name="connsiteY1" fmla="*/ 8547 h 5143500"/>
              <a:gd name="connsiteX2" fmla="*/ 8280875 w 8280875"/>
              <a:gd name="connsiteY2" fmla="*/ 5143499 h 5143500"/>
              <a:gd name="connsiteX3" fmla="*/ 0 w 8280875"/>
              <a:gd name="connsiteY3" fmla="*/ 5143500 h 5143500"/>
              <a:gd name="connsiteX4" fmla="*/ 0 w 8280875"/>
              <a:gd name="connsiteY4" fmla="*/ 0 h 5143500"/>
              <a:gd name="connsiteX0" fmla="*/ 0 w 8280875"/>
              <a:gd name="connsiteY0" fmla="*/ 8545 h 5152045"/>
              <a:gd name="connsiteX1" fmla="*/ 5144567 w 8280875"/>
              <a:gd name="connsiteY1" fmla="*/ 0 h 5152045"/>
              <a:gd name="connsiteX2" fmla="*/ 8280875 w 8280875"/>
              <a:gd name="connsiteY2" fmla="*/ 5152044 h 5152045"/>
              <a:gd name="connsiteX3" fmla="*/ 0 w 8280875"/>
              <a:gd name="connsiteY3" fmla="*/ 5152045 h 5152045"/>
              <a:gd name="connsiteX4" fmla="*/ 0 w 8280875"/>
              <a:gd name="connsiteY4" fmla="*/ 8545 h 5152045"/>
              <a:gd name="connsiteX0" fmla="*/ 0 w 8366333"/>
              <a:gd name="connsiteY0" fmla="*/ 8545 h 5152045"/>
              <a:gd name="connsiteX1" fmla="*/ 5144567 w 8366333"/>
              <a:gd name="connsiteY1" fmla="*/ 0 h 5152045"/>
              <a:gd name="connsiteX2" fmla="*/ 8366333 w 8366333"/>
              <a:gd name="connsiteY2" fmla="*/ 5152044 h 5152045"/>
              <a:gd name="connsiteX3" fmla="*/ 0 w 8366333"/>
              <a:gd name="connsiteY3" fmla="*/ 5152045 h 5152045"/>
              <a:gd name="connsiteX4" fmla="*/ 0 w 8366333"/>
              <a:gd name="connsiteY4" fmla="*/ 8545 h 515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6333" h="5152045">
                <a:moveTo>
                  <a:pt x="0" y="8545"/>
                </a:moveTo>
                <a:lnTo>
                  <a:pt x="5144567" y="0"/>
                </a:lnTo>
                <a:lnTo>
                  <a:pt x="8366333" y="5152044"/>
                </a:lnTo>
                <a:lnTo>
                  <a:pt x="0" y="5152045"/>
                </a:lnTo>
                <a:lnTo>
                  <a:pt x="0" y="8545"/>
                </a:lnTo>
                <a:close/>
              </a:path>
            </a:pathLst>
          </a:custGeom>
          <a:solidFill>
            <a:srgbClr val="686E59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E6EF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8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7" r:id="rId3"/>
    <p:sldLayoutId id="2147483721" r:id="rId4"/>
    <p:sldLayoutId id="2147483722" r:id="rId5"/>
    <p:sldLayoutId id="2147483718" r:id="rId6"/>
    <p:sldLayoutId id="2147483720" r:id="rId7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763200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332000"/>
            <a:ext cx="7978525" cy="327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 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 – wie Ebene zuvor</a:t>
            </a:r>
          </a:p>
          <a:p>
            <a:pPr lvl="2"/>
            <a:r>
              <a:rPr lang="de-DE" dirty="0"/>
              <a:t>Dritte Ebene – wie Ebene zuvor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bundesheer.at</a:t>
            </a:r>
          </a:p>
        </p:txBody>
      </p:sp>
      <p:pic>
        <p:nvPicPr>
          <p:cNvPr id="10" name="Grafik 9" descr="Bundesministerium für Landesverteidigung"/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800" y="194400"/>
            <a:ext cx="2037600" cy="321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62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54" r:id="rId17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61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999" y="2355034"/>
            <a:ext cx="7978526" cy="969606"/>
          </a:xfrm>
        </p:spPr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Umfassende </a:t>
            </a:r>
            <a:br>
              <a:rPr lang="de-AT" dirty="0">
                <a:solidFill>
                  <a:srgbClr val="E6320F"/>
                </a:solidFill>
              </a:rPr>
            </a:br>
            <a:r>
              <a:rPr lang="de-AT" dirty="0">
                <a:solidFill>
                  <a:srgbClr val="E6320F"/>
                </a:solidFill>
              </a:rPr>
              <a:t>Landesverteidigung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999" y="3373352"/>
            <a:ext cx="7978526" cy="667425"/>
          </a:xfrm>
        </p:spPr>
        <p:txBody>
          <a:bodyPr/>
          <a:lstStyle/>
          <a:p>
            <a:r>
              <a:rPr lang="de-AT" dirty="0"/>
              <a:t>geht uns alle an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Wien, 2025</a:t>
            </a:r>
          </a:p>
        </p:txBody>
      </p:sp>
      <p:pic>
        <p:nvPicPr>
          <p:cNvPr id="8" name="Grafik 7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38BD776E-94EB-A5F8-FCDC-8DF6A80DD9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851918"/>
            <a:ext cx="2232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5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1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BFDE-2AEC-4499-9E9F-DA747252B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AEDD835-946D-C7A7-7B93-B9F3C1A2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HYBRIDE KAMPFFÜHRUNG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A072A1-EACF-1C60-8A87-E565B13B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10</a:t>
            </a:fld>
            <a:endParaRPr lang="de-AT" dirty="0"/>
          </a:p>
        </p:txBody>
      </p:sp>
      <p:pic>
        <p:nvPicPr>
          <p:cNvPr id="8" name="Bildplatzhalter 1">
            <a:extLst>
              <a:ext uri="{FF2B5EF4-FFF2-40B4-BE49-F238E27FC236}">
                <a16:creationId xmlns:a16="http://schemas.microsoft.com/office/drawing/2014/main" id="{E7DBF80D-7D2B-CAEC-137E-85894B2EAE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>
            <a:fillRect/>
          </a:stretch>
        </p:blipFill>
        <p:spPr>
          <a:xfrm>
            <a:off x="539751" y="1335600"/>
            <a:ext cx="7978775" cy="327240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100FB44-CAE3-AD21-8C99-9790EACDF23E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Shutterstock</a:t>
            </a:r>
          </a:p>
        </p:txBody>
      </p:sp>
    </p:spTree>
    <p:extLst>
      <p:ext uri="{BB962C8B-B14F-4D97-AF65-F5344CB8AC3E}">
        <p14:creationId xmlns:p14="http://schemas.microsoft.com/office/powerpoint/2010/main" val="404246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22923-56E2-CE72-C54B-E77E0B32F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234E000-610D-98FD-4212-AF9C4B21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POLYKRISE</a:t>
            </a:r>
            <a:endParaRPr lang="de-DE" dirty="0">
              <a:solidFill>
                <a:srgbClr val="E6320F"/>
              </a:solidFill>
            </a:endParaRPr>
          </a:p>
        </p:txBody>
      </p:sp>
      <p:pic>
        <p:nvPicPr>
          <p:cNvPr id="2" name="Bildplatzhalter 1">
            <a:extLst>
              <a:ext uri="{FF2B5EF4-FFF2-40B4-BE49-F238E27FC236}">
                <a16:creationId xmlns:a16="http://schemas.microsoft.com/office/drawing/2014/main" id="{0DA3E437-F817-A329-719C-88D0D45727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>
            <a:fillRect/>
          </a:stretch>
        </p:blipFill>
        <p:spPr>
          <a:xfrm>
            <a:off x="539751" y="1335600"/>
            <a:ext cx="7978775" cy="3272400"/>
          </a:xfr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4514DD-72F2-0393-4266-1B93C585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19DFE5A-75BF-03C6-3386-F63456428F63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54551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B22E2-9197-513F-2F12-876E9228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BDF0EF3-66F8-1148-24EF-56023F9E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MILITÄRISCHE</a:t>
            </a:r>
            <a:r>
              <a:rPr lang="de-AT" dirty="0">
                <a:solidFill>
                  <a:srgbClr val="686E59"/>
                </a:solidFill>
              </a:rPr>
              <a:t> </a:t>
            </a:r>
            <a:r>
              <a:rPr lang="de-AT" dirty="0">
                <a:solidFill>
                  <a:srgbClr val="E6320F"/>
                </a:solidFill>
              </a:rPr>
              <a:t>KONFLIKTE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2EE293-D79A-ABBA-9CAB-9E894C8E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12</a:t>
            </a:fld>
            <a:endParaRPr lang="de-AT" dirty="0"/>
          </a:p>
        </p:txBody>
      </p:sp>
      <p:pic>
        <p:nvPicPr>
          <p:cNvPr id="5" name="Bildplatzhalter 1">
            <a:extLst>
              <a:ext uri="{FF2B5EF4-FFF2-40B4-BE49-F238E27FC236}">
                <a16:creationId xmlns:a16="http://schemas.microsoft.com/office/drawing/2014/main" id="{1BEF4A18-69AC-9C61-D058-82779D27F6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1" y="1335600"/>
            <a:ext cx="7978775" cy="327240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EB72BD6-22FD-F2AE-2863-6E392D13E962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RB25</a:t>
            </a:r>
          </a:p>
        </p:txBody>
      </p:sp>
    </p:spTree>
    <p:extLst>
      <p:ext uri="{BB962C8B-B14F-4D97-AF65-F5344CB8AC3E}">
        <p14:creationId xmlns:p14="http://schemas.microsoft.com/office/powerpoint/2010/main" val="160255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BA2FB-BA13-CA46-A6A4-C590C06C7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2FA89E-144F-7F15-0F69-28B5711B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EC22D44-D3F4-A70F-57DB-0D1CB1D1173B}"/>
              </a:ext>
            </a:extLst>
          </p:cNvPr>
          <p:cNvSpPr txBox="1">
            <a:spLocks/>
          </p:cNvSpPr>
          <p:nvPr/>
        </p:nvSpPr>
        <p:spPr>
          <a:xfrm>
            <a:off x="540001" y="764101"/>
            <a:ext cx="7978525" cy="87154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AT" dirty="0">
                <a:solidFill>
                  <a:srgbClr val="E6320F"/>
                </a:solidFill>
              </a:rPr>
              <a:t>Europäische Verteidigung &amp; </a:t>
            </a:r>
            <a:br>
              <a:rPr lang="de-AT" dirty="0">
                <a:solidFill>
                  <a:srgbClr val="E6320F"/>
                </a:solidFill>
              </a:rPr>
            </a:br>
            <a:r>
              <a:rPr lang="de-AT" dirty="0">
                <a:solidFill>
                  <a:srgbClr val="E6320F"/>
                </a:solidFill>
              </a:rPr>
              <a:t>Österreichs Sicherheitsarchitektur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7DF0B59-1A9A-6A85-B776-938F47513C05}"/>
              </a:ext>
            </a:extLst>
          </p:cNvPr>
          <p:cNvSpPr txBox="1">
            <a:spLocks/>
          </p:cNvSpPr>
          <p:nvPr/>
        </p:nvSpPr>
        <p:spPr>
          <a:xfrm>
            <a:off x="540001" y="1699017"/>
            <a:ext cx="8208713" cy="31143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320F"/>
              </a:buClr>
              <a:buNone/>
            </a:pPr>
            <a:r>
              <a:rPr lang="de-AT" dirty="0"/>
              <a:t>Entwicklung der europäischen Verteidigung</a:t>
            </a:r>
          </a:p>
          <a:p>
            <a:pPr>
              <a:buClr>
                <a:srgbClr val="E6320F"/>
              </a:buClr>
            </a:pPr>
            <a:r>
              <a:rPr lang="de-AT" dirty="0"/>
              <a:t>1990er: Aufbau der GASP als Reaktion auf sicherheitspolitische Herausforderungen</a:t>
            </a:r>
          </a:p>
          <a:p>
            <a:pPr>
              <a:buClr>
                <a:srgbClr val="E6320F"/>
              </a:buClr>
            </a:pPr>
            <a:r>
              <a:rPr lang="de-AT" dirty="0"/>
              <a:t>2009: Vertrag von Lissabon – Stärkung der GSVP</a:t>
            </a:r>
          </a:p>
          <a:p>
            <a:pPr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Aufbau gemeinsamer Strukturen 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Europäischer Auswärtiger Dienst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PESCO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EDF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Anm.: Gen BRIEGER (EEUMC), Gen WOSOLSOBE (EUMS)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56546AD-EB97-965D-237E-562963FA96AB}"/>
              </a:ext>
            </a:extLst>
          </p:cNvPr>
          <p:cNvGrpSpPr/>
          <p:nvPr/>
        </p:nvGrpSpPr>
        <p:grpSpPr>
          <a:xfrm>
            <a:off x="7020272" y="627534"/>
            <a:ext cx="1839679" cy="1305233"/>
            <a:chOff x="5724127" y="1673978"/>
            <a:chExt cx="1839679" cy="130523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47B3CDE-9A56-755F-E273-5D0DAEBD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7" y="1673978"/>
              <a:ext cx="1839679" cy="1305233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612840B-4612-56BA-3150-9B5C43CDA67E}"/>
                </a:ext>
              </a:extLst>
            </p:cNvPr>
            <p:cNvSpPr txBox="1"/>
            <p:nvPr/>
          </p:nvSpPr>
          <p:spPr>
            <a:xfrm>
              <a:off x="5983776" y="278651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93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C968-9D28-B84A-ED80-32146630B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CBBEFA-2D31-337C-7FFB-FDD1CE4B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6DAAA50-06BE-555E-0C83-C606170F6E95}"/>
              </a:ext>
            </a:extLst>
          </p:cNvPr>
          <p:cNvSpPr txBox="1">
            <a:spLocks/>
          </p:cNvSpPr>
          <p:nvPr/>
        </p:nvSpPr>
        <p:spPr>
          <a:xfrm>
            <a:off x="540001" y="764101"/>
            <a:ext cx="4176015" cy="51150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AT" dirty="0">
                <a:solidFill>
                  <a:srgbClr val="E6320F"/>
                </a:solidFill>
              </a:rPr>
              <a:t>Neutralität &amp; Solidarität 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A0965EA-8A3A-80A4-EE86-292517F9564A}"/>
              </a:ext>
            </a:extLst>
          </p:cNvPr>
          <p:cNvSpPr txBox="1">
            <a:spLocks/>
          </p:cNvSpPr>
          <p:nvPr/>
        </p:nvSpPr>
        <p:spPr>
          <a:xfrm>
            <a:off x="540001" y="1335600"/>
            <a:ext cx="8208713" cy="31143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320F"/>
              </a:buClr>
              <a:buNone/>
            </a:pPr>
            <a:r>
              <a:rPr lang="de-AT" dirty="0"/>
              <a:t>Art. 42 EU-Vertrag</a:t>
            </a:r>
          </a:p>
          <a:p>
            <a:pPr>
              <a:buClr>
                <a:srgbClr val="E6320F"/>
              </a:buClr>
            </a:pPr>
            <a:r>
              <a:rPr lang="de-AT" dirty="0"/>
              <a:t>GSVP ist integraler Bestandteil der GASP</a:t>
            </a:r>
          </a:p>
          <a:p>
            <a:pPr>
              <a:buClr>
                <a:srgbClr val="E6320F"/>
              </a:buClr>
            </a:pPr>
            <a:r>
              <a:rPr lang="de-AT" dirty="0"/>
              <a:t>zivile und militärische Operationsfähigkeit</a:t>
            </a:r>
          </a:p>
          <a:p>
            <a:pPr>
              <a:buClr>
                <a:srgbClr val="E6320F"/>
              </a:buClr>
            </a:pPr>
            <a:r>
              <a:rPr lang="de-AT" sz="1200" i="1" dirty="0"/>
              <a:t>Im Falle eines bewaffneten Angriffs auf das Hoheitsgebiet eines Mitgliedstaats schulden die anderen Mitgliedstaaten ihm </a:t>
            </a:r>
            <a:br>
              <a:rPr lang="de-AT" sz="1200" i="1" dirty="0"/>
            </a:br>
            <a:r>
              <a:rPr lang="de-AT" sz="1200" i="1" dirty="0"/>
              <a:t>alle in ihrer Macht stehende Hilfe und Unterstützung, im Einklang mit Artikel 51 der Charta der Vereinten Nationen. Dies lässt </a:t>
            </a:r>
            <a:br>
              <a:rPr lang="de-AT" sz="1200" i="1" dirty="0"/>
            </a:br>
            <a:r>
              <a:rPr lang="de-AT" sz="1200" i="1" dirty="0"/>
              <a:t>den besonderen Charakter der Sicherheits- und Verteidigungspolitik bestimmter Mitgliedstaaten unberührt. „</a:t>
            </a:r>
            <a:r>
              <a:rPr lang="de-AT" sz="1200" b="1" dirty="0"/>
              <a:t>Irische Klausel“</a:t>
            </a:r>
            <a:endParaRPr lang="de-AT" sz="1200" i="1" dirty="0"/>
          </a:p>
          <a:p>
            <a:pPr>
              <a:buClr>
                <a:srgbClr val="E6320F"/>
              </a:buClr>
            </a:pPr>
            <a:r>
              <a:rPr lang="de-AT" dirty="0"/>
              <a:t>erstmalige Aktivierung: 2015 – Terroranschläge von Paris</a:t>
            </a:r>
          </a:p>
          <a:p>
            <a:pPr>
              <a:buClr>
                <a:srgbClr val="E6320F"/>
              </a:buClr>
            </a:pPr>
            <a:r>
              <a:rPr lang="de-AT" dirty="0"/>
              <a:t>Art. 23j B-VG: Rechtsgrundlage für die GASP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65A291B-7793-A788-FC2F-2793219DA62C}"/>
              </a:ext>
            </a:extLst>
          </p:cNvPr>
          <p:cNvGrpSpPr/>
          <p:nvPr/>
        </p:nvGrpSpPr>
        <p:grpSpPr>
          <a:xfrm>
            <a:off x="7020272" y="627534"/>
            <a:ext cx="1839679" cy="1305233"/>
            <a:chOff x="5724127" y="1673978"/>
            <a:chExt cx="1839679" cy="1305233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AEF8A7A-294B-A7AC-F456-EBC49BD4F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7" y="1673978"/>
              <a:ext cx="1839679" cy="1305233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1F74336-47CA-DF09-A5C0-C2550C1339D7}"/>
                </a:ext>
              </a:extLst>
            </p:cNvPr>
            <p:cNvSpPr txBox="1"/>
            <p:nvPr/>
          </p:nvSpPr>
          <p:spPr>
            <a:xfrm>
              <a:off x="5983776" y="278651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6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65000"/>
                    </a:schemeClr>
                  </a:solidFill>
                </a:rPr>
                <a:t>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0698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EA379-2253-B54C-6BB6-4A696858B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EA1E71-15A5-9FC5-B494-4977A3F6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6C5105C-8A8F-17BD-118E-9CCF8377E673}"/>
              </a:ext>
            </a:extLst>
          </p:cNvPr>
          <p:cNvSpPr txBox="1">
            <a:spLocks/>
          </p:cNvSpPr>
          <p:nvPr/>
        </p:nvSpPr>
        <p:spPr>
          <a:xfrm>
            <a:off x="540001" y="764101"/>
            <a:ext cx="3671959" cy="87154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AT" dirty="0">
                <a:solidFill>
                  <a:srgbClr val="E6320F"/>
                </a:solidFill>
              </a:rPr>
              <a:t>Gemeinsame Außen- und </a:t>
            </a:r>
            <a:br>
              <a:rPr lang="de-AT" dirty="0">
                <a:solidFill>
                  <a:srgbClr val="E6320F"/>
                </a:solidFill>
              </a:rPr>
            </a:br>
            <a:r>
              <a:rPr lang="de-AT" dirty="0">
                <a:solidFill>
                  <a:srgbClr val="E6320F"/>
                </a:solidFill>
              </a:rPr>
              <a:t>Sicherheitspolitik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244A70C9-B18E-BD46-E40D-BC49BC2E73E8}"/>
              </a:ext>
            </a:extLst>
          </p:cNvPr>
          <p:cNvSpPr txBox="1">
            <a:spLocks/>
          </p:cNvSpPr>
          <p:nvPr/>
        </p:nvSpPr>
        <p:spPr>
          <a:xfrm>
            <a:off x="540001" y="1699200"/>
            <a:ext cx="7056335" cy="2961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6320F"/>
              </a:buClr>
            </a:pPr>
            <a:r>
              <a:rPr lang="de-AT" b="1" dirty="0"/>
              <a:t>Ziel: </a:t>
            </a:r>
            <a:r>
              <a:rPr lang="de-AT" dirty="0"/>
              <a:t>Friedenssicherung, Krisenprävention, </a:t>
            </a:r>
            <a:br>
              <a:rPr lang="de-AT" dirty="0"/>
            </a:br>
            <a:r>
              <a:rPr lang="de-AT" dirty="0"/>
              <a:t>internationale Stabilität</a:t>
            </a:r>
          </a:p>
          <a:p>
            <a:pPr>
              <a:buClr>
                <a:srgbClr val="E6320F"/>
              </a:buClr>
            </a:pPr>
            <a:r>
              <a:rPr lang="de-AT" dirty="0"/>
              <a:t>GSPV = operativer Arm der GASP (Operationen wie EUFOR)</a:t>
            </a:r>
          </a:p>
          <a:p>
            <a:pPr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kein EU-Heer: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Zusammenarbeit beruht auf Freiwilligkeit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23 MS auch NATO-Mitglieder – </a:t>
            </a:r>
            <a:r>
              <a:rPr lang="de-AT" dirty="0" err="1"/>
              <a:t>single</a:t>
            </a:r>
            <a:r>
              <a:rPr lang="de-AT" dirty="0"/>
              <a:t> </a:t>
            </a:r>
            <a:r>
              <a:rPr lang="de-AT" dirty="0" err="1"/>
              <a:t>set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forces</a:t>
            </a:r>
            <a:endParaRPr lang="de-AT" dirty="0"/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auf absehbare Zeit kein Thema in Brüssel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0F7566B-EB6E-2A73-C34F-3FF654440A90}"/>
              </a:ext>
            </a:extLst>
          </p:cNvPr>
          <p:cNvGrpSpPr/>
          <p:nvPr/>
        </p:nvGrpSpPr>
        <p:grpSpPr>
          <a:xfrm>
            <a:off x="7020272" y="627534"/>
            <a:ext cx="1839679" cy="1305233"/>
            <a:chOff x="5724127" y="1673978"/>
            <a:chExt cx="1839679" cy="1305233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2B60FE4-3CBE-0678-82BA-523F6EDE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7" y="1673978"/>
              <a:ext cx="1839679" cy="1305233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38A2E3F-FFC8-7651-307D-B9A609AFC1B0}"/>
                </a:ext>
              </a:extLst>
            </p:cNvPr>
            <p:cNvSpPr txBox="1"/>
            <p:nvPr/>
          </p:nvSpPr>
          <p:spPr>
            <a:xfrm>
              <a:off x="5983776" y="278651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6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65000"/>
                    </a:schemeClr>
                  </a:solidFill>
                </a:rPr>
                <a:t>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66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90D69-ED2D-ACAC-168D-A0D75F9D0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31273E-FDD7-B16D-6799-188A06AC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7FE4B79-9079-8A65-BE4F-F6EA704D5235}"/>
              </a:ext>
            </a:extLst>
          </p:cNvPr>
          <p:cNvSpPr txBox="1">
            <a:spLocks/>
          </p:cNvSpPr>
          <p:nvPr/>
        </p:nvSpPr>
        <p:spPr>
          <a:xfrm>
            <a:off x="540001" y="764101"/>
            <a:ext cx="5616175" cy="58351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AT" dirty="0">
                <a:solidFill>
                  <a:srgbClr val="E6320F"/>
                </a:solidFill>
              </a:rPr>
              <a:t>Verbindungspunkte EU – AUT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B67D2DC-483B-701A-2B7E-96DBA4EA4766}"/>
              </a:ext>
            </a:extLst>
          </p:cNvPr>
          <p:cNvSpPr txBox="1">
            <a:spLocks/>
          </p:cNvSpPr>
          <p:nvPr/>
        </p:nvSpPr>
        <p:spPr>
          <a:xfrm>
            <a:off x="550977" y="1335600"/>
            <a:ext cx="6109256" cy="2961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6320F"/>
              </a:buClr>
            </a:pPr>
            <a:r>
              <a:rPr lang="de-AT" dirty="0"/>
              <a:t>AUT beteiligt sich an GSVP-Operationen und PESCO-Projekten</a:t>
            </a:r>
          </a:p>
          <a:p>
            <a:pPr>
              <a:buClr>
                <a:srgbClr val="E6320F"/>
              </a:buClr>
            </a:pPr>
            <a:r>
              <a:rPr lang="de-AT" dirty="0"/>
              <a:t>europäische Zusammenarbeit ergänzt, nicht ersetzt, die ULV</a:t>
            </a:r>
          </a:p>
          <a:p>
            <a:pPr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Fokus: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Resilienz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 err="1"/>
              <a:t>comprehensive</a:t>
            </a:r>
            <a:r>
              <a:rPr lang="de-AT" dirty="0"/>
              <a:t> </a:t>
            </a:r>
            <a:r>
              <a:rPr lang="de-AT" dirty="0" err="1"/>
              <a:t>approach</a:t>
            </a:r>
            <a:r>
              <a:rPr lang="de-AT" dirty="0"/>
              <a:t> 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internationale Solidarität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C75BA1A-95EF-7C05-AB10-F541790DAADE}"/>
              </a:ext>
            </a:extLst>
          </p:cNvPr>
          <p:cNvGrpSpPr/>
          <p:nvPr/>
        </p:nvGrpSpPr>
        <p:grpSpPr>
          <a:xfrm>
            <a:off x="7020272" y="627534"/>
            <a:ext cx="1839679" cy="1305233"/>
            <a:chOff x="5724127" y="1673978"/>
            <a:chExt cx="1839679" cy="1305233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8AFE416-CF10-C2E9-F2DB-0880E82B1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7" y="1673978"/>
              <a:ext cx="1839679" cy="1305233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8E9A1E6-B717-DC7E-B174-40927AC2F4CB}"/>
                </a:ext>
              </a:extLst>
            </p:cNvPr>
            <p:cNvSpPr txBox="1"/>
            <p:nvPr/>
          </p:nvSpPr>
          <p:spPr>
            <a:xfrm>
              <a:off x="5983776" y="278651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190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9EC50-6155-4CF4-7AB0-F759AF813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E68AF6-DD64-B9D5-E26C-4152B83E8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9734971-5488-5759-4159-52B0ECBB37CA}"/>
              </a:ext>
            </a:extLst>
          </p:cNvPr>
          <p:cNvSpPr txBox="1">
            <a:spLocks/>
          </p:cNvSpPr>
          <p:nvPr/>
        </p:nvSpPr>
        <p:spPr>
          <a:xfrm>
            <a:off x="540001" y="764101"/>
            <a:ext cx="7488383" cy="58351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AT" dirty="0">
                <a:solidFill>
                  <a:srgbClr val="E6320F"/>
                </a:solidFill>
              </a:rPr>
              <a:t>Beteiligung AUT am IKKM	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DF50BB3-18A6-2880-5EE7-903E5A5AF533}"/>
              </a:ext>
            </a:extLst>
          </p:cNvPr>
          <p:cNvSpPr txBox="1">
            <a:spLocks/>
          </p:cNvSpPr>
          <p:nvPr/>
        </p:nvSpPr>
        <p:spPr>
          <a:xfrm>
            <a:off x="550977" y="1335600"/>
            <a:ext cx="7153026" cy="3642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320F"/>
              </a:buClr>
              <a:buNone/>
            </a:pPr>
            <a:r>
              <a:rPr lang="de-AT" dirty="0"/>
              <a:t>Internationales Krisen- und </a:t>
            </a:r>
            <a:r>
              <a:rPr lang="de-AT" dirty="0" err="1"/>
              <a:t>Katastrophenmanagment</a:t>
            </a:r>
            <a:endParaRPr lang="de-AT" dirty="0"/>
          </a:p>
          <a:p>
            <a:pPr>
              <a:buClr>
                <a:srgbClr val="E6320F"/>
              </a:buClr>
            </a:pPr>
            <a:r>
              <a:rPr lang="de-AT" dirty="0"/>
              <a:t>Grundlage: </a:t>
            </a:r>
            <a:r>
              <a:rPr lang="de-AT" dirty="0" err="1"/>
              <a:t>Katastrophenhilfsgesetz</a:t>
            </a:r>
            <a:r>
              <a:rPr lang="de-AT" dirty="0"/>
              <a:t> (KHG)</a:t>
            </a:r>
          </a:p>
          <a:p>
            <a:pPr>
              <a:buClr>
                <a:srgbClr val="E6320F"/>
              </a:buClr>
            </a:pPr>
            <a:r>
              <a:rPr lang="de-AT" dirty="0"/>
              <a:t>zentrale Akteure: ÖBH, Blaulichtorganisationen, NGOs</a:t>
            </a:r>
          </a:p>
          <a:p>
            <a:pPr>
              <a:buClr>
                <a:srgbClr val="E6320F"/>
              </a:buClr>
            </a:pPr>
            <a:r>
              <a:rPr lang="de-AT" dirty="0"/>
              <a:t>Koordinierung: BMI in Kooperation mit dem BMEIA</a:t>
            </a:r>
          </a:p>
          <a:p>
            <a:pPr>
              <a:buClr>
                <a:srgbClr val="E6320F"/>
              </a:buClr>
            </a:pPr>
            <a:r>
              <a:rPr lang="de-AT" dirty="0"/>
              <a:t>Breitstellung von Technik, Logistik, Expertise und Personal</a:t>
            </a:r>
          </a:p>
          <a:p>
            <a:pPr>
              <a:buClr>
                <a:srgbClr val="E6320F"/>
              </a:buClr>
            </a:pPr>
            <a:r>
              <a:rPr lang="de-AT" dirty="0"/>
              <a:t>Bedeutung: internationale Resilienz, AUT = verlässlicher Partner</a:t>
            </a:r>
          </a:p>
          <a:p>
            <a:pPr>
              <a:buClr>
                <a:srgbClr val="E6320F"/>
              </a:buClr>
            </a:pPr>
            <a:r>
              <a:rPr lang="de-AT" dirty="0"/>
              <a:t>(AFDRU-)Einsätze: Maul- und Klauenseuche (2025), </a:t>
            </a:r>
            <a:br>
              <a:rPr lang="de-AT" dirty="0"/>
            </a:br>
            <a:r>
              <a:rPr lang="de-AT" dirty="0"/>
              <a:t>Erdbeben Türkei (2023), Tsunami (2005) 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67425D0-E89A-93A9-7FF0-D1E4ABABB375}"/>
              </a:ext>
            </a:extLst>
          </p:cNvPr>
          <p:cNvGrpSpPr/>
          <p:nvPr/>
        </p:nvGrpSpPr>
        <p:grpSpPr>
          <a:xfrm>
            <a:off x="7015230" y="627063"/>
            <a:ext cx="1844721" cy="1305018"/>
            <a:chOff x="7015230" y="627063"/>
            <a:chExt cx="1844721" cy="130501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0D46B8E-8FA1-6B4C-FA1F-2E3A0A1D2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15230" y="627063"/>
              <a:ext cx="1844721" cy="130501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044DB06-35E6-4CAD-E2D2-813C0AE6F55C}"/>
                </a:ext>
              </a:extLst>
            </p:cNvPr>
            <p:cNvSpPr txBox="1"/>
            <p:nvPr/>
          </p:nvSpPr>
          <p:spPr>
            <a:xfrm>
              <a:off x="7279921" y="173938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BMLV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109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816BB-526B-08DC-7C72-D0DE3877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15504D-CF7C-2B35-AC2B-95B9D4F2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C5ED18B-A566-68E7-FEAF-5EAABD9CBA8C}"/>
              </a:ext>
            </a:extLst>
          </p:cNvPr>
          <p:cNvSpPr txBox="1">
            <a:spLocks/>
          </p:cNvSpPr>
          <p:nvPr/>
        </p:nvSpPr>
        <p:spPr>
          <a:xfrm>
            <a:off x="540001" y="764101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AT" dirty="0">
                <a:solidFill>
                  <a:srgbClr val="E6320F"/>
                </a:solidFill>
              </a:rPr>
              <a:t>Umfassende</a:t>
            </a:r>
            <a:r>
              <a:rPr lang="de-AT" dirty="0">
                <a:solidFill>
                  <a:srgbClr val="686E59"/>
                </a:solidFill>
              </a:rPr>
              <a:t> </a:t>
            </a:r>
            <a:r>
              <a:rPr lang="de-AT" dirty="0">
                <a:solidFill>
                  <a:srgbClr val="E6320F"/>
                </a:solidFill>
              </a:rPr>
              <a:t>Landesverteidigung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6967E6FD-C684-29C3-3040-A605CEAE88BB}"/>
              </a:ext>
            </a:extLst>
          </p:cNvPr>
          <p:cNvSpPr txBox="1">
            <a:spLocks/>
          </p:cNvSpPr>
          <p:nvPr/>
        </p:nvSpPr>
        <p:spPr>
          <a:xfrm>
            <a:off x="539751" y="1775097"/>
            <a:ext cx="4896345" cy="2604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Was können Sie sich </a:t>
            </a:r>
            <a:br>
              <a:rPr lang="de-AT" dirty="0"/>
            </a:br>
            <a:r>
              <a:rPr lang="de-AT" dirty="0"/>
              <a:t>darunter vorstellen?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Woher kommt diese </a:t>
            </a:r>
            <a:br>
              <a:rPr lang="de-AT" dirty="0"/>
            </a:br>
            <a:r>
              <a:rPr lang="de-AT" dirty="0"/>
              <a:t>Grundlage der Verteidigung?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In welchen anderen Lebensbereichen </a:t>
            </a:r>
            <a:br>
              <a:rPr lang="de-AT" dirty="0"/>
            </a:br>
            <a:r>
              <a:rPr lang="de-AT" dirty="0"/>
              <a:t>gibt es ähnliche Konzepte?</a:t>
            </a:r>
          </a:p>
        </p:txBody>
      </p:sp>
      <p:pic>
        <p:nvPicPr>
          <p:cNvPr id="2" name="Grafik 1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C67FD640-7BF7-09CC-68F9-7FEF065901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373325"/>
            <a:ext cx="2794397" cy="27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29625-B93C-DA7E-EBE5-1FBCCEB9A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A7E8AC-3C79-25A2-D8C0-36B7A547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19</a:t>
            </a:fld>
            <a:endParaRPr lang="de-AT" dirty="0"/>
          </a:p>
        </p:txBody>
      </p:sp>
      <p:pic>
        <p:nvPicPr>
          <p:cNvPr id="3" name="Grafik 2" descr="Ein Bild, das Text, Screenshot, Schrift, weiß enthält.&#10;&#10;KI-generierte Inhalte können fehlerhaft sein.">
            <a:extLst>
              <a:ext uri="{FF2B5EF4-FFF2-40B4-BE49-F238E27FC236}">
                <a16:creationId xmlns:a16="http://schemas.microsoft.com/office/drawing/2014/main" id="{CEE43FFA-E3FE-5EF7-1464-2FEEF54933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214" y="294107"/>
            <a:ext cx="5277571" cy="1557564"/>
          </a:xfrm>
          <a:prstGeom prst="rect">
            <a:avLst/>
          </a:prstGeom>
        </p:spPr>
      </p:pic>
      <p:pic>
        <p:nvPicPr>
          <p:cNvPr id="2" name="Grafik 1" descr="Ein Bild, das Text, Screenshot, Schrift, weiß enthält.&#10;&#10;KI-generierte Inhalte können fehlerhaft sein.">
            <a:extLst>
              <a:ext uri="{FF2B5EF4-FFF2-40B4-BE49-F238E27FC236}">
                <a16:creationId xmlns:a16="http://schemas.microsoft.com/office/drawing/2014/main" id="{CCE35422-D7DD-0602-90A7-890C7BE6C9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215" y="1851671"/>
            <a:ext cx="1270634" cy="2304255"/>
          </a:xfrm>
          <a:prstGeom prst="rect">
            <a:avLst/>
          </a:prstGeom>
        </p:spPr>
      </p:pic>
      <p:pic>
        <p:nvPicPr>
          <p:cNvPr id="5" name="Grafik 4" descr="Ein Bild, das Text, Screenshot, Schrift, weiß enthält.&#10;&#10;KI-generierte Inhalte können fehlerhaft sein.">
            <a:extLst>
              <a:ext uri="{FF2B5EF4-FFF2-40B4-BE49-F238E27FC236}">
                <a16:creationId xmlns:a16="http://schemas.microsoft.com/office/drawing/2014/main" id="{9C101209-3E6B-0500-B983-3092CD55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7" y="1923677"/>
            <a:ext cx="1008113" cy="2232249"/>
          </a:xfrm>
          <a:prstGeom prst="rect">
            <a:avLst/>
          </a:prstGeom>
        </p:spPr>
      </p:pic>
      <p:pic>
        <p:nvPicPr>
          <p:cNvPr id="7" name="Grafik 6" descr="Ein Bild, das Text, Screenshot, Schrift, weiß enthält.&#10;&#10;KI-generierte Inhalte können fehlerhaft sein.">
            <a:extLst>
              <a:ext uri="{FF2B5EF4-FFF2-40B4-BE49-F238E27FC236}">
                <a16:creationId xmlns:a16="http://schemas.microsoft.com/office/drawing/2014/main" id="{0113C3C1-338F-9500-B69C-7218A0D988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214" y="4173574"/>
            <a:ext cx="5277571" cy="870701"/>
          </a:xfrm>
          <a:prstGeom prst="rect">
            <a:avLst/>
          </a:prstGeom>
        </p:spPr>
      </p:pic>
      <p:pic>
        <p:nvPicPr>
          <p:cNvPr id="8" name="Grafik 7" descr="Ein Bild, das Text, Screenshot, Schrift, weiß enthält.&#10;&#10;KI-generierte Inhalte können fehlerhaft sein.">
            <a:extLst>
              <a:ext uri="{FF2B5EF4-FFF2-40B4-BE49-F238E27FC236}">
                <a16:creationId xmlns:a16="http://schemas.microsoft.com/office/drawing/2014/main" id="{57702285-D5AB-D29E-3113-BE3B07E393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448" y="1851671"/>
            <a:ext cx="720080" cy="2304257"/>
          </a:xfrm>
          <a:prstGeom prst="rect">
            <a:avLst/>
          </a:prstGeom>
        </p:spPr>
      </p:pic>
      <p:pic>
        <p:nvPicPr>
          <p:cNvPr id="9" name="Grafik 8" descr="Ein Bild, das Text, Screenshot, Schrift, weiß enthält.&#10;&#10;KI-generierte Inhalte können fehlerhaft sein.">
            <a:extLst>
              <a:ext uri="{FF2B5EF4-FFF2-40B4-BE49-F238E27FC236}">
                <a16:creationId xmlns:a16="http://schemas.microsoft.com/office/drawing/2014/main" id="{5FC12972-064D-EB75-C096-21C0B1F5C9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1942738"/>
            <a:ext cx="1008112" cy="2088233"/>
          </a:xfrm>
          <a:prstGeom prst="rect">
            <a:avLst/>
          </a:prstGeom>
        </p:spPr>
      </p:pic>
      <p:pic>
        <p:nvPicPr>
          <p:cNvPr id="10" name="Grafik 9" descr="Ein Bild, das Text, Screenshot, Schrift, weiß enthält.&#10;&#10;KI-generierte Inhalte können fehlerhaft sein.">
            <a:extLst>
              <a:ext uri="{FF2B5EF4-FFF2-40B4-BE49-F238E27FC236}">
                <a16:creationId xmlns:a16="http://schemas.microsoft.com/office/drawing/2014/main" id="{CE9B20FB-44EB-0918-33CF-9E7A0C4E3F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1" y="1851671"/>
            <a:ext cx="72008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Inhalt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persönliche Vorstellung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aktuelles Thema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Umfassende Landesverteidigung (ULV)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rechtlicher Rahmen &amp; Grundlagen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Teilbereiche der Umfassenden Landesverteidigung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Diskussion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Zusammenfassung der Ergebnisse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A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27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50AE6-AB02-2DB5-25D3-258294D4A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FA2BD647-3A2F-945A-1409-E9544734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63201"/>
            <a:ext cx="5328142" cy="440398"/>
          </a:xfrm>
        </p:spPr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Umfassende Landesverteidigung (ULV)</a:t>
            </a:r>
            <a:br>
              <a:rPr lang="de-DE" dirty="0">
                <a:solidFill>
                  <a:srgbClr val="E6320F"/>
                </a:solidFill>
              </a:rPr>
            </a:b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4B65A3-9DBB-595E-0061-777DD75C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20</a:t>
            </a:fld>
            <a:endParaRPr lang="de-AT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EDEA598-3404-E9B4-9165-BE5B12125E87}"/>
              </a:ext>
            </a:extLst>
          </p:cNvPr>
          <p:cNvSpPr txBox="1"/>
          <p:nvPr/>
        </p:nvSpPr>
        <p:spPr>
          <a:xfrm>
            <a:off x="6268762" y="1711015"/>
            <a:ext cx="17656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Zivile</a:t>
            </a:r>
          </a:p>
          <a:p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Landesverteidigung</a:t>
            </a:r>
          </a:p>
          <a:p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Schutz der Bevölkerung</a:t>
            </a:r>
          </a:p>
          <a:p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Absicherung der</a:t>
            </a:r>
          </a:p>
          <a:p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Funktionsfähigkeit</a:t>
            </a:r>
          </a:p>
          <a:p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staatlicher Einrichtungen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826AC6A-809D-CD51-6474-DF623E968DE7}"/>
              </a:ext>
            </a:extLst>
          </p:cNvPr>
          <p:cNvSpPr txBox="1"/>
          <p:nvPr/>
        </p:nvSpPr>
        <p:spPr>
          <a:xfrm>
            <a:off x="562817" y="3438748"/>
            <a:ext cx="228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Wirtschaftliche</a:t>
            </a:r>
          </a:p>
          <a:p>
            <a:pPr algn="r"/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Landesverteidigung</a:t>
            </a:r>
          </a:p>
          <a:p>
            <a:pPr algn="r"/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Erhalt der Leistungsfähigkeit</a:t>
            </a:r>
          </a:p>
          <a:p>
            <a:pPr algn="r"/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Vermeidung von</a:t>
            </a:r>
          </a:p>
          <a:p>
            <a:pPr algn="r"/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Störungen der Wirtschaft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A044503-DBAE-2688-CF2E-090481975C93}"/>
              </a:ext>
            </a:extLst>
          </p:cNvPr>
          <p:cNvSpPr txBox="1"/>
          <p:nvPr/>
        </p:nvSpPr>
        <p:spPr>
          <a:xfrm>
            <a:off x="579187" y="1707328"/>
            <a:ext cx="2289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Geistige</a:t>
            </a:r>
          </a:p>
          <a:p>
            <a:pPr algn="r"/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Landesverteidigung</a:t>
            </a:r>
          </a:p>
          <a:p>
            <a:pPr algn="r"/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Maßnahmen zur </a:t>
            </a:r>
            <a:b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Förderung und Erhaltung des Verständnisses für die Umfassende Landesverteidigung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4AA4C88-C806-F3C5-4B71-CB3350DEAB84}"/>
              </a:ext>
            </a:extLst>
          </p:cNvPr>
          <p:cNvSpPr txBox="1"/>
          <p:nvPr/>
        </p:nvSpPr>
        <p:spPr>
          <a:xfrm>
            <a:off x="6268762" y="3438748"/>
            <a:ext cx="1762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Militärische</a:t>
            </a:r>
          </a:p>
          <a:p>
            <a:r>
              <a:rPr lang="de-AT" sz="1400" b="1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Landesverteidigung</a:t>
            </a:r>
          </a:p>
          <a:p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Schutz der Neutralität und Verteidigung </a:t>
            </a:r>
          </a:p>
          <a:p>
            <a:r>
              <a:rPr lang="de-AT" sz="1200" dirty="0">
                <a:solidFill>
                  <a:srgbClr val="686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Souveränität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F56552-203C-0E7C-FCFD-333D1863658C}"/>
              </a:ext>
            </a:extLst>
          </p:cNvPr>
          <p:cNvSpPr txBox="1"/>
          <p:nvPr/>
        </p:nvSpPr>
        <p:spPr>
          <a:xfrm>
            <a:off x="6268762" y="3251228"/>
            <a:ext cx="1762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/>
              <a:t>Verteidigungsministerium</a:t>
            </a:r>
            <a:endParaRPr lang="de-AT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F7A4F72-637F-DE3D-81FC-28CA3D0944DB}"/>
              </a:ext>
            </a:extLst>
          </p:cNvPr>
          <p:cNvSpPr txBox="1"/>
          <p:nvPr/>
        </p:nvSpPr>
        <p:spPr>
          <a:xfrm>
            <a:off x="6268762" y="1519808"/>
            <a:ext cx="1762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latin typeface="Calibri" panose="020F0502020204030204" pitchFamily="34" charset="0"/>
                <a:cs typeface="Calibri" panose="020F0502020204030204" pitchFamily="34" charset="0"/>
              </a:rPr>
              <a:t>Innenministerium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267344-52C7-D874-0A62-FC74DB42158A}"/>
              </a:ext>
            </a:extLst>
          </p:cNvPr>
          <p:cNvSpPr txBox="1"/>
          <p:nvPr/>
        </p:nvSpPr>
        <p:spPr>
          <a:xfrm>
            <a:off x="1089803" y="3251228"/>
            <a:ext cx="1762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800" dirty="0">
                <a:latin typeface="Calibri" panose="020F0502020204030204" pitchFamily="34" charset="0"/>
                <a:cs typeface="Calibri" panose="020F0502020204030204" pitchFamily="34" charset="0"/>
              </a:rPr>
              <a:t>Klima-/Wirtschaftsministerium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0880D4E-7B02-13F9-1AC9-DD4B436A5193}"/>
              </a:ext>
            </a:extLst>
          </p:cNvPr>
          <p:cNvSpPr txBox="1"/>
          <p:nvPr/>
        </p:nvSpPr>
        <p:spPr>
          <a:xfrm>
            <a:off x="1106173" y="1519808"/>
            <a:ext cx="1762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800" dirty="0">
                <a:latin typeface="Calibri" panose="020F0502020204030204" pitchFamily="34" charset="0"/>
                <a:cs typeface="Calibri" panose="020F0502020204030204" pitchFamily="34" charset="0"/>
              </a:rPr>
              <a:t>Bildungsministerium</a:t>
            </a:r>
          </a:p>
        </p:txBody>
      </p:sp>
      <p:pic>
        <p:nvPicPr>
          <p:cNvPr id="5" name="Grafik 4" descr="Ein Bild, das Text, Logo, Schrift, Kreis enthält.&#10;&#10;KI-generierte Inhalte können fehlerhaft sein.">
            <a:extLst>
              <a:ext uri="{FF2B5EF4-FFF2-40B4-BE49-F238E27FC236}">
                <a16:creationId xmlns:a16="http://schemas.microsoft.com/office/drawing/2014/main" id="{DC46259E-B528-8FED-8015-2A656E1F24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093" y="1546036"/>
            <a:ext cx="3147814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5" grpId="0"/>
      <p:bldP spid="13" grpId="0"/>
      <p:bldP spid="6" grpId="0"/>
      <p:bldP spid="9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97FA8-52D3-B26E-26A8-F53EB8A6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E6320F"/>
                </a:solidFill>
              </a:rPr>
              <a:t>Umfassende Landesverteidigung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BC2E3F-AAB0-9658-A9F0-052ACE4A4E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0856" y="1928454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D04C804-B49A-3E70-D980-5614AC7B7A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68681" y="2139702"/>
            <a:ext cx="2335452" cy="1187533"/>
          </a:xfrm>
        </p:spPr>
        <p:txBody>
          <a:bodyPr/>
          <a:lstStyle/>
          <a:p>
            <a:r>
              <a:rPr lang="de-DE" sz="1400" b="1" dirty="0"/>
              <a:t>Verteidigungsfall</a:t>
            </a:r>
            <a:r>
              <a:rPr lang="de-DE" sz="1400" dirty="0"/>
              <a:t>: </a:t>
            </a:r>
            <a:br>
              <a:rPr lang="de-DE" sz="1400" dirty="0"/>
            </a:br>
            <a:r>
              <a:rPr lang="de-DE" sz="1050" dirty="0"/>
              <a:t>Angriff auf Österreich</a:t>
            </a:r>
            <a:br>
              <a:rPr lang="de-DE" sz="1050" dirty="0"/>
            </a:br>
            <a:r>
              <a:rPr lang="de-DE" sz="1050" b="1" dirty="0"/>
              <a:t>Fokus</a:t>
            </a:r>
            <a:r>
              <a:rPr lang="de-DE" sz="1050" dirty="0"/>
              <a:t>: MLV mit ÖBH</a:t>
            </a:r>
          </a:p>
          <a:p>
            <a:endParaRPr lang="de-DE" sz="105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C2C1E7-A4EC-2B5E-5B2C-15CF173088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001" y="3415914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C2744F4-E25F-C473-4C8C-F49BAFBD5F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60856" y="3147814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E3E9541-5A35-2719-5D18-45488D844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7825" y="3579862"/>
            <a:ext cx="2335453" cy="1187533"/>
          </a:xfrm>
        </p:spPr>
        <p:txBody>
          <a:bodyPr/>
          <a:lstStyle/>
          <a:p>
            <a:r>
              <a:rPr lang="de-DE" sz="1400" b="1" dirty="0"/>
              <a:t>Neutralitätsfall</a:t>
            </a:r>
            <a:r>
              <a:rPr lang="de-DE" sz="1400" dirty="0"/>
              <a:t>:</a:t>
            </a:r>
            <a:r>
              <a:rPr lang="de-DE" sz="1050" dirty="0"/>
              <a:t>	</a:t>
            </a:r>
            <a:br>
              <a:rPr lang="de-DE" sz="1050" dirty="0"/>
            </a:br>
            <a:r>
              <a:rPr lang="de-DE" sz="1050" dirty="0"/>
              <a:t>kriegerische Auseinandersetzung </a:t>
            </a:r>
            <a:br>
              <a:rPr lang="de-DE" sz="1050" dirty="0"/>
            </a:br>
            <a:r>
              <a:rPr lang="de-DE" sz="1050" dirty="0"/>
              <a:t>in der Nachbarschaft</a:t>
            </a:r>
            <a:br>
              <a:rPr lang="de-DE" sz="1050" dirty="0"/>
            </a:br>
            <a:r>
              <a:rPr lang="de-DE" sz="1050" b="1" dirty="0"/>
              <a:t>Fokus</a:t>
            </a:r>
            <a:r>
              <a:rPr lang="de-DE" sz="1050" dirty="0"/>
              <a:t>: WLV + Maßnahmen zum Schutz </a:t>
            </a:r>
            <a:br>
              <a:rPr lang="de-DE" sz="1050" dirty="0"/>
            </a:br>
            <a:r>
              <a:rPr lang="de-DE" sz="1050" dirty="0"/>
              <a:t>der Zivilbevölkerung und staatlichen Einrichtungen (ZLV). Parallel dazu wird ÖBH mobilisiert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580E6FA-E939-A592-A0E6-A5A42EA05E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68680" y="3579862"/>
            <a:ext cx="2746774" cy="1187533"/>
          </a:xfrm>
        </p:spPr>
        <p:txBody>
          <a:bodyPr/>
          <a:lstStyle/>
          <a:p>
            <a:r>
              <a:rPr lang="de-DE" sz="1400" b="1" dirty="0"/>
              <a:t>Und in Friedenszeiten</a:t>
            </a:r>
            <a:r>
              <a:rPr lang="de-DE" sz="1400" dirty="0"/>
              <a:t>: </a:t>
            </a:r>
            <a:br>
              <a:rPr lang="de-DE" sz="1050" dirty="0"/>
            </a:br>
            <a:r>
              <a:rPr lang="de-DE" sz="1050" dirty="0"/>
              <a:t>GLV als geistiges Fundament im Fokus </a:t>
            </a:r>
            <a:br>
              <a:rPr lang="de-DE" sz="1050" dirty="0"/>
            </a:br>
            <a:r>
              <a:rPr lang="de-DE" sz="1050" dirty="0"/>
              <a:t>auf der Schaffung der ideellen Voraussetzungen </a:t>
            </a:r>
            <a:br>
              <a:rPr lang="de-DE" sz="1050" dirty="0"/>
            </a:br>
            <a:r>
              <a:rPr lang="de-DE" sz="1050" dirty="0"/>
              <a:t>(für alle drei Anlassfälle), Förderung bzw. </a:t>
            </a:r>
            <a:br>
              <a:rPr lang="de-DE" sz="1050" dirty="0"/>
            </a:br>
            <a:r>
              <a:rPr lang="de-DE" sz="1050" dirty="0"/>
              <a:t>Erhalt des Verständnisses für die ULV</a:t>
            </a:r>
          </a:p>
          <a:p>
            <a:endParaRPr lang="de-DE" sz="1050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A50C48F-E54C-88A1-0772-2354F78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21</a:t>
            </a:fld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557ED4-AB72-41B9-9B98-6263D1B774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1" y="1928454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232C94-F924-45F2-7256-FE7E5402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7826" y="2139702"/>
            <a:ext cx="2335452" cy="1187533"/>
          </a:xfrm>
        </p:spPr>
        <p:txBody>
          <a:bodyPr/>
          <a:lstStyle/>
          <a:p>
            <a:r>
              <a:rPr lang="de-DE" sz="1400" b="1" dirty="0"/>
              <a:t>Krisenfall</a:t>
            </a:r>
            <a:r>
              <a:rPr lang="de-DE" sz="1400" dirty="0"/>
              <a:t>: </a:t>
            </a:r>
            <a:br>
              <a:rPr lang="de-DE" sz="1050" dirty="0"/>
            </a:br>
            <a:r>
              <a:rPr lang="de-DE" sz="1050" dirty="0"/>
              <a:t>im Kontext von internationalen Spannungen und einer eskalierenden Konfliktgefahr in mittelbarer oder unmittelbarer Nachbarschaft zu Österreich</a:t>
            </a:r>
            <a:br>
              <a:rPr lang="de-DE" sz="1050" dirty="0"/>
            </a:br>
            <a:r>
              <a:rPr lang="de-DE" sz="1050" b="1" dirty="0"/>
              <a:t>Fokus</a:t>
            </a:r>
            <a:r>
              <a:rPr lang="de-DE" sz="1050" dirty="0"/>
              <a:t>: </a:t>
            </a:r>
            <a:r>
              <a:rPr lang="de-AT" sz="1050" dirty="0"/>
              <a:t>WLV – Stabilisierung des Umfeldes </a:t>
            </a:r>
            <a:endParaRPr lang="de-DE" sz="105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DC7086-247D-D1CF-8568-265107C001B7}"/>
              </a:ext>
            </a:extLst>
          </p:cNvPr>
          <p:cNvSpPr txBox="1"/>
          <p:nvPr/>
        </p:nvSpPr>
        <p:spPr>
          <a:xfrm>
            <a:off x="479224" y="1203598"/>
            <a:ext cx="229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Drei Anlassfälle</a:t>
            </a:r>
          </a:p>
        </p:txBody>
      </p:sp>
    </p:spTree>
    <p:extLst>
      <p:ext uri="{BB962C8B-B14F-4D97-AF65-F5344CB8AC3E}">
        <p14:creationId xmlns:p14="http://schemas.microsoft.com/office/powerpoint/2010/main" val="22741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5" grpId="0" build="p"/>
      <p:bldP spid="11" grpId="0" build="p"/>
      <p:bldP spid="6" grpId="0" build="p"/>
      <p:bldP spid="12" grpId="0" build="p"/>
      <p:bldP spid="3" grpId="0" build="p"/>
      <p:bldP spid="4" grpId="0" build="p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9038B3-66C7-19B2-3BA2-BF7C37E05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1" y="1695600"/>
            <a:ext cx="7978775" cy="2734595"/>
          </a:xfrm>
        </p:spPr>
        <p:txBody>
          <a:bodyPr/>
          <a:lstStyle/>
          <a:p>
            <a:pPr marL="0" indent="0">
              <a:buNone/>
            </a:pPr>
            <a:r>
              <a:rPr lang="de-AT" sz="1500" dirty="0"/>
              <a:t>Artikel 9a. B-VG (1975)</a:t>
            </a:r>
          </a:p>
          <a:p>
            <a:pPr marL="0" indent="0">
              <a:buNone/>
            </a:pPr>
            <a:r>
              <a:rPr lang="de-AT" sz="1500" dirty="0"/>
              <a:t>(1) Österreich bekennt sich zur </a:t>
            </a:r>
            <a:r>
              <a:rPr lang="de-AT" sz="1500" u="sng" dirty="0"/>
              <a:t>Umfassenden Landesverteidigung</a:t>
            </a:r>
            <a:r>
              <a:rPr lang="de-AT" sz="1500" dirty="0"/>
              <a:t>. Ihre Aufgabe ist es, </a:t>
            </a:r>
            <a:br>
              <a:rPr lang="de-AT" sz="1500" dirty="0"/>
            </a:br>
            <a:r>
              <a:rPr lang="de-AT" sz="1500" dirty="0"/>
              <a:t>die Unabhängigkeit nach außen sowie die Unverletzlichkeit und Einheit des Bundesgebietes </a:t>
            </a:r>
            <a:br>
              <a:rPr lang="de-AT" sz="1500" dirty="0"/>
            </a:br>
            <a:r>
              <a:rPr lang="de-AT" sz="1500" dirty="0"/>
              <a:t>zu bewahren, insbesondere zur Aufrechterhaltung und Verteidigung der immerwährenden </a:t>
            </a:r>
            <a:br>
              <a:rPr lang="de-AT" sz="1500" dirty="0"/>
            </a:br>
            <a:r>
              <a:rPr lang="de-AT" sz="1500" dirty="0"/>
              <a:t>Neutralität. </a:t>
            </a:r>
            <a:r>
              <a:rPr lang="de-AT" sz="1500" dirty="0" err="1"/>
              <a:t>Hiebei</a:t>
            </a:r>
            <a:r>
              <a:rPr lang="de-AT" sz="1500" dirty="0"/>
              <a:t> sind auch die verfassungsmäßigen Einrichtungen und ihre Handlungsfähigkeit </a:t>
            </a:r>
            <a:br>
              <a:rPr lang="de-AT" sz="1500" dirty="0"/>
            </a:br>
            <a:r>
              <a:rPr lang="de-AT" sz="1500" dirty="0"/>
              <a:t>sowie die demokratischen Freiheiten der Einwohner vor gewaltsamen Angriffen von </a:t>
            </a:r>
            <a:br>
              <a:rPr lang="de-AT" sz="1500" dirty="0"/>
            </a:br>
            <a:r>
              <a:rPr lang="de-AT" sz="1500" dirty="0"/>
              <a:t>außen zu schützen und zu verteidigen.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90837E-6073-B0BA-0A69-35EB08F8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22</a:t>
            </a:fld>
            <a:endParaRPr lang="de-AT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C002582-54E7-68E3-9947-2EAD2D257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7978525" cy="812839"/>
          </a:xfrm>
        </p:spPr>
        <p:txBody>
          <a:bodyPr/>
          <a:lstStyle/>
          <a:p>
            <a:r>
              <a:rPr lang="de-DE" dirty="0">
                <a:solidFill>
                  <a:srgbClr val="E6320F"/>
                </a:solidFill>
              </a:rPr>
              <a:t>Rechtliche Grundlage der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dirty="0">
                <a:solidFill>
                  <a:srgbClr val="E6320F"/>
                </a:solidFill>
              </a:rPr>
              <a:t>Umfassenden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3480509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2C22-79AD-6652-FB54-BC501BC35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9EFCDD-F9F0-50C3-12C0-87801EE73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695600"/>
            <a:ext cx="7978775" cy="3031961"/>
          </a:xfrm>
        </p:spPr>
        <p:txBody>
          <a:bodyPr/>
          <a:lstStyle/>
          <a:p>
            <a:pPr marL="0" indent="0">
              <a:buNone/>
            </a:pPr>
            <a:r>
              <a:rPr lang="de-AT" sz="1500" dirty="0"/>
              <a:t>Artikel 9a. B-VG (1975)</a:t>
            </a:r>
          </a:p>
          <a:p>
            <a:pPr marL="0" indent="0">
              <a:buNone/>
            </a:pPr>
            <a:r>
              <a:rPr lang="de-AT" sz="1500" dirty="0"/>
              <a:t>(2) Zur </a:t>
            </a:r>
            <a:r>
              <a:rPr lang="de-AT" sz="1500" u="sng" dirty="0"/>
              <a:t>Umfassenden Landesverteidigung </a:t>
            </a:r>
            <a:r>
              <a:rPr lang="de-AT" sz="1500" dirty="0"/>
              <a:t>gehören die militärische, </a:t>
            </a:r>
            <a:br>
              <a:rPr lang="de-AT" sz="1500" dirty="0"/>
            </a:br>
            <a:r>
              <a:rPr lang="de-AT" sz="1500" dirty="0"/>
              <a:t>die geistige, die zivile und die wirtschaftliche Landesverteidigung.</a:t>
            </a:r>
          </a:p>
          <a:p>
            <a:pPr marL="0" indent="0">
              <a:buNone/>
            </a:pPr>
            <a:r>
              <a:rPr lang="de-AT" sz="1500" dirty="0"/>
              <a:t>(3) Jeder männliche Staatsbürger ist wehrpflichtig. Staatsbürgerinnen können </a:t>
            </a:r>
            <a:br>
              <a:rPr lang="de-AT" sz="1500" dirty="0"/>
            </a:br>
            <a:r>
              <a:rPr lang="de-AT" sz="1500" dirty="0"/>
              <a:t>freiwillig Dienst im Bundesheer als Soldatinnen leisten und haben das Recht, </a:t>
            </a:r>
            <a:br>
              <a:rPr lang="de-AT" sz="1500" dirty="0"/>
            </a:br>
            <a:r>
              <a:rPr lang="de-AT" sz="1500" dirty="0"/>
              <a:t>diesen Dienst zu beenden.</a:t>
            </a:r>
          </a:p>
          <a:p>
            <a:pPr marL="0" indent="0">
              <a:buNone/>
            </a:pPr>
            <a:r>
              <a:rPr lang="de-AT" sz="1500" dirty="0"/>
              <a:t>(4) Wer die Erfüllung der Wehrpflicht aus Gewissensgründen verweigert und </a:t>
            </a:r>
            <a:br>
              <a:rPr lang="de-AT" sz="1500" dirty="0"/>
            </a:br>
            <a:r>
              <a:rPr lang="de-AT" sz="1500" dirty="0"/>
              <a:t>hievon befreit wird, hat die Pflicht, einen Ersatzdienst (Zivildienst) zu leisten.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CEC7FD-13D5-64FA-B624-48A44802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23</a:t>
            </a:fld>
            <a:endParaRPr lang="de-AT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989EEA4-2465-311E-CEC6-12CE802E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7978525" cy="812839"/>
          </a:xfrm>
        </p:spPr>
        <p:txBody>
          <a:bodyPr/>
          <a:lstStyle/>
          <a:p>
            <a:r>
              <a:rPr lang="de-DE" dirty="0">
                <a:solidFill>
                  <a:srgbClr val="E6320F"/>
                </a:solidFill>
              </a:rPr>
              <a:t>Rechtliche Grundlage der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dirty="0">
                <a:solidFill>
                  <a:srgbClr val="E6320F"/>
                </a:solidFill>
              </a:rPr>
              <a:t>Umfassenden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1547309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D9DFC9-9993-DF43-ED07-379F72263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994400"/>
            <a:ext cx="5688433" cy="2219185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B-VG „Umfassende Landesverteidigung“ im Juni 1975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Entwurf Landesverteidigungsplan im April 1976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Landesverteidigungsplan aus 1983 (1985 veröffentlicht)</a:t>
            </a:r>
          </a:p>
          <a:p>
            <a:pPr marL="537750" lvl="2" indent="-285750">
              <a:lnSpc>
                <a:spcPct val="100000"/>
              </a:lnSpc>
              <a:buClr>
                <a:srgbClr val="E6320F"/>
              </a:buClr>
              <a:buFont typeface="Symbol" pitchFamily="2" charset="2"/>
              <a:buChar char="-"/>
            </a:pPr>
            <a:r>
              <a:rPr lang="de-DE" dirty="0"/>
              <a:t>Durch Bundesregierung und einstimmig durch </a:t>
            </a:r>
            <a:br>
              <a:rPr lang="de-DE" dirty="0"/>
            </a:br>
            <a:r>
              <a:rPr lang="de-DE" dirty="0"/>
              <a:t>die damaligen Parlamentsparteien beschlossen.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6670A5-90D4-8580-0174-7225412F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24</a:t>
            </a:fld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1F92CA9-2BDF-653B-598A-83A9CC208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754" y="1783705"/>
            <a:ext cx="1534510" cy="2334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9EC0B4D-6734-6DE0-8A0C-DD6EFB4F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7978525" cy="622091"/>
          </a:xfrm>
        </p:spPr>
        <p:txBody>
          <a:bodyPr/>
          <a:lstStyle/>
          <a:p>
            <a:r>
              <a:rPr lang="de-DE" dirty="0">
                <a:solidFill>
                  <a:srgbClr val="E6320F"/>
                </a:solidFill>
              </a:rPr>
              <a:t>Grundlagendokumente zur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dirty="0">
                <a:solidFill>
                  <a:srgbClr val="E6320F"/>
                </a:solidFill>
              </a:rPr>
              <a:t>Umfassenden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3812960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91A57-04F6-968B-7E69-AC11A1F8B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52CFB-370D-08DA-FB99-90FEA55B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4968103" cy="622091"/>
          </a:xfrm>
        </p:spPr>
        <p:txBody>
          <a:bodyPr/>
          <a:lstStyle/>
          <a:p>
            <a:r>
              <a:rPr lang="de-DE" dirty="0">
                <a:solidFill>
                  <a:srgbClr val="E6320F"/>
                </a:solidFill>
              </a:rPr>
              <a:t>Grundlagendokumente zur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dirty="0">
                <a:solidFill>
                  <a:srgbClr val="E6320F"/>
                </a:solidFill>
              </a:rPr>
              <a:t>Umfassenden Landesverteidigung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F2F369-86C7-B67A-1C1A-F026D2B0E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995687"/>
            <a:ext cx="5400401" cy="2162996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Auftrag ÖBH gem. § 2 Abs. 1. WG 2001</a:t>
            </a:r>
            <a:endParaRPr lang="de-DE" dirty="0"/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Österreichische Sicherheitsstrategie aus 2024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Teilstrategie Verteidigungspolitik aus 2014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DF4C3E-A890-17AF-55E9-52ABDB12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25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9860D7-2964-9624-4EE7-419E532EA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655" y="1779662"/>
            <a:ext cx="1527737" cy="2162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522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1406C0-66A3-A10A-FA95-F38FFAE1BF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" y="0"/>
            <a:ext cx="9143980" cy="51425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64FC7C-9A7C-0184-3774-93D53503B768}"/>
              </a:ext>
            </a:extLst>
          </p:cNvPr>
          <p:cNvSpPr txBox="1"/>
          <p:nvPr/>
        </p:nvSpPr>
        <p:spPr>
          <a:xfrm>
            <a:off x="1522171" y="3045267"/>
            <a:ext cx="609996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MILITÄRISCHE </a:t>
            </a:r>
          </a:p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LANDESVERTEIDIGUNG </a:t>
            </a:r>
          </a:p>
          <a:p>
            <a:pPr algn="ctr">
              <a:lnSpc>
                <a:spcPts val="3400"/>
              </a:lnSpc>
            </a:pP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(MLV)</a:t>
            </a:r>
          </a:p>
        </p:txBody>
      </p:sp>
      <p:pic>
        <p:nvPicPr>
          <p:cNvPr id="7" name="Grafik 6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21117364-649E-B112-4102-3E5172278C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155" y="483518"/>
            <a:ext cx="2232000" cy="2232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656097A-1776-0E2C-810C-2B138ED3E0B0}"/>
              </a:ext>
            </a:extLst>
          </p:cNvPr>
          <p:cNvSpPr txBox="1"/>
          <p:nvPr/>
        </p:nvSpPr>
        <p:spPr>
          <a:xfrm>
            <a:off x="7564115" y="4957873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BMLV</a:t>
            </a:r>
          </a:p>
        </p:txBody>
      </p:sp>
    </p:spTree>
    <p:extLst>
      <p:ext uri="{BB962C8B-B14F-4D97-AF65-F5344CB8AC3E}">
        <p14:creationId xmlns:p14="http://schemas.microsoft.com/office/powerpoint/2010/main" val="3548655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23642-6BEC-6490-42F9-01D52ED0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5776393" cy="1016462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de-DE" sz="2000" dirty="0">
                <a:solidFill>
                  <a:srgbClr val="E6320F"/>
                </a:solidFill>
              </a:rPr>
              <a:t>Was müsste aus Ihrer Sicht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die </a:t>
            </a:r>
            <a:r>
              <a:rPr lang="de-DE" sz="2000" u="sng" dirty="0">
                <a:solidFill>
                  <a:srgbClr val="E6320F"/>
                </a:solidFill>
              </a:rPr>
              <a:t>Militärische Landesverteidigung</a:t>
            </a:r>
            <a:r>
              <a:rPr lang="de-DE" sz="2000" dirty="0">
                <a:solidFill>
                  <a:srgbClr val="E6320F"/>
                </a:solidFill>
              </a:rPr>
              <a:t>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für Österreich leisten können?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3D3ED8-3002-1861-180D-45CDBFAD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27</a:t>
            </a:fld>
            <a:endParaRPr lang="de-AT" dirty="0"/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BE7098BD-4D32-EF13-2F19-CE4A59B88D26}"/>
              </a:ext>
            </a:extLst>
          </p:cNvPr>
          <p:cNvSpPr txBox="1">
            <a:spLocks/>
          </p:cNvSpPr>
          <p:nvPr/>
        </p:nvSpPr>
        <p:spPr>
          <a:xfrm>
            <a:off x="2339752" y="2319698"/>
            <a:ext cx="1639284" cy="839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de-DE" sz="1400" b="1" dirty="0"/>
              <a:t>Im Krisenfall</a:t>
            </a:r>
            <a:br>
              <a:rPr lang="de-DE" sz="1050" dirty="0"/>
            </a:br>
            <a:endParaRPr lang="de-DE" sz="1050" dirty="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A04738BE-0E0F-A10E-70CC-2CC6B4F3ED73}"/>
              </a:ext>
            </a:extLst>
          </p:cNvPr>
          <p:cNvSpPr txBox="1">
            <a:spLocks/>
          </p:cNvSpPr>
          <p:nvPr/>
        </p:nvSpPr>
        <p:spPr>
          <a:xfrm>
            <a:off x="2339752" y="3698793"/>
            <a:ext cx="1906173" cy="839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Clr>
                <a:srgbClr val="000000"/>
              </a:buClr>
              <a:buNone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Neutralitätsfall</a:t>
            </a:r>
            <a:b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E6EF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B9414DE8-30CD-A65F-18F4-202A28D2EBE8}"/>
              </a:ext>
            </a:extLst>
          </p:cNvPr>
          <p:cNvSpPr txBox="1">
            <a:spLocks/>
          </p:cNvSpPr>
          <p:nvPr/>
        </p:nvSpPr>
        <p:spPr>
          <a:xfrm>
            <a:off x="6300192" y="2319698"/>
            <a:ext cx="2300068" cy="839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/>
              <a:t>Im Verteidigungsfall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B4BF40F-7FC6-8947-7386-C69C60B6B960}"/>
              </a:ext>
            </a:extLst>
          </p:cNvPr>
          <p:cNvSpPr txBox="1">
            <a:spLocks/>
          </p:cNvSpPr>
          <p:nvPr/>
        </p:nvSpPr>
        <p:spPr>
          <a:xfrm>
            <a:off x="6300192" y="3698793"/>
            <a:ext cx="2300068" cy="6220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Frieden</a:t>
            </a:r>
            <a:b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E6EF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F592CD-2322-1DC5-EE58-4A4C57E5FE52}"/>
              </a:ext>
            </a:extLst>
          </p:cNvPr>
          <p:cNvGrpSpPr/>
          <p:nvPr/>
        </p:nvGrpSpPr>
        <p:grpSpPr>
          <a:xfrm>
            <a:off x="4499992" y="2139702"/>
            <a:ext cx="1691309" cy="1199966"/>
            <a:chOff x="4499992" y="2139702"/>
            <a:chExt cx="1691309" cy="1199966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07182E23-9006-31AC-FDCA-5B7CF9BB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9992" y="2139702"/>
              <a:ext cx="1691309" cy="1199966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FBB61909-7486-2C45-121B-E6F3C11D48F8}"/>
                </a:ext>
              </a:extLst>
            </p:cNvPr>
            <p:cNvSpPr txBox="1"/>
            <p:nvPr/>
          </p:nvSpPr>
          <p:spPr>
            <a:xfrm>
              <a:off x="4608235" y="3144366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8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85000"/>
                    </a:schemeClr>
                  </a:solidFill>
                </a:rPr>
                <a:t>BMLV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738C9CE-17DA-2EFA-C9DD-2359EC587E90}"/>
              </a:ext>
            </a:extLst>
          </p:cNvPr>
          <p:cNvGrpSpPr/>
          <p:nvPr/>
        </p:nvGrpSpPr>
        <p:grpSpPr>
          <a:xfrm>
            <a:off x="540001" y="3518797"/>
            <a:ext cx="1691309" cy="1199966"/>
            <a:chOff x="540001" y="3518797"/>
            <a:chExt cx="1691309" cy="119996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DBAB796-55F0-F105-9DD2-807D4ACB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001" y="3518797"/>
              <a:ext cx="1691309" cy="1199966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724490F1-00D2-0069-9F19-2DEB86705D1C}"/>
                </a:ext>
              </a:extLst>
            </p:cNvPr>
            <p:cNvSpPr txBox="1"/>
            <p:nvPr/>
          </p:nvSpPr>
          <p:spPr>
            <a:xfrm>
              <a:off x="631981" y="4515966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/>
                  </a:solidFill>
                </a:rPr>
                <a:t>© </a:t>
              </a:r>
              <a:r>
                <a:rPr lang="de-DE" sz="600" dirty="0">
                  <a:solidFill>
                    <a:schemeClr val="bg2"/>
                  </a:solidFill>
                </a:rPr>
                <a:t>BMLV</a:t>
              </a: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0A147818-813B-914F-F9C6-A88C2508CB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1" y="2139702"/>
            <a:ext cx="1691309" cy="1199966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AB7721A3-9567-432F-53A5-4B45A992F39B}"/>
              </a:ext>
            </a:extLst>
          </p:cNvPr>
          <p:cNvSpPr txBox="1"/>
          <p:nvPr/>
        </p:nvSpPr>
        <p:spPr>
          <a:xfrm>
            <a:off x="631981" y="3144366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iStock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0CCAF4C-76CA-50A1-FD2A-942DFE2EE297}"/>
              </a:ext>
            </a:extLst>
          </p:cNvPr>
          <p:cNvGrpSpPr/>
          <p:nvPr/>
        </p:nvGrpSpPr>
        <p:grpSpPr>
          <a:xfrm>
            <a:off x="4496956" y="3518797"/>
            <a:ext cx="1691309" cy="1204636"/>
            <a:chOff x="4496956" y="3518797"/>
            <a:chExt cx="1691309" cy="1204636"/>
          </a:xfrm>
        </p:grpSpPr>
        <p:pic>
          <p:nvPicPr>
            <p:cNvPr id="24" name="Grafik 23" descr="Ein Bild, das Himmel, Kleidung, Person, Militäruniform enthält.&#10;&#10;KI-generierte Inhalte können fehlerhaft sein.">
              <a:extLst>
                <a:ext uri="{FF2B5EF4-FFF2-40B4-BE49-F238E27FC236}">
                  <a16:creationId xmlns:a16="http://schemas.microsoft.com/office/drawing/2014/main" id="{29673A99-FAC7-B1A9-DD07-356CE90EA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6956" y="3518797"/>
              <a:ext cx="1691309" cy="1199966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650F62A-D339-3477-ADDE-50D2D1A05410}"/>
                </a:ext>
              </a:extLst>
            </p:cNvPr>
            <p:cNvSpPr txBox="1"/>
            <p:nvPr/>
          </p:nvSpPr>
          <p:spPr>
            <a:xfrm>
              <a:off x="4608235" y="4538767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85000"/>
                    </a:schemeClr>
                  </a:solidFill>
                </a:rPr>
                <a:t>© BMLV, </a:t>
              </a:r>
              <a:r>
                <a:rPr lang="de-DE" sz="600" dirty="0">
                  <a:solidFill>
                    <a:schemeClr val="bg2">
                      <a:lumMod val="85000"/>
                    </a:schemeClr>
                  </a:solidFill>
                </a:rPr>
                <a:t>Alexander Haiden, 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35246-2638-5AC0-726F-43A3DDA1B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6F94D5-994F-6D21-0566-B8C6AE8790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9752" y="2319698"/>
            <a:ext cx="1639284" cy="839975"/>
          </a:xfrm>
        </p:spPr>
        <p:txBody>
          <a:bodyPr/>
          <a:lstStyle/>
          <a:p>
            <a:pPr marL="0" indent="0">
              <a:lnSpc>
                <a:spcPts val="1600"/>
              </a:lnSpc>
              <a:buNone/>
            </a:pPr>
            <a:r>
              <a:rPr lang="de-DE" sz="1400" b="1" dirty="0"/>
              <a:t>Im Krisenfall</a:t>
            </a:r>
            <a:br>
              <a:rPr lang="de-DE" sz="1050" dirty="0"/>
            </a:br>
            <a:r>
              <a:rPr lang="de-DE" sz="1050" dirty="0"/>
              <a:t>Unterstützung der für Hilfe </a:t>
            </a:r>
            <a:br>
              <a:rPr lang="de-DE" sz="1050" dirty="0"/>
            </a:br>
            <a:r>
              <a:rPr lang="de-DE" sz="1050" dirty="0"/>
              <a:t>zuständigen staatlichen Strukturen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094AB1-EA12-6450-6FA8-EA359CA8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4003" y="4796178"/>
            <a:ext cx="814522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060629C7-2A66-4BC2-85F8-B95AA9D6EE7C}"/>
              </a:ext>
            </a:extLst>
          </p:cNvPr>
          <p:cNvSpPr txBox="1">
            <a:spLocks/>
          </p:cNvSpPr>
          <p:nvPr/>
        </p:nvSpPr>
        <p:spPr>
          <a:xfrm>
            <a:off x="2339752" y="3698793"/>
            <a:ext cx="1906173" cy="839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Clr>
                <a:srgbClr val="000000"/>
              </a:buClr>
              <a:buNone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Neutralitätsfall</a:t>
            </a:r>
            <a:b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050" dirty="0"/>
              <a:t>Sicherung der Grenzen, grenznahen Gebiete und des Luftraumes (Luftraumsouveränität)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E6EF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792B647-8E96-786E-88E0-763BAD90B76B}"/>
              </a:ext>
            </a:extLst>
          </p:cNvPr>
          <p:cNvSpPr txBox="1">
            <a:spLocks/>
          </p:cNvSpPr>
          <p:nvPr/>
        </p:nvSpPr>
        <p:spPr>
          <a:xfrm>
            <a:off x="6300192" y="2319698"/>
            <a:ext cx="2300068" cy="839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/>
              <a:t>Im Verteidigungsfall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050" dirty="0"/>
              <a:t>Behauptung der Funktionen und </a:t>
            </a:r>
            <a:br>
              <a:rPr lang="de-DE" sz="1050" dirty="0"/>
            </a:br>
            <a:r>
              <a:rPr lang="de-DE" sz="1050" dirty="0"/>
              <a:t>eines möglichst großen Territoriums </a:t>
            </a:r>
            <a:br>
              <a:rPr lang="de-DE" sz="1050" dirty="0"/>
            </a:br>
            <a:r>
              <a:rPr lang="de-DE" sz="1050" dirty="0"/>
              <a:t>des Staates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8523581-9A54-E1E2-96AA-CE098838110A}"/>
              </a:ext>
            </a:extLst>
          </p:cNvPr>
          <p:cNvSpPr txBox="1">
            <a:spLocks/>
          </p:cNvSpPr>
          <p:nvPr/>
        </p:nvSpPr>
        <p:spPr>
          <a:xfrm>
            <a:off x="6300192" y="3698793"/>
            <a:ext cx="2300068" cy="6220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Frieden</a:t>
            </a:r>
            <a:b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050" dirty="0"/>
              <a:t>auf Krisen-, Neutralitäts- oder Verteidigungsfall vorbereiten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E6EF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BCC35CD7-141A-4DC5-9D9F-DA49382686F9}"/>
              </a:ext>
            </a:extLst>
          </p:cNvPr>
          <p:cNvSpPr txBox="1">
            <a:spLocks/>
          </p:cNvSpPr>
          <p:nvPr/>
        </p:nvSpPr>
        <p:spPr>
          <a:xfrm>
            <a:off x="540001" y="1589618"/>
            <a:ext cx="5472159" cy="5022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80"/>
              </a:lnSpc>
              <a:spcAft>
                <a:spcPts val="1000"/>
              </a:spcAft>
              <a:buClr>
                <a:srgbClr val="E6320F"/>
              </a:buClr>
              <a:tabLst>
                <a:tab pos="2265363" algn="l"/>
              </a:tabLst>
            </a:pPr>
            <a:r>
              <a:rPr lang="de-DE" sz="1400" dirty="0"/>
              <a:t>Glaubwürdigkeit, </a:t>
            </a:r>
            <a:r>
              <a:rPr lang="de-DE" sz="1400" dirty="0" err="1"/>
              <a:t>Abhaltestrategie</a:t>
            </a:r>
            <a:r>
              <a:rPr lang="de-DE" sz="1400" dirty="0"/>
              <a:t>, Defensivkonzept</a:t>
            </a:r>
          </a:p>
          <a:p>
            <a:pPr>
              <a:lnSpc>
                <a:spcPts val="1080"/>
              </a:lnSpc>
              <a:spcAft>
                <a:spcPts val="1000"/>
              </a:spcAft>
              <a:buClr>
                <a:srgbClr val="E6320F"/>
              </a:buClr>
              <a:tabLst>
                <a:tab pos="2265363" algn="l"/>
              </a:tabLst>
            </a:pPr>
            <a:r>
              <a:rPr lang="de-DE" sz="1400" dirty="0"/>
              <a:t>Streitkräfte einsatzbereit und einsatzfähig halten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CA05598B-C663-C7BB-F9EF-D4C4905314C2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Grundsätze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Militärischen Landesverteidigung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081366A-B99B-B008-BED9-98ACDF068776}"/>
              </a:ext>
            </a:extLst>
          </p:cNvPr>
          <p:cNvGrpSpPr/>
          <p:nvPr/>
        </p:nvGrpSpPr>
        <p:grpSpPr>
          <a:xfrm>
            <a:off x="4499992" y="2139702"/>
            <a:ext cx="1691309" cy="1199966"/>
            <a:chOff x="4499992" y="2139702"/>
            <a:chExt cx="1691309" cy="1199966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443DAF5-8321-B257-8AC3-EE97DA6A6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9992" y="2139702"/>
              <a:ext cx="1691309" cy="1199966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DFBFD81-D4CF-99B3-AB45-D8C34EE07E6F}"/>
                </a:ext>
              </a:extLst>
            </p:cNvPr>
            <p:cNvSpPr txBox="1"/>
            <p:nvPr/>
          </p:nvSpPr>
          <p:spPr>
            <a:xfrm>
              <a:off x="4608235" y="3144366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8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85000"/>
                    </a:schemeClr>
                  </a:solidFill>
                </a:rPr>
                <a:t>BMLV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D6A7E72-5A06-EC3B-B4E9-7CC5345456E3}"/>
              </a:ext>
            </a:extLst>
          </p:cNvPr>
          <p:cNvGrpSpPr/>
          <p:nvPr/>
        </p:nvGrpSpPr>
        <p:grpSpPr>
          <a:xfrm>
            <a:off x="540001" y="3518797"/>
            <a:ext cx="1691309" cy="1199966"/>
            <a:chOff x="540001" y="3518797"/>
            <a:chExt cx="1691309" cy="1199966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4554B4F-5ABE-E48B-5F86-1562A06D7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001" y="3518797"/>
              <a:ext cx="1691309" cy="1199966"/>
            </a:xfrm>
            <a:prstGeom prst="rect">
              <a:avLst/>
            </a:prstGeom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3B02286-F8B2-5FE8-7063-3D98B8E614F1}"/>
                </a:ext>
              </a:extLst>
            </p:cNvPr>
            <p:cNvSpPr txBox="1"/>
            <p:nvPr/>
          </p:nvSpPr>
          <p:spPr>
            <a:xfrm>
              <a:off x="631981" y="4515966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/>
                  </a:solidFill>
                </a:rPr>
                <a:t>© </a:t>
              </a:r>
              <a:r>
                <a:rPr lang="de-DE" sz="600" dirty="0">
                  <a:solidFill>
                    <a:schemeClr val="bg2"/>
                  </a:solidFill>
                </a:rPr>
                <a:t>BMLV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044B2EE-021F-4BD7-686E-77D4B897702B}"/>
              </a:ext>
            </a:extLst>
          </p:cNvPr>
          <p:cNvGrpSpPr/>
          <p:nvPr/>
        </p:nvGrpSpPr>
        <p:grpSpPr>
          <a:xfrm>
            <a:off x="540001" y="2139702"/>
            <a:ext cx="1691309" cy="1199966"/>
            <a:chOff x="540001" y="2139702"/>
            <a:chExt cx="1691309" cy="1199966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45D773DC-F5AC-1BC3-2F6E-25DA55B2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001" y="2139702"/>
              <a:ext cx="1691309" cy="1199966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216484C-B74A-F9E4-3581-D193E1D546D8}"/>
                </a:ext>
              </a:extLst>
            </p:cNvPr>
            <p:cNvSpPr txBox="1"/>
            <p:nvPr/>
          </p:nvSpPr>
          <p:spPr>
            <a:xfrm>
              <a:off x="631981" y="3144366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/>
                  </a:solidFill>
                </a:rPr>
                <a:t>© </a:t>
              </a:r>
              <a:r>
                <a:rPr lang="de-DE" sz="600" dirty="0">
                  <a:solidFill>
                    <a:schemeClr val="bg2"/>
                  </a:solidFill>
                </a:rPr>
                <a:t>iStock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6F7D4E-6D19-5F4B-3918-E340F01D5D53}"/>
              </a:ext>
            </a:extLst>
          </p:cNvPr>
          <p:cNvGrpSpPr/>
          <p:nvPr/>
        </p:nvGrpSpPr>
        <p:grpSpPr>
          <a:xfrm>
            <a:off x="4496956" y="3518797"/>
            <a:ext cx="1691309" cy="1204636"/>
            <a:chOff x="4496956" y="3518797"/>
            <a:chExt cx="1691309" cy="1204636"/>
          </a:xfrm>
        </p:grpSpPr>
        <p:pic>
          <p:nvPicPr>
            <p:cNvPr id="20" name="Grafik 19" descr="Ein Bild, das Himmel, Kleidung, Person, Militäruniform enthält.&#10;&#10;KI-generierte Inhalte können fehlerhaft sein.">
              <a:extLst>
                <a:ext uri="{FF2B5EF4-FFF2-40B4-BE49-F238E27FC236}">
                  <a16:creationId xmlns:a16="http://schemas.microsoft.com/office/drawing/2014/main" id="{73E67626-DFD3-C04A-10E0-0C2E01649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6956" y="3518797"/>
              <a:ext cx="1691309" cy="1199966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9E48AF0-08CE-A431-5762-BFD4C0D28DFE}"/>
                </a:ext>
              </a:extLst>
            </p:cNvPr>
            <p:cNvSpPr txBox="1"/>
            <p:nvPr/>
          </p:nvSpPr>
          <p:spPr>
            <a:xfrm>
              <a:off x="4608235" y="4538767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85000"/>
                    </a:schemeClr>
                  </a:solidFill>
                </a:rPr>
                <a:t>© BMLV, </a:t>
              </a:r>
              <a:r>
                <a:rPr lang="de-DE" sz="600" dirty="0">
                  <a:solidFill>
                    <a:schemeClr val="bg2">
                      <a:lumMod val="85000"/>
                    </a:schemeClr>
                  </a:solidFill>
                </a:rPr>
                <a:t>Alexander Haiden, 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78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D19F6D-1CB4-4F50-01AD-0DDDA7CFF2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1" y="1313655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E2A9CF-2B90-A0DE-BFA7-2ABC1F223F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7826" y="1542723"/>
            <a:ext cx="2335452" cy="881063"/>
          </a:xfrm>
        </p:spPr>
        <p:txBody>
          <a:bodyPr/>
          <a:lstStyle/>
          <a:p>
            <a:r>
              <a:rPr lang="de-AT" sz="1400" b="1" dirty="0"/>
              <a:t>Abwehr von Angriffen </a:t>
            </a:r>
            <a:br>
              <a:rPr lang="de-AT" sz="1400" b="1" dirty="0"/>
            </a:br>
            <a:r>
              <a:rPr lang="de-AT" sz="1400" b="1" dirty="0"/>
              <a:t>von außen </a:t>
            </a:r>
            <a:br>
              <a:rPr lang="de-AT" sz="900" b="1" dirty="0"/>
            </a:br>
            <a:r>
              <a:rPr lang="de-AT" sz="900" dirty="0"/>
              <a:t>(nicht nur klassisch militärisch, </a:t>
            </a:r>
            <a:br>
              <a:rPr lang="de-AT" sz="900" dirty="0"/>
            </a:br>
            <a:r>
              <a:rPr lang="de-AT" sz="900" dirty="0"/>
              <a:t>sondern auch Hybride oder Cyberangriffe)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D899C1-B0D1-7C28-E71E-1FE8E027C7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001" y="2323685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F4891F-C3D2-B9C2-8F8A-21AFFAD095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7825" y="2545147"/>
            <a:ext cx="2335453" cy="881063"/>
          </a:xfrm>
        </p:spPr>
        <p:txBody>
          <a:bodyPr/>
          <a:lstStyle/>
          <a:p>
            <a:r>
              <a:rPr lang="de-AT" sz="1400" b="1" dirty="0"/>
              <a:t>Quantität von Personal und Material in ausreichender Qualität sichern</a:t>
            </a:r>
          </a:p>
          <a:p>
            <a:endParaRPr lang="de-DE" b="1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6994F7-67C2-912F-99E1-E24D90EADF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60856" y="1313655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E2D911-8D76-98B2-95A2-6209EC09B6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8680" y="1542723"/>
            <a:ext cx="2335453" cy="881063"/>
          </a:xfrm>
        </p:spPr>
        <p:txBody>
          <a:bodyPr/>
          <a:lstStyle/>
          <a:p>
            <a:r>
              <a:rPr lang="de-DE" sz="1400" b="1" dirty="0"/>
              <a:t>Strategische Handlungsreserve </a:t>
            </a:r>
            <a:br>
              <a:rPr lang="de-DE" sz="1400" b="1" dirty="0"/>
            </a:br>
            <a:r>
              <a:rPr lang="de-DE" sz="1400" b="1" dirty="0"/>
              <a:t>der Republik bilden</a:t>
            </a:r>
          </a:p>
          <a:p>
            <a:endParaRPr lang="de-DE" b="1" dirty="0"/>
          </a:p>
          <a:p>
            <a:endParaRPr lang="de-DE" b="1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12A9922-EB70-06D7-DACB-27108DE3CC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0856" y="2323685"/>
            <a:ext cx="881063" cy="88265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FC42EB7-074A-8CA5-A4F4-369D0B03D3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68681" y="2545147"/>
            <a:ext cx="2335452" cy="881063"/>
          </a:xfrm>
        </p:spPr>
        <p:txBody>
          <a:bodyPr/>
          <a:lstStyle/>
          <a:p>
            <a:r>
              <a:rPr lang="de-AT" sz="1400" b="1" dirty="0"/>
              <a:t>Selbstbehauptungswille </a:t>
            </a:r>
            <a:br>
              <a:rPr lang="de-AT" sz="1400" b="1" dirty="0"/>
            </a:br>
            <a:r>
              <a:rPr lang="de-AT" sz="1400" b="1" dirty="0"/>
              <a:t>der gesamten Bevölkerung (Stärkung der Miliz) fördern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0004E13-E5AC-1E27-2D1E-C6FFF0A3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29</a:t>
            </a:fld>
            <a:endParaRPr lang="de-AT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780AED3-D58A-79D2-9CA3-AF1D65BC300F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Aufgaben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Militärischen Landesverteidigung</a:t>
            </a:r>
          </a:p>
        </p:txBody>
      </p:sp>
      <p:pic>
        <p:nvPicPr>
          <p:cNvPr id="21" name="Grafik 20" descr="Ein Bild, das Kunst enthält.&#10;&#10;KI-generierte Inhalte können fehlerhaft sein.">
            <a:extLst>
              <a:ext uri="{FF2B5EF4-FFF2-40B4-BE49-F238E27FC236}">
                <a16:creationId xmlns:a16="http://schemas.microsoft.com/office/drawing/2014/main" id="{0782BB30-BD70-2C26-9B75-F217E10CB5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320" y="3320085"/>
            <a:ext cx="2176980" cy="1540194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90239F0-AEC9-CB93-9AE2-345812963F9A}"/>
              </a:ext>
            </a:extLst>
          </p:cNvPr>
          <p:cNvGrpSpPr/>
          <p:nvPr/>
        </p:nvGrpSpPr>
        <p:grpSpPr>
          <a:xfrm>
            <a:off x="611560" y="3749860"/>
            <a:ext cx="1297272" cy="935383"/>
            <a:chOff x="611560" y="3749860"/>
            <a:chExt cx="1297272" cy="935383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4866EF7D-7B47-E833-9276-95F0D5BC9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560" y="3749860"/>
              <a:ext cx="1296144" cy="919601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C068B15E-EFEE-3A43-F40D-493952C890F2}"/>
                </a:ext>
              </a:extLst>
            </p:cNvPr>
            <p:cNvSpPr txBox="1"/>
            <p:nvPr/>
          </p:nvSpPr>
          <p:spPr>
            <a:xfrm>
              <a:off x="755576" y="4515966"/>
              <a:ext cx="1153256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AT" sz="500" dirty="0">
                  <a:solidFill>
                    <a:schemeClr val="bg2">
                      <a:lumMod val="75000"/>
                    </a:schemeClr>
                  </a:solidFill>
                </a:rPr>
                <a:t>© </a:t>
              </a:r>
              <a:r>
                <a:rPr lang="de-DE" sz="500" dirty="0">
                  <a:solidFill>
                    <a:schemeClr val="bg2">
                      <a:lumMod val="75000"/>
                    </a:schemeClr>
                  </a:solidFill>
                </a:rPr>
                <a:t>Alexander Haiden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5781F2A-9DAA-F882-E71C-A333073D4472}"/>
              </a:ext>
            </a:extLst>
          </p:cNvPr>
          <p:cNvGrpSpPr/>
          <p:nvPr/>
        </p:nvGrpSpPr>
        <p:grpSpPr>
          <a:xfrm>
            <a:off x="1987279" y="3749860"/>
            <a:ext cx="1296144" cy="935383"/>
            <a:chOff x="1987279" y="3749860"/>
            <a:chExt cx="1296144" cy="935383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70DDD661-D85D-EC90-8BAC-AA97D4EBB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279" y="3749860"/>
              <a:ext cx="1296144" cy="919601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45E484C-D465-3AD1-391A-200D206B5462}"/>
                </a:ext>
              </a:extLst>
            </p:cNvPr>
            <p:cNvSpPr txBox="1"/>
            <p:nvPr/>
          </p:nvSpPr>
          <p:spPr>
            <a:xfrm>
              <a:off x="2122600" y="4515966"/>
              <a:ext cx="1153256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AT" sz="500" dirty="0">
                  <a:solidFill>
                    <a:schemeClr val="bg2"/>
                  </a:solidFill>
                </a:rPr>
                <a:t>© </a:t>
              </a:r>
              <a:r>
                <a:rPr lang="de-DE" sz="500" dirty="0">
                  <a:solidFill>
                    <a:schemeClr val="bg2"/>
                  </a:solidFill>
                </a:rPr>
                <a:t>BMLV/Daniel </a:t>
              </a:r>
              <a:r>
                <a:rPr lang="de-DE" sz="500" dirty="0" err="1">
                  <a:solidFill>
                    <a:schemeClr val="bg2"/>
                  </a:solidFill>
                </a:rPr>
                <a:t>Trippold</a:t>
              </a:r>
              <a:endParaRPr lang="de-DE" sz="5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BC73075-9290-56B5-CE9B-7737ADABEF2A}"/>
              </a:ext>
            </a:extLst>
          </p:cNvPr>
          <p:cNvGrpSpPr/>
          <p:nvPr/>
        </p:nvGrpSpPr>
        <p:grpSpPr>
          <a:xfrm>
            <a:off x="6929982" y="3749860"/>
            <a:ext cx="1319446" cy="935382"/>
            <a:chOff x="6929982" y="3749860"/>
            <a:chExt cx="1319446" cy="935382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B406967-5AA9-3FD4-97FC-E373F0E27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9982" y="3749860"/>
              <a:ext cx="1296144" cy="919601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92D25753-9F35-B222-8A75-5A3913710265}"/>
                </a:ext>
              </a:extLst>
            </p:cNvPr>
            <p:cNvSpPr txBox="1"/>
            <p:nvPr/>
          </p:nvSpPr>
          <p:spPr>
            <a:xfrm>
              <a:off x="7096172" y="4515965"/>
              <a:ext cx="1153256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AT" sz="500" dirty="0">
                  <a:solidFill>
                    <a:schemeClr val="bg2"/>
                  </a:solidFill>
                </a:rPr>
                <a:t>© </a:t>
              </a:r>
              <a:r>
                <a:rPr lang="de-DE" sz="500" dirty="0">
                  <a:solidFill>
                    <a:schemeClr val="bg2"/>
                  </a:solidFill>
                </a:rPr>
                <a:t>Alexander Haiden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126DDAD-9CC8-5A88-E9C5-3AB4A0F7EBD0}"/>
              </a:ext>
            </a:extLst>
          </p:cNvPr>
          <p:cNvGrpSpPr/>
          <p:nvPr/>
        </p:nvGrpSpPr>
        <p:grpSpPr>
          <a:xfrm>
            <a:off x="5554263" y="3740381"/>
            <a:ext cx="1296144" cy="944862"/>
            <a:chOff x="5554263" y="3740381"/>
            <a:chExt cx="1296144" cy="944862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FE147B4-0F2B-12B7-04AE-82CE8DC6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4263" y="3740381"/>
              <a:ext cx="1296144" cy="919601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1B39317-3A5F-8AD7-4DF5-9DAAECB92273}"/>
                </a:ext>
              </a:extLst>
            </p:cNvPr>
            <p:cNvSpPr txBox="1"/>
            <p:nvPr/>
          </p:nvSpPr>
          <p:spPr>
            <a:xfrm>
              <a:off x="5688760" y="4515966"/>
              <a:ext cx="1153256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AT" sz="500" dirty="0">
                  <a:solidFill>
                    <a:schemeClr val="bg2"/>
                  </a:solidFill>
                </a:rPr>
                <a:t>© </a:t>
              </a:r>
              <a:r>
                <a:rPr lang="de-DE" sz="500" dirty="0">
                  <a:solidFill>
                    <a:schemeClr val="bg2"/>
                  </a:solidFill>
                </a:rPr>
                <a:t>BMLV/Daniel </a:t>
              </a:r>
              <a:r>
                <a:rPr lang="de-DE" sz="500" dirty="0" err="1">
                  <a:solidFill>
                    <a:schemeClr val="bg2"/>
                  </a:solidFill>
                </a:rPr>
                <a:t>Trippold</a:t>
              </a:r>
              <a:endParaRPr lang="de-DE" sz="5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8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482CA-D001-1EA3-33CB-CBB321BF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42C67-3DC2-D445-7852-2CD8F6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1"/>
            <a:ext cx="5472159" cy="440398"/>
          </a:xfrm>
        </p:spPr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Aktuelle Themen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213A2E-01F7-866E-3640-524BAC0C06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335600"/>
            <a:ext cx="7978775" cy="1390183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Was konnte in letzter Zeit beobachtet werden?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Warum konnte dies beobachtet werden? 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Was konnte im Rahmen dessen bisher gelernt werden?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4F9446-5F09-89BA-CDCA-4D257647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A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314B35A-B6CE-C0BC-0FC1-34E211BD6DF3}"/>
              </a:ext>
            </a:extLst>
          </p:cNvPr>
          <p:cNvGrpSpPr/>
          <p:nvPr/>
        </p:nvGrpSpPr>
        <p:grpSpPr>
          <a:xfrm>
            <a:off x="0" y="3135285"/>
            <a:ext cx="9149649" cy="1245015"/>
            <a:chOff x="0" y="3135285"/>
            <a:chExt cx="9149649" cy="124501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BC364370-5352-32D6-9F18-CF1394EDA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135285"/>
              <a:ext cx="2213361" cy="1245015"/>
            </a:xfrm>
            <a:prstGeom prst="rect">
              <a:avLst/>
            </a:prstGeom>
            <a:ln w="19050">
              <a:noFill/>
            </a:ln>
            <a:effectLst>
              <a:outerShdw dist="12700" sx="1000" sy="1000" kx="-800400" algn="bl" rotWithShape="0">
                <a:prstClr val="black"/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75760E9-A5BD-0FE6-14DB-8585A55C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2495" y="3135286"/>
              <a:ext cx="2207154" cy="1245014"/>
            </a:xfrm>
            <a:prstGeom prst="rect">
              <a:avLst/>
            </a:prstGeom>
            <a:ln w="19050">
              <a:noFill/>
            </a:ln>
            <a:effectLst>
              <a:outerShdw dist="12700" sx="1000" sy="1000" kx="-800400" algn="bl" rotWithShape="0">
                <a:prstClr val="black"/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9E7CEB0-B4F2-2CD7-1908-80A7C3A9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8303" y="3135285"/>
              <a:ext cx="2207154" cy="1245013"/>
            </a:xfrm>
            <a:prstGeom prst="rect">
              <a:avLst/>
            </a:prstGeom>
            <a:ln w="19050">
              <a:noFill/>
            </a:ln>
            <a:effectLst>
              <a:outerShdw dist="12700" sx="1000" sy="1000" kx="-800400" algn="bl" rotWithShape="0">
                <a:prstClr val="black"/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F00CC70-6B95-4ABC-9C0C-59F2F81D6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399" y="3135285"/>
              <a:ext cx="2207154" cy="1245015"/>
            </a:xfrm>
            <a:prstGeom prst="rect">
              <a:avLst/>
            </a:prstGeom>
            <a:ln w="19050">
              <a:noFill/>
            </a:ln>
            <a:effectLst>
              <a:outerShdw dist="12700" sx="1000" sy="1000" kx="-800400" algn="bl" rotWithShape="0">
                <a:prstClr val="black"/>
              </a:outerShdw>
            </a:effectLst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98B92E5E-E359-E3DC-8E45-FF8E84FA5AEE}"/>
              </a:ext>
            </a:extLst>
          </p:cNvPr>
          <p:cNvSpPr txBox="1"/>
          <p:nvPr/>
        </p:nvSpPr>
        <p:spPr>
          <a:xfrm>
            <a:off x="7563970" y="4193098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BMLV/Daniel </a:t>
            </a:r>
            <a:r>
              <a:rPr lang="de-DE" sz="600" dirty="0" err="1">
                <a:solidFill>
                  <a:schemeClr val="bg2"/>
                </a:solidFill>
              </a:rPr>
              <a:t>Trippolt</a:t>
            </a:r>
            <a:endParaRPr lang="de-DE" sz="600" dirty="0">
              <a:solidFill>
                <a:schemeClr val="bg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6732AB0-7762-3F35-2DC1-A2767046E7E1}"/>
              </a:ext>
            </a:extLst>
          </p:cNvPr>
          <p:cNvSpPr txBox="1"/>
          <p:nvPr/>
        </p:nvSpPr>
        <p:spPr>
          <a:xfrm>
            <a:off x="5252570" y="4193098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iStock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5121C0-DC09-1006-0974-E42E1FE56E2C}"/>
              </a:ext>
            </a:extLst>
          </p:cNvPr>
          <p:cNvSpPr txBox="1"/>
          <p:nvPr/>
        </p:nvSpPr>
        <p:spPr>
          <a:xfrm>
            <a:off x="2941170" y="4193098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Risikobild ’24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10D72B-F2F0-CBE9-A5EF-78FC7BC5C205}"/>
              </a:ext>
            </a:extLst>
          </p:cNvPr>
          <p:cNvSpPr txBox="1"/>
          <p:nvPr/>
        </p:nvSpPr>
        <p:spPr>
          <a:xfrm>
            <a:off x="632867" y="4193098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>
                    <a:lumMod val="85000"/>
                  </a:schemeClr>
                </a:solidFill>
              </a:rPr>
              <a:t>© </a:t>
            </a:r>
            <a:r>
              <a:rPr lang="de-DE" sz="600" dirty="0">
                <a:solidFill>
                  <a:schemeClr val="bg2">
                    <a:lumMod val="85000"/>
                  </a:schemeClr>
                </a:solidFill>
              </a:rPr>
              <a:t>RB24</a:t>
            </a:r>
          </a:p>
        </p:txBody>
      </p:sp>
    </p:spTree>
    <p:extLst>
      <p:ext uri="{BB962C8B-B14F-4D97-AF65-F5344CB8AC3E}">
        <p14:creationId xmlns:p14="http://schemas.microsoft.com/office/powerpoint/2010/main" val="2725132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8DD1-529A-6AFA-EC09-74566D47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5C5C56-5084-B0E8-42BB-5FC925FDB6F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736" y="2119567"/>
            <a:ext cx="2740528" cy="8297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de-DE" dirty="0"/>
              <a:t>Bundesministerium für</a:t>
            </a:r>
            <a:br>
              <a:rPr lang="de-DE" dirty="0"/>
            </a:br>
            <a:r>
              <a:rPr lang="de-DE" dirty="0"/>
              <a:t>Landesverteidigung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(BMLV)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C2A5FB-14CF-4B80-9AC5-A798A8793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30</a:t>
            </a:fld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282577-4C15-AA0D-3EFB-F51E25278272}"/>
              </a:ext>
            </a:extLst>
          </p:cNvPr>
          <p:cNvSpPr txBox="1"/>
          <p:nvPr/>
        </p:nvSpPr>
        <p:spPr>
          <a:xfrm>
            <a:off x="2286000" y="336383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  <a:tabLst>
                <a:tab pos="620713" algn="l"/>
              </a:tabLst>
            </a:pPr>
            <a:r>
              <a:rPr lang="de-A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 Verbindung mit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  <a:tabLst>
                <a:tab pos="620713" algn="l"/>
              </a:tabLst>
            </a:pPr>
            <a:r>
              <a:rPr lang="de-AT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den sicherheitsrelevanten Abteilungen </a:t>
            </a:r>
            <a:r>
              <a:rPr lang="de-A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Länder/Bezirke und Gemeinden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793D724-39D0-EF5D-0691-31D7BB9805C6}"/>
              </a:ext>
            </a:extLst>
          </p:cNvPr>
          <p:cNvSpPr txBox="1"/>
          <p:nvPr/>
        </p:nvSpPr>
        <p:spPr>
          <a:xfrm>
            <a:off x="5538247" y="2072782"/>
            <a:ext cx="2019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  <a:tabLst>
                <a:tab pos="620713" algn="l"/>
              </a:tabLs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Österreichisches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  <a:tabLst>
                <a:tab pos="620713" algn="l"/>
              </a:tabLs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Bundesheer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(ÖBH)</a:t>
            </a:r>
          </a:p>
        </p:txBody>
      </p:sp>
      <p:pic>
        <p:nvPicPr>
          <p:cNvPr id="23" name="Grafik 22" descr="Marke folgen Silhouette">
            <a:extLst>
              <a:ext uri="{FF2B5EF4-FFF2-40B4-BE49-F238E27FC236}">
                <a16:creationId xmlns:a16="http://schemas.microsoft.com/office/drawing/2014/main" id="{098241BD-1F69-137A-365C-5D678FD16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3238" y="1995686"/>
            <a:ext cx="1077524" cy="107752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5DE6070-7251-B380-B26A-D2576BB6699C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Zuständigkeit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Militärischen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301188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5046E-01A6-7E59-CEEC-BB4E0F039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4F51C47-1CEE-811C-4BF8-2C5FDCF17F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5DBECA7-6549-B596-A0A2-09291D97A0A1}"/>
              </a:ext>
            </a:extLst>
          </p:cNvPr>
          <p:cNvSpPr txBox="1"/>
          <p:nvPr/>
        </p:nvSpPr>
        <p:spPr>
          <a:xfrm>
            <a:off x="1522171" y="3045267"/>
            <a:ext cx="609996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ZIVILE </a:t>
            </a:r>
          </a:p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LANDESVERTEIDIGUNG </a:t>
            </a:r>
          </a:p>
          <a:p>
            <a:pPr algn="ctr">
              <a:lnSpc>
                <a:spcPts val="3400"/>
              </a:lnSpc>
            </a:pPr>
            <a:r>
              <a:rPr lang="de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(ZLV)</a:t>
            </a:r>
          </a:p>
        </p:txBody>
      </p:sp>
      <p:pic>
        <p:nvPicPr>
          <p:cNvPr id="7" name="Grafik 6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F3E2B713-62EA-6F92-B403-C1F2025EAD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155" y="483518"/>
            <a:ext cx="2232000" cy="2232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24BCE2-7813-524F-AC99-0B2A554EB570}"/>
              </a:ext>
            </a:extLst>
          </p:cNvPr>
          <p:cNvSpPr txBox="1"/>
          <p:nvPr/>
        </p:nvSpPr>
        <p:spPr>
          <a:xfrm>
            <a:off x="7564115" y="4957873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 err="1">
                <a:solidFill>
                  <a:schemeClr val="bg2"/>
                </a:solidFill>
              </a:rPr>
              <a:t>Mosbatho</a:t>
            </a:r>
            <a:r>
              <a:rPr lang="de-DE" sz="600" dirty="0">
                <a:solidFill>
                  <a:schemeClr val="bg2"/>
                </a:solidFill>
              </a:rPr>
              <a:t>/Wikipedia</a:t>
            </a:r>
          </a:p>
        </p:txBody>
      </p:sp>
    </p:spTree>
    <p:extLst>
      <p:ext uri="{BB962C8B-B14F-4D97-AF65-F5344CB8AC3E}">
        <p14:creationId xmlns:p14="http://schemas.microsoft.com/office/powerpoint/2010/main" val="372735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3ED6-2941-9C4C-EFA2-B061C10F3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BE0FB-F880-FF37-72D2-232CF615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5776393" cy="1016462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de-DE" sz="2000" dirty="0">
                <a:solidFill>
                  <a:srgbClr val="E6320F"/>
                </a:solidFill>
              </a:rPr>
              <a:t>Was müsste aus Ihrer Sicht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die </a:t>
            </a:r>
            <a:r>
              <a:rPr lang="de-DE" sz="2000" u="sng" dirty="0">
                <a:solidFill>
                  <a:srgbClr val="E6320F"/>
                </a:solidFill>
              </a:rPr>
              <a:t>Zivile Landesverteidigung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für Österreich leisten können?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563B4-16AA-7B49-AFD5-2B3540C7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32</a:t>
            </a:fld>
            <a:endParaRPr lang="de-AT" dirty="0"/>
          </a:p>
        </p:txBody>
      </p:sp>
      <p:pic>
        <p:nvPicPr>
          <p:cNvPr id="11" name="Grafik 10" descr="Ein Bild, das Text, Schrift, Reihe, Dreieck enthält.&#10;&#10;KI-generierte Inhalte können fehlerhaft sein.">
            <a:extLst>
              <a:ext uri="{FF2B5EF4-FFF2-40B4-BE49-F238E27FC236}">
                <a16:creationId xmlns:a16="http://schemas.microsoft.com/office/drawing/2014/main" id="{2F6E8B81-80F3-6F71-76CA-6038B58536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85" y="2102178"/>
            <a:ext cx="1876967" cy="2718013"/>
          </a:xfrm>
          <a:prstGeom prst="rect">
            <a:avLst/>
          </a:prstGeom>
        </p:spPr>
      </p:pic>
      <p:pic>
        <p:nvPicPr>
          <p:cNvPr id="13" name="Grafik 12" descr="Ein Bild, das Text, Screenshot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679130EC-2879-542D-49A2-5D3BDE012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172357"/>
            <a:ext cx="5111947" cy="23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18C0C4-57B1-0900-354C-B58A76CF93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009" y="1739199"/>
            <a:ext cx="4464297" cy="775009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Warn- und Alarmdienst (Sirenen, </a:t>
            </a:r>
            <a:br>
              <a:rPr lang="de-DE" dirty="0"/>
            </a:br>
            <a:r>
              <a:rPr lang="de-DE" dirty="0"/>
              <a:t>Bundes- und Landeswarnzentralen)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A41E99-9079-9BCF-943E-A4612259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33</a:t>
            </a:fld>
            <a:endParaRPr lang="de-AT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569BD2D-228C-91C4-F259-31AF58D60F27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Grundsätze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Zivilen Landesverteidigung</a:t>
            </a:r>
          </a:p>
        </p:txBody>
      </p:sp>
      <p:pic>
        <p:nvPicPr>
          <p:cNvPr id="9" name="Grafik 8" descr="Ein Bild, das Text, Screenshot, Schrift, Visitenkarte enthält.&#10;&#10;KI-generierte Inhalte können fehlerhaft sein.">
            <a:extLst>
              <a:ext uri="{FF2B5EF4-FFF2-40B4-BE49-F238E27FC236}">
                <a16:creationId xmlns:a16="http://schemas.microsoft.com/office/drawing/2014/main" id="{6354F3D5-F050-2802-04E4-C419EE4535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537" y="1612135"/>
            <a:ext cx="3841988" cy="1366908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0BA5E06-15D4-573F-C851-3DA0B461FFCB}"/>
              </a:ext>
            </a:extLst>
          </p:cNvPr>
          <p:cNvGrpSpPr/>
          <p:nvPr/>
        </p:nvGrpSpPr>
        <p:grpSpPr>
          <a:xfrm>
            <a:off x="4716016" y="3147814"/>
            <a:ext cx="1839679" cy="1305233"/>
            <a:chOff x="4716016" y="3147814"/>
            <a:chExt cx="1839679" cy="130523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C9F4E69-4EC6-0285-7C89-17FF1EC9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3147814"/>
              <a:ext cx="1839679" cy="1305233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296A474-EE66-4B04-06EE-1DFB1A36C16A}"/>
                </a:ext>
              </a:extLst>
            </p:cNvPr>
            <p:cNvSpPr txBox="1"/>
            <p:nvPr/>
          </p:nvSpPr>
          <p:spPr>
            <a:xfrm>
              <a:off x="4975665" y="4268381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8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85000"/>
                    </a:schemeClr>
                  </a:solidFill>
                </a:rPr>
                <a:t>Alexander Haiden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75A9E3-4806-FCEF-AC0F-6263B19E2CC3}"/>
              </a:ext>
            </a:extLst>
          </p:cNvPr>
          <p:cNvGrpSpPr/>
          <p:nvPr/>
        </p:nvGrpSpPr>
        <p:grpSpPr>
          <a:xfrm>
            <a:off x="6678846" y="3147814"/>
            <a:ext cx="1839679" cy="1305233"/>
            <a:chOff x="6678846" y="3147814"/>
            <a:chExt cx="1839679" cy="1305233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ACCDA1E-0604-4E45-DF94-63729E233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8846" y="3147814"/>
              <a:ext cx="1839679" cy="1305233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403E43E-D41C-6AB7-AEFF-4203929D185D}"/>
                </a:ext>
              </a:extLst>
            </p:cNvPr>
            <p:cNvSpPr txBox="1"/>
            <p:nvPr/>
          </p:nvSpPr>
          <p:spPr>
            <a:xfrm>
              <a:off x="6914425" y="4268381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BMLV/PzGrenB13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1C70DD9C-A095-6BC9-243E-E521CC756FE2}"/>
              </a:ext>
            </a:extLst>
          </p:cNvPr>
          <p:cNvSpPr txBox="1"/>
          <p:nvPr/>
        </p:nvSpPr>
        <p:spPr>
          <a:xfrm>
            <a:off x="519009" y="2446554"/>
            <a:ext cx="342792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rgbClr val="E632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Einsatzvorsorge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(Hilfs-, Berge und Rettungswesen)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8D4E118-340A-ED25-0E6C-DD86C2EE9476}"/>
              </a:ext>
            </a:extLst>
          </p:cNvPr>
          <p:cNvSpPr txBox="1"/>
          <p:nvPr/>
        </p:nvSpPr>
        <p:spPr>
          <a:xfrm>
            <a:off x="519009" y="3156426"/>
            <a:ext cx="38797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rgbClr val="E632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Strahlenschutz und Schutzraumbauten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0ADD51C-F4CD-5D44-0752-BC408B652A84}"/>
              </a:ext>
            </a:extLst>
          </p:cNvPr>
          <p:cNvSpPr txBox="1"/>
          <p:nvPr/>
        </p:nvSpPr>
        <p:spPr>
          <a:xfrm>
            <a:off x="519009" y="3588474"/>
            <a:ext cx="3988271" cy="1287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rgbClr val="E632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Information und Kommunikation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(TV, Radio, Internet, Soziale Medien, …)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sicherstellen</a:t>
            </a:r>
          </a:p>
          <a:p>
            <a:pPr>
              <a:buClr>
                <a:srgbClr val="E6320F"/>
              </a:buClr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73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32F28-F6BE-C3F7-8947-42D361AC1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A693B1-564F-411B-1DFB-4C0669AA3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739200"/>
            <a:ext cx="4752329" cy="1769176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Selbstschutzmaßnahmen </a:t>
            </a:r>
            <a:br>
              <a:rPr lang="de-AT" dirty="0"/>
            </a:br>
            <a:r>
              <a:rPr lang="de-AT" dirty="0"/>
              <a:t>(Erste-Hilfe-Kurs, Brandschutz &amp; Feuer-</a:t>
            </a:r>
            <a:br>
              <a:rPr lang="de-AT" dirty="0"/>
            </a:br>
            <a:r>
              <a:rPr lang="de-AT" dirty="0" err="1"/>
              <a:t>bekämpfungsmittel</a:t>
            </a:r>
            <a:r>
              <a:rPr lang="de-AT" dirty="0"/>
              <a:t> wie Feuerlöscher usw.)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Gesundheits- und Sanitätsvorsorgen (Behandlung von Zivilisten und Soldaten usw.)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38730A-2318-72C0-0724-9CEDD340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34</a:t>
            </a:fld>
            <a:endParaRPr lang="de-AT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32C6474-0535-126B-22C1-053A4ACD5B1D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Grundsätze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Zivilen Landesverteidigung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71F3C81-594C-9D3C-7D07-B35620A03B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3147814"/>
            <a:ext cx="1839679" cy="130523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6F5092C-72F5-3474-DD53-6398DFDA445A}"/>
              </a:ext>
            </a:extLst>
          </p:cNvPr>
          <p:cNvGrpSpPr/>
          <p:nvPr/>
        </p:nvGrpSpPr>
        <p:grpSpPr>
          <a:xfrm>
            <a:off x="5724127" y="1673978"/>
            <a:ext cx="1839679" cy="1305233"/>
            <a:chOff x="5724127" y="1673978"/>
            <a:chExt cx="1839679" cy="130523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16AA6BE-822B-D8BF-3A01-46EA94C7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7" y="1673978"/>
              <a:ext cx="1839679" cy="1305233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66FC2EB-707B-EEE9-90CE-25DB131CF8F1}"/>
                </a:ext>
              </a:extLst>
            </p:cNvPr>
            <p:cNvSpPr txBox="1"/>
            <p:nvPr/>
          </p:nvSpPr>
          <p:spPr>
            <a:xfrm>
              <a:off x="5983776" y="278651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iStock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01DE52E0-6FD8-D50B-0DD7-A160B8CC0CB5}"/>
              </a:ext>
            </a:extLst>
          </p:cNvPr>
          <p:cNvSpPr txBox="1"/>
          <p:nvPr/>
        </p:nvSpPr>
        <p:spPr>
          <a:xfrm>
            <a:off x="5983776" y="4262286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1"/>
                </a:solidFill>
              </a:rPr>
              <a:t>© </a:t>
            </a:r>
            <a:r>
              <a:rPr lang="de-DE" sz="600" dirty="0">
                <a:solidFill>
                  <a:schemeClr val="bg1"/>
                </a:solidFill>
              </a:rPr>
              <a:t>iStock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799BEC6-34BF-1110-C703-756346D11C78}"/>
              </a:ext>
            </a:extLst>
          </p:cNvPr>
          <p:cNvSpPr txBox="1"/>
          <p:nvPr/>
        </p:nvSpPr>
        <p:spPr>
          <a:xfrm>
            <a:off x="539751" y="3522657"/>
            <a:ext cx="44576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25"/>
              </a:spcAft>
              <a:buClr>
                <a:srgbClr val="E6320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E6EFF3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veterinärmedizinische Vorsorge und Hygiene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B7E2A9-DE6B-8072-7A70-660AEC51C8F0}"/>
              </a:ext>
            </a:extLst>
          </p:cNvPr>
          <p:cNvSpPr txBox="1"/>
          <p:nvPr/>
        </p:nvSpPr>
        <p:spPr>
          <a:xfrm>
            <a:off x="539751" y="3956451"/>
            <a:ext cx="45720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52000" lvl="0" indent="-252000">
              <a:spcAft>
                <a:spcPts val="1425"/>
              </a:spcAft>
              <a:buClr>
                <a:srgbClr val="E6320F"/>
              </a:buClr>
              <a:buFont typeface="Arial" panose="020B0604020202020204" pitchFamily="34" charset="0"/>
              <a:buChar char="•"/>
              <a:defRPr/>
            </a:pPr>
            <a:r>
              <a:rPr lang="de-AT" dirty="0"/>
              <a:t>nicht nur im Verteidigungsfall – gilt IMMER!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E6EFF3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A11E-D356-6E12-D203-DFEB3E6B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A95ACF-1124-48B2-C0AF-91E5E2F50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617864"/>
            <a:ext cx="7488633" cy="3042118"/>
          </a:xfrm>
        </p:spPr>
        <p:txBody>
          <a:bodyPr/>
          <a:lstStyle/>
          <a:p>
            <a:pPr>
              <a:buClr>
                <a:srgbClr val="E6320F"/>
              </a:buClr>
            </a:pPr>
            <a:r>
              <a:rPr lang="de-AT" sz="1800" dirty="0"/>
              <a:t>öffentliche Ordnung und Sicherheit aufrechterhalten</a:t>
            </a:r>
          </a:p>
          <a:p>
            <a:pPr>
              <a:buClr>
                <a:srgbClr val="E6320F"/>
              </a:buClr>
            </a:pPr>
            <a:r>
              <a:rPr lang="de-AT" sz="1800" dirty="0"/>
              <a:t>Funktionsfähigkeit der staatlichen Organe sichern</a:t>
            </a:r>
          </a:p>
          <a:p>
            <a:pPr>
              <a:buClr>
                <a:srgbClr val="E6320F"/>
              </a:buClr>
            </a:pPr>
            <a:r>
              <a:rPr lang="de-AT" sz="1800" dirty="0"/>
              <a:t>Zivil- und Objektschutz</a:t>
            </a:r>
          </a:p>
          <a:p>
            <a:pPr>
              <a:spcAft>
                <a:spcPts val="400"/>
              </a:spcAft>
              <a:buClr>
                <a:srgbClr val="E6320F"/>
              </a:buClr>
            </a:pPr>
            <a:r>
              <a:rPr lang="de-AT" sz="1800" dirty="0"/>
              <a:t>Bundesverwaltung (der Landesverwaltungen </a:t>
            </a:r>
            <a:br>
              <a:rPr lang="de-AT" sz="1800" dirty="0"/>
            </a:br>
            <a:r>
              <a:rPr lang="de-AT" sz="1800" dirty="0"/>
              <a:t>bis zu Bezirken und Gemeinden) koordinieren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Einsatz- und Krisenstäbe, Bezirkskoordinationsausschüsse</a:t>
            </a:r>
          </a:p>
          <a:p>
            <a:pPr lvl="1">
              <a:spcAft>
                <a:spcPts val="400"/>
              </a:spcAft>
              <a:buClr>
                <a:srgbClr val="E6320F"/>
              </a:buClr>
            </a:pPr>
            <a:r>
              <a:rPr lang="de-AT" dirty="0"/>
              <a:t>Nachrichtenübermittlung, Information </a:t>
            </a:r>
            <a:br>
              <a:rPr lang="de-AT" dirty="0"/>
            </a:br>
            <a:r>
              <a:rPr lang="de-AT" dirty="0"/>
              <a:t>(ORF, Zeitungen, Radio, Internet, Soziale Medien, etc.)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B8A013-158B-F352-F900-60ABCBAD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35</a:t>
            </a:fld>
            <a:endParaRPr lang="de-AT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A9CE4FF-F72E-C66A-44E6-B314882173DA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Aufgaben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Zivilen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223813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48166-068F-9C71-A7E0-C68C3C40C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EEE8FC-BE27-2E49-B5EA-8DEA92926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36</a:t>
            </a:fld>
            <a:endParaRPr lang="de-AT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94CFE32B-5FC4-1A7E-DEA1-06A4782BCD6B}"/>
              </a:ext>
            </a:extLst>
          </p:cNvPr>
          <p:cNvSpPr txBox="1">
            <a:spLocks/>
          </p:cNvSpPr>
          <p:nvPr/>
        </p:nvSpPr>
        <p:spPr>
          <a:xfrm>
            <a:off x="915736" y="2318053"/>
            <a:ext cx="2740528" cy="829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Bundesministerium</a:t>
            </a:r>
            <a:br>
              <a:rPr lang="de-DE" dirty="0"/>
            </a:br>
            <a:r>
              <a:rPr lang="de-DE" dirty="0"/>
              <a:t>für Inneres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(BMI)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18C21E-1D5B-6A43-B1B8-BEAA6B8ABC2C}"/>
              </a:ext>
            </a:extLst>
          </p:cNvPr>
          <p:cNvSpPr txBox="1"/>
          <p:nvPr/>
        </p:nvSpPr>
        <p:spPr>
          <a:xfrm>
            <a:off x="1916832" y="3357605"/>
            <a:ext cx="5310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686E59"/>
              </a:buClr>
              <a:tabLst>
                <a:tab pos="620713" algn="l"/>
              </a:tabLst>
            </a:pP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in Verbindung mit den </a:t>
            </a:r>
            <a:r>
              <a:rPr lang="de-AT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Blaulichtorganisationen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(Rettung, Feuerwehr, Bergrettung, Höhlenrettung, usw.) 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und zivilen Einrichtungen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D3D464-5641-4088-4B04-B2BD30483B6A}"/>
              </a:ext>
            </a:extLst>
          </p:cNvPr>
          <p:cNvSpPr txBox="1"/>
          <p:nvPr/>
        </p:nvSpPr>
        <p:spPr>
          <a:xfrm>
            <a:off x="5110762" y="2355726"/>
            <a:ext cx="2019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20713" algn="l"/>
              </a:tabLst>
            </a:pPr>
            <a:r>
              <a:rPr lang="de-DE" dirty="0"/>
              <a:t>Polizei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Grafik 9" descr="Marke folgen Silhouette">
            <a:extLst>
              <a:ext uri="{FF2B5EF4-FFF2-40B4-BE49-F238E27FC236}">
                <a16:creationId xmlns:a16="http://schemas.microsoft.com/office/drawing/2014/main" id="{3AD54BC4-3EDA-2DD5-413B-0E6005F0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3238" y="1995686"/>
            <a:ext cx="1077524" cy="107752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A2E2DF9-F3CD-6DBE-4945-0ED0E5F10C3A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Zuständigkeit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Zivilen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42011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5B362-EF42-A8A4-8A8C-6E81A267E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E57644-674A-CB8E-41E1-6B3188C2BF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D98FC4-5CCD-4342-A52D-FC9B2576655C}"/>
              </a:ext>
            </a:extLst>
          </p:cNvPr>
          <p:cNvSpPr txBox="1"/>
          <p:nvPr/>
        </p:nvSpPr>
        <p:spPr>
          <a:xfrm>
            <a:off x="1522171" y="3045267"/>
            <a:ext cx="609996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effectLst>
                  <a:outerShdw blurRad="235432" dist="82343" dir="2700000" sx="100333" sy="100333" algn="tl" rotWithShape="0">
                    <a:schemeClr val="bg2">
                      <a:lumMod val="50000"/>
                      <a:alpha val="62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WIRTSCHAFTLICHE </a:t>
            </a:r>
          </a:p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effectLst>
                  <a:outerShdw blurRad="235432" dist="82343" dir="2700000" sx="100333" sy="100333" algn="tl" rotWithShape="0">
                    <a:schemeClr val="bg2">
                      <a:lumMod val="50000"/>
                      <a:alpha val="62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LANDESVERTEIDIGUNG </a:t>
            </a:r>
          </a:p>
          <a:p>
            <a:pPr algn="ctr">
              <a:lnSpc>
                <a:spcPts val="3400"/>
              </a:lnSpc>
            </a:pPr>
            <a:r>
              <a:rPr lang="de-DE" sz="3200" dirty="0">
                <a:solidFill>
                  <a:schemeClr val="bg1"/>
                </a:solidFill>
                <a:effectLst>
                  <a:outerShdw blurRad="235432" dist="82343" dir="2700000" sx="100333" sy="100333" algn="tl" rotWithShape="0">
                    <a:schemeClr val="bg2">
                      <a:lumMod val="50000"/>
                      <a:alpha val="62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(WLV)</a:t>
            </a:r>
          </a:p>
        </p:txBody>
      </p:sp>
      <p:pic>
        <p:nvPicPr>
          <p:cNvPr id="7" name="Grafik 6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E789F122-DE37-A1A8-4985-1241F06CF8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155" y="483518"/>
            <a:ext cx="2232000" cy="2232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36E32C1-2332-68A1-2FB5-A78062C8483B}"/>
              </a:ext>
            </a:extLst>
          </p:cNvPr>
          <p:cNvSpPr txBox="1"/>
          <p:nvPr/>
        </p:nvSpPr>
        <p:spPr>
          <a:xfrm>
            <a:off x="7564115" y="4957873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1"/>
                </a:solidFill>
              </a:rPr>
              <a:t>© </a:t>
            </a:r>
            <a:r>
              <a:rPr lang="de-DE" sz="600" dirty="0">
                <a:solidFill>
                  <a:schemeClr val="bg1"/>
                </a:solidFill>
              </a:rPr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1018325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4A4DE-66AD-614D-CEE7-F46E8E588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58F75-4B92-CCEF-8517-11C00F52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5776393" cy="1016462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de-DE" sz="2000" dirty="0">
                <a:solidFill>
                  <a:srgbClr val="E6320F"/>
                </a:solidFill>
              </a:rPr>
              <a:t>Was müsste aus Ihrer Sicht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die </a:t>
            </a:r>
            <a:r>
              <a:rPr lang="de-DE" sz="2000" u="sng" dirty="0">
                <a:solidFill>
                  <a:srgbClr val="E6320F"/>
                </a:solidFill>
              </a:rPr>
              <a:t>Wirtschaftliche Landesverteidigung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für Österreich leisten können?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2A6CF1-BC18-5546-DE25-AF41FE0A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38</a:t>
            </a:fld>
            <a:endParaRPr lang="de-AT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CCFBE51-67E5-739D-2A27-BA8112241E12}"/>
              </a:ext>
            </a:extLst>
          </p:cNvPr>
          <p:cNvGrpSpPr/>
          <p:nvPr/>
        </p:nvGrpSpPr>
        <p:grpSpPr>
          <a:xfrm>
            <a:off x="6007146" y="2139702"/>
            <a:ext cx="2638810" cy="1872208"/>
            <a:chOff x="6007146" y="2139702"/>
            <a:chExt cx="2638810" cy="187220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134A081-DE35-05EA-F469-F4E8ECA1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7146" y="2139702"/>
              <a:ext cx="2638810" cy="187220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9B4E439-76FD-B21B-1369-6D4478EAF4C5}"/>
                </a:ext>
              </a:extLst>
            </p:cNvPr>
            <p:cNvSpPr txBox="1"/>
            <p:nvPr/>
          </p:nvSpPr>
          <p:spPr>
            <a:xfrm>
              <a:off x="7065926" y="382724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iStock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19F12A2-1A5E-A5ED-9778-EF7548EA5D5F}"/>
              </a:ext>
            </a:extLst>
          </p:cNvPr>
          <p:cNvGrpSpPr/>
          <p:nvPr/>
        </p:nvGrpSpPr>
        <p:grpSpPr>
          <a:xfrm>
            <a:off x="3252595" y="2139702"/>
            <a:ext cx="2638810" cy="1872208"/>
            <a:chOff x="3252595" y="2139702"/>
            <a:chExt cx="2638810" cy="187220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3B248F0-CA88-3B05-33A3-F01CF209A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2595" y="2139702"/>
              <a:ext cx="2638810" cy="1872208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9E1DCBC-FA47-1EB2-CF3A-F2B9DB1E9BEA}"/>
                </a:ext>
              </a:extLst>
            </p:cNvPr>
            <p:cNvSpPr txBox="1"/>
            <p:nvPr/>
          </p:nvSpPr>
          <p:spPr>
            <a:xfrm>
              <a:off x="4299577" y="382724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iStock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6AE9FDA-35C1-3C3C-D967-8104F093C230}"/>
              </a:ext>
            </a:extLst>
          </p:cNvPr>
          <p:cNvGrpSpPr/>
          <p:nvPr/>
        </p:nvGrpSpPr>
        <p:grpSpPr>
          <a:xfrm>
            <a:off x="498044" y="2139702"/>
            <a:ext cx="2638810" cy="1872208"/>
            <a:chOff x="498044" y="2139702"/>
            <a:chExt cx="2638810" cy="187220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14C193C-C7E2-7373-B73B-2AB244D7E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044" y="2139702"/>
              <a:ext cx="2638810" cy="187220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36BDEF5-DE82-EC84-8377-4BF1D61F0EB8}"/>
                </a:ext>
              </a:extLst>
            </p:cNvPr>
            <p:cNvSpPr txBox="1"/>
            <p:nvPr/>
          </p:nvSpPr>
          <p:spPr>
            <a:xfrm>
              <a:off x="1550590" y="382724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 err="1">
                  <a:solidFill>
                    <a:schemeClr val="bg1"/>
                  </a:solidFill>
                </a:rPr>
                <a:t>Pixabay</a:t>
              </a:r>
              <a:endParaRPr lang="de-DE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0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D4E24E-4363-5E1B-9004-87EEF6627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635646"/>
            <a:ext cx="7978774" cy="2767211"/>
          </a:xfrm>
        </p:spPr>
        <p:txBody>
          <a:bodyPr/>
          <a:lstStyle/>
          <a:p>
            <a:pPr marL="0" indent="0">
              <a:lnSpc>
                <a:spcPct val="100000"/>
              </a:lnSpc>
              <a:buClr>
                <a:srgbClr val="E6320F"/>
              </a:buClr>
              <a:buNone/>
            </a:pPr>
            <a:r>
              <a:rPr lang="de-DE" dirty="0"/>
              <a:t>Umfasst die Verhinderung oder Abmilderung jeder Verknappung </a:t>
            </a:r>
            <a:br>
              <a:rPr lang="de-DE" dirty="0"/>
            </a:br>
            <a:r>
              <a:rPr lang="de-DE" dirty="0"/>
              <a:t>von Gütern oder Leistungen 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Leistungsfähigkeit der Wirtschaft erhalten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ökonomischen Störungen entgegenwirken und Lieferdiversität erhöhen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Währungsstabilität gewährleisten und Arbeitsplätze sichern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Versorgung der Bevölkerung mit lebensnotwendigen Gütern sichern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Wirtschaftliche und technologische Resilienz stärken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2D15EA-BED2-7ABE-21C9-636A1E5D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39</a:t>
            </a:fld>
            <a:endParaRPr lang="de-AT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B6DB801-AF4D-2B5D-9328-1D378124AF74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Grundsätze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</a:t>
            </a:r>
            <a:r>
              <a:rPr lang="de-AT" sz="1800" dirty="0">
                <a:solidFill>
                  <a:srgbClr val="E6320F"/>
                </a:solidFill>
              </a:rPr>
              <a:t>Wirtschaftlichen</a:t>
            </a:r>
            <a:r>
              <a:rPr lang="de-DE" sz="1800" dirty="0">
                <a:solidFill>
                  <a:srgbClr val="E6320F"/>
                </a:solidFill>
              </a:rPr>
              <a:t>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286259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PANDEMIE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4</a:t>
            </a:fld>
            <a:endParaRPr lang="de-AT" dirty="0"/>
          </a:p>
        </p:txBody>
      </p:sp>
      <p:pic>
        <p:nvPicPr>
          <p:cNvPr id="5" name="Bildplatzhalter 1">
            <a:extLst>
              <a:ext uri="{FF2B5EF4-FFF2-40B4-BE49-F238E27FC236}">
                <a16:creationId xmlns:a16="http://schemas.microsoft.com/office/drawing/2014/main" id="{2B901F65-231F-50B8-4CAC-4BD6F81D06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>
            <a:fillRect/>
          </a:stretch>
        </p:blipFill>
        <p:spPr>
          <a:xfrm>
            <a:off x="553665" y="1344565"/>
            <a:ext cx="7978775" cy="3272400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B4ED209-0B8F-7D52-8C20-8D81BE5F21C7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2164642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D4E24E-4363-5E1B-9004-87EEF6627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635646"/>
            <a:ext cx="6840561" cy="2920371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rechtzeitige Beschaffung und gesicherte </a:t>
            </a:r>
            <a:br>
              <a:rPr lang="de-AT" dirty="0"/>
            </a:br>
            <a:r>
              <a:rPr lang="de-AT" dirty="0"/>
              <a:t>Bereitstellung von Gütern und Daten gewährleisten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Funktionieren des Außenhandels sichern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Roh- und Grundstoff- und Treibstoffversorgung sichern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Maßnahmen gegen die Folgen des Klimawandels setzen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bauwirtschaftliche Erfordernisse bewerten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Bargeldversorgung und Abfallentsorgung gewährleisten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2D15EA-BED2-7ABE-21C9-636A1E5D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40</a:t>
            </a:fld>
            <a:endParaRPr lang="de-AT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3897E33-95E3-4A17-F4FF-AAA46EDD500F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Aufgaben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</a:t>
            </a:r>
            <a:r>
              <a:rPr lang="de-AT" sz="1800" dirty="0">
                <a:solidFill>
                  <a:srgbClr val="E6320F"/>
                </a:solidFill>
              </a:rPr>
              <a:t>Wirtschaftlichen</a:t>
            </a:r>
            <a:r>
              <a:rPr lang="de-DE" sz="1800" dirty="0">
                <a:solidFill>
                  <a:srgbClr val="E6320F"/>
                </a:solidFill>
              </a:rPr>
              <a:t> Landesverteidigung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90D4591-448A-74D4-9980-9264A9607313}"/>
              </a:ext>
            </a:extLst>
          </p:cNvPr>
          <p:cNvGrpSpPr/>
          <p:nvPr/>
        </p:nvGrpSpPr>
        <p:grpSpPr>
          <a:xfrm>
            <a:off x="6372200" y="1635646"/>
            <a:ext cx="1839679" cy="1305233"/>
            <a:chOff x="6372200" y="1635646"/>
            <a:chExt cx="1839679" cy="130523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CCF02B8-D2C3-8C26-9E15-FF85F024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200" y="1635646"/>
              <a:ext cx="1839679" cy="1305233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FDFD4B3-F916-3398-F149-FCC9A8429DB4}"/>
                </a:ext>
              </a:extLst>
            </p:cNvPr>
            <p:cNvSpPr txBox="1"/>
            <p:nvPr/>
          </p:nvSpPr>
          <p:spPr>
            <a:xfrm>
              <a:off x="6631848" y="2756213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RB24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0E9E110-B9F9-E11B-3763-75D2FCE690C4}"/>
              </a:ext>
            </a:extLst>
          </p:cNvPr>
          <p:cNvGrpSpPr/>
          <p:nvPr/>
        </p:nvGrpSpPr>
        <p:grpSpPr>
          <a:xfrm>
            <a:off x="6372199" y="3101787"/>
            <a:ext cx="1839679" cy="1305233"/>
            <a:chOff x="6372199" y="3101787"/>
            <a:chExt cx="1839679" cy="130523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88E63C0-4AE4-60D5-73DF-B272E6DBA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199" y="3101787"/>
              <a:ext cx="1839679" cy="1305233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1489C78-0F7F-3658-BA61-E18EFAFFBAE0}"/>
                </a:ext>
              </a:extLst>
            </p:cNvPr>
            <p:cNvSpPr txBox="1"/>
            <p:nvPr/>
          </p:nvSpPr>
          <p:spPr>
            <a:xfrm>
              <a:off x="6631848" y="4220411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1"/>
                  </a:solidFill>
                </a:rPr>
                <a:t>© </a:t>
              </a:r>
              <a:r>
                <a:rPr lang="de-DE" sz="600" dirty="0">
                  <a:solidFill>
                    <a:schemeClr val="bg1"/>
                  </a:solidFill>
                </a:rPr>
                <a:t>RB24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481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70C2B-E896-B716-F358-370B50BE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F7E85F-22B6-B62F-F22C-879B45CAC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8CA0722-04F9-AFE6-9BC1-B943C784008B}"/>
              </a:ext>
            </a:extLst>
          </p:cNvPr>
          <p:cNvSpPr txBox="1"/>
          <p:nvPr/>
        </p:nvSpPr>
        <p:spPr>
          <a:xfrm>
            <a:off x="5216172" y="1491630"/>
            <a:ext cx="3328585" cy="213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tabLst>
                <a:tab pos="620713" algn="l"/>
              </a:tabLst>
              <a:defRPr/>
            </a:pPr>
            <a:r>
              <a:rPr lang="de-DE" dirty="0"/>
              <a:t>Bundesministerium für Innovation, Mobilität und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Infrastruktur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(BMIMI)</a:t>
            </a:r>
          </a:p>
          <a:p>
            <a:pPr lvl="0" algn="ctr">
              <a:lnSpc>
                <a:spcPts val="800"/>
              </a:lnSpc>
              <a:tabLst>
                <a:tab pos="620713" algn="l"/>
              </a:tabLst>
              <a:defRPr/>
            </a:pPr>
            <a:endParaRPr lang="de-AT" dirty="0"/>
          </a:p>
          <a:p>
            <a:pPr lvl="0" algn="ctr">
              <a:tabLst>
                <a:tab pos="620713" algn="l"/>
              </a:tabLst>
              <a:defRPr/>
            </a:pPr>
            <a:r>
              <a:rPr lang="de-DE" dirty="0"/>
              <a:t>Bundesministerium für </a:t>
            </a:r>
            <a:r>
              <a:rPr lang="de-AT" dirty="0"/>
              <a:t>Land- und Forstwirtschaft, Klima- und Umweltschutz, Regionen und Wasserwirtschaft 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(BMLUK)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0AC67DC9-D2A8-4D7A-0451-2B15F43C6A7A}"/>
              </a:ext>
            </a:extLst>
          </p:cNvPr>
          <p:cNvSpPr txBox="1">
            <a:spLocks/>
          </p:cNvSpPr>
          <p:nvPr/>
        </p:nvSpPr>
        <p:spPr>
          <a:xfrm>
            <a:off x="915736" y="2119567"/>
            <a:ext cx="2740528" cy="829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de-DE" dirty="0"/>
              <a:t>Bundesministerium für</a:t>
            </a:r>
            <a:br>
              <a:rPr lang="de-DE" dirty="0"/>
            </a:br>
            <a:r>
              <a:rPr lang="de-DE" dirty="0"/>
              <a:t>Wirtschaft, Energie und Tourismus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BMWET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86AB9D-5721-0C52-7D07-BEB916CB7981}"/>
              </a:ext>
            </a:extLst>
          </p:cNvPr>
          <p:cNvSpPr txBox="1"/>
          <p:nvPr/>
        </p:nvSpPr>
        <p:spPr>
          <a:xfrm>
            <a:off x="2286000" y="38837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  <a:tabLst>
                <a:tab pos="620713" algn="l"/>
              </a:tabLst>
            </a:pPr>
            <a:r>
              <a:rPr lang="de-A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 Verbindung mit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  <a:tabLst>
                <a:tab pos="620713" algn="l"/>
              </a:tabLst>
            </a:pPr>
            <a:r>
              <a:rPr lang="de-AT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den Bundesländern</a:t>
            </a:r>
            <a:endParaRPr lang="de-DE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Grafik 9" descr="Marke folgen Silhouette">
            <a:extLst>
              <a:ext uri="{FF2B5EF4-FFF2-40B4-BE49-F238E27FC236}">
                <a16:creationId xmlns:a16="http://schemas.microsoft.com/office/drawing/2014/main" id="{005AF3DA-F5C0-5E5C-CDD2-EBF3BCDF3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3238" y="1995686"/>
            <a:ext cx="1077524" cy="107752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ACDA28F-7C88-0D28-D286-18ABCBF4D124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Zuständigkeit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</a:t>
            </a:r>
            <a:r>
              <a:rPr lang="de-AT" sz="1800" dirty="0">
                <a:solidFill>
                  <a:srgbClr val="E6320F"/>
                </a:solidFill>
              </a:rPr>
              <a:t>Wirtschaftlichen</a:t>
            </a:r>
            <a:r>
              <a:rPr lang="de-DE" sz="1800" dirty="0">
                <a:solidFill>
                  <a:srgbClr val="E6320F"/>
                </a:solidFill>
              </a:rPr>
              <a:t>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26381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 build="p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13779-7C7E-D85F-79A3-F5649A0A7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612604-0639-DFC2-26C4-4C04F91867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A8BBEAE-F82D-D9CE-720A-C3A2BD745506}"/>
              </a:ext>
            </a:extLst>
          </p:cNvPr>
          <p:cNvSpPr txBox="1"/>
          <p:nvPr/>
        </p:nvSpPr>
        <p:spPr>
          <a:xfrm>
            <a:off x="1522171" y="3045267"/>
            <a:ext cx="609996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effectLst>
                  <a:outerShdw blurRad="640609" dist="25400" dir="5400000" algn="ctr" rotWithShape="0">
                    <a:srgbClr val="729DCA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GEISTIGE </a:t>
            </a:r>
          </a:p>
          <a:p>
            <a:pPr algn="ctr">
              <a:lnSpc>
                <a:spcPts val="3400"/>
              </a:lnSpc>
            </a:pPr>
            <a:r>
              <a:rPr lang="de-DE" sz="3200" b="1" dirty="0">
                <a:solidFill>
                  <a:schemeClr val="bg1"/>
                </a:solidFill>
                <a:effectLst>
                  <a:outerShdw blurRad="640609" dist="25400" dir="5400000" algn="ctr" rotWithShape="0">
                    <a:srgbClr val="729DCA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LANDESVERTEIDIGUNG </a:t>
            </a:r>
          </a:p>
          <a:p>
            <a:pPr algn="ctr">
              <a:lnSpc>
                <a:spcPts val="3400"/>
              </a:lnSpc>
            </a:pPr>
            <a:r>
              <a:rPr lang="de-DE" sz="3200" dirty="0">
                <a:solidFill>
                  <a:schemeClr val="bg1"/>
                </a:solidFill>
                <a:effectLst>
                  <a:outerShdw blurRad="640609" dist="25400" dir="5400000" algn="ctr" rotWithShape="0">
                    <a:srgbClr val="729DCA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(GLV)</a:t>
            </a:r>
          </a:p>
        </p:txBody>
      </p:sp>
      <p:pic>
        <p:nvPicPr>
          <p:cNvPr id="7" name="Grafik 6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4A0F6F30-BBCF-86F8-F5D5-3463C5D5B0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155" y="483518"/>
            <a:ext cx="2232000" cy="2232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7EA363B-902E-9561-8C28-F5633E85D3CA}"/>
              </a:ext>
            </a:extLst>
          </p:cNvPr>
          <p:cNvSpPr txBox="1"/>
          <p:nvPr/>
        </p:nvSpPr>
        <p:spPr>
          <a:xfrm>
            <a:off x="7564115" y="4957873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 err="1">
                <a:solidFill>
                  <a:schemeClr val="bg2"/>
                </a:solidFill>
              </a:rPr>
              <a:t>Pixabay</a:t>
            </a:r>
            <a:endParaRPr lang="de-DE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83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BED3D-48CE-830D-FE21-A86E9E231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F1A2D-EB30-7C79-EF14-6CDD4FEC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63200"/>
            <a:ext cx="5776393" cy="1016462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de-DE" sz="2000" dirty="0">
                <a:solidFill>
                  <a:srgbClr val="E6320F"/>
                </a:solidFill>
              </a:rPr>
              <a:t>Was müsste aus Ihrer Sicht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die </a:t>
            </a:r>
            <a:r>
              <a:rPr lang="de-DE" sz="2000" u="sng" dirty="0">
                <a:solidFill>
                  <a:srgbClr val="E6320F"/>
                </a:solidFill>
              </a:rPr>
              <a:t>Geistige Landesverteidigung </a:t>
            </a:r>
            <a:br>
              <a:rPr lang="de-DE" sz="2000" dirty="0">
                <a:solidFill>
                  <a:srgbClr val="E6320F"/>
                </a:solidFill>
              </a:rPr>
            </a:br>
            <a:r>
              <a:rPr lang="de-DE" sz="2000" dirty="0">
                <a:solidFill>
                  <a:srgbClr val="E6320F"/>
                </a:solidFill>
              </a:rPr>
              <a:t>für Österreich leisten können?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B3242D-BE18-F96B-A9EA-37AA1BCD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43</a:t>
            </a:fld>
            <a:endParaRPr lang="de-AT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4308ED6-6243-9DAE-446A-CD911E426D9A}"/>
              </a:ext>
            </a:extLst>
          </p:cNvPr>
          <p:cNvGrpSpPr/>
          <p:nvPr/>
        </p:nvGrpSpPr>
        <p:grpSpPr>
          <a:xfrm>
            <a:off x="493030" y="2139702"/>
            <a:ext cx="2638810" cy="1872208"/>
            <a:chOff x="493030" y="2139702"/>
            <a:chExt cx="2638810" cy="187220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9CDBE48-0FEB-69CA-2E7B-4E6700341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030" y="2139702"/>
              <a:ext cx="2638810" cy="1872208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75C954F-768D-603E-5DE5-C2D794C473EB}"/>
                </a:ext>
              </a:extLst>
            </p:cNvPr>
            <p:cNvSpPr txBox="1"/>
            <p:nvPr/>
          </p:nvSpPr>
          <p:spPr>
            <a:xfrm>
              <a:off x="1551810" y="382724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8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85000"/>
                    </a:schemeClr>
                  </a:solidFill>
                </a:rPr>
                <a:t>iStock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ED50FC6-6860-0BA5-5495-3AE1E5D3D45D}"/>
              </a:ext>
            </a:extLst>
          </p:cNvPr>
          <p:cNvGrpSpPr/>
          <p:nvPr/>
        </p:nvGrpSpPr>
        <p:grpSpPr>
          <a:xfrm>
            <a:off x="3252595" y="2139702"/>
            <a:ext cx="2638810" cy="1872208"/>
            <a:chOff x="3252595" y="2139702"/>
            <a:chExt cx="2638810" cy="187220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E054083-32A2-D0D9-DBD7-01A7DE078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2595" y="2139702"/>
              <a:ext cx="2638810" cy="187220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CDF81C5-C249-AE4A-B7AF-572A2B4D4746}"/>
                </a:ext>
              </a:extLst>
            </p:cNvPr>
            <p:cNvSpPr txBox="1"/>
            <p:nvPr/>
          </p:nvSpPr>
          <p:spPr>
            <a:xfrm>
              <a:off x="4311375" y="382724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95000"/>
                    </a:schemeClr>
                  </a:solidFill>
                </a:rPr>
                <a:t>© </a:t>
              </a:r>
              <a:r>
                <a:rPr lang="de-DE" sz="600" dirty="0" err="1">
                  <a:solidFill>
                    <a:schemeClr val="bg2">
                      <a:lumMod val="95000"/>
                    </a:schemeClr>
                  </a:solidFill>
                </a:rPr>
                <a:t>Pixabay</a:t>
              </a:r>
              <a:endParaRPr lang="de-DE" sz="600" dirty="0">
                <a:solidFill>
                  <a:schemeClr val="bg2">
                    <a:lumMod val="95000"/>
                  </a:schemeClr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82A389A-41F9-D86E-D21B-AAB9569D44C7}"/>
              </a:ext>
            </a:extLst>
          </p:cNvPr>
          <p:cNvGrpSpPr/>
          <p:nvPr/>
        </p:nvGrpSpPr>
        <p:grpSpPr>
          <a:xfrm>
            <a:off x="6007146" y="2139702"/>
            <a:ext cx="2638810" cy="1872208"/>
            <a:chOff x="6007146" y="2139702"/>
            <a:chExt cx="2638810" cy="187220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D6FC62B-40F2-A633-DE55-CFD9B675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7146" y="2139702"/>
              <a:ext cx="2638810" cy="1872208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51413C9-053E-0ECD-FB4E-A93690F8C74F}"/>
                </a:ext>
              </a:extLst>
            </p:cNvPr>
            <p:cNvSpPr txBox="1"/>
            <p:nvPr/>
          </p:nvSpPr>
          <p:spPr>
            <a:xfrm>
              <a:off x="7060363" y="382724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7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75000"/>
                    </a:schemeClr>
                  </a:solidFill>
                </a:rPr>
                <a:t>BMLV/Daniel </a:t>
              </a:r>
              <a:r>
                <a:rPr lang="de-DE" sz="600" dirty="0" err="1">
                  <a:solidFill>
                    <a:schemeClr val="bg2">
                      <a:lumMod val="75000"/>
                    </a:schemeClr>
                  </a:solidFill>
                </a:rPr>
                <a:t>Trippold</a:t>
              </a:r>
              <a:endParaRPr lang="de-DE" sz="6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99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B2D83-DD15-F3C9-24B0-1B9A4F959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E82883-D660-40DD-D10F-0B3551AC7E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2" y="1761880"/>
            <a:ext cx="4568580" cy="2898102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Bewusstsein und Wissen um den politisch-demokratischen Prozess schaffen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Wissen von Bewusstsein der Geschichte Österreichs und seiner Entwicklung vermitteln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allgemeinen Grundwerte der Demokratie, Freiheit und Rechtsstaatlichkeit vermitteln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Wertefundament für gesellschaftlichen Zusammenhalt stärken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1FAB60-7603-1779-65F9-8EED780E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44</a:t>
            </a:fld>
            <a:endParaRPr lang="de-AT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4C8C777-FCAC-EBCB-BCD8-035A1D95D98F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Grundsätze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Geistigen Landesverteidigung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4B059E9-B237-8055-E219-51C730475359}"/>
              </a:ext>
            </a:extLst>
          </p:cNvPr>
          <p:cNvGrpSpPr/>
          <p:nvPr/>
        </p:nvGrpSpPr>
        <p:grpSpPr>
          <a:xfrm>
            <a:off x="5940152" y="3101787"/>
            <a:ext cx="1839679" cy="1305233"/>
            <a:chOff x="5940152" y="3101787"/>
            <a:chExt cx="1839679" cy="130523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F5DF529-6D01-E7E7-93A5-A4669515F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3503" t="9628" b="840"/>
            <a:stretch/>
          </p:blipFill>
          <p:spPr>
            <a:xfrm>
              <a:off x="5940152" y="3101787"/>
              <a:ext cx="1839679" cy="1305233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86C38B7-9FAD-2B91-D9F6-5C1D684E31F6}"/>
                </a:ext>
              </a:extLst>
            </p:cNvPr>
            <p:cNvSpPr txBox="1"/>
            <p:nvPr/>
          </p:nvSpPr>
          <p:spPr>
            <a:xfrm>
              <a:off x="6199801" y="4222301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/>
                  </a:solidFill>
                </a:rPr>
                <a:t>© </a:t>
              </a:r>
              <a:r>
                <a:rPr lang="de-DE" sz="600" dirty="0">
                  <a:solidFill>
                    <a:schemeClr val="bg2"/>
                  </a:solidFill>
                </a:rPr>
                <a:t>iStock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5B1EE6-BA2B-13D6-22EB-C60A875DE446}"/>
              </a:ext>
            </a:extLst>
          </p:cNvPr>
          <p:cNvGrpSpPr/>
          <p:nvPr/>
        </p:nvGrpSpPr>
        <p:grpSpPr>
          <a:xfrm>
            <a:off x="5940153" y="1635646"/>
            <a:ext cx="1839679" cy="1305233"/>
            <a:chOff x="5940153" y="1635646"/>
            <a:chExt cx="1839679" cy="130523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6604754-B253-8D18-73BA-BE9AEB590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0153" y="1635646"/>
              <a:ext cx="1839679" cy="1305233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ABF451A-A0BA-E06F-445F-19497BF4BE5A}"/>
                </a:ext>
              </a:extLst>
            </p:cNvPr>
            <p:cNvSpPr txBox="1"/>
            <p:nvPr/>
          </p:nvSpPr>
          <p:spPr>
            <a:xfrm>
              <a:off x="6199801" y="2746529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/>
                  </a:solidFill>
                </a:rPr>
                <a:t>© </a:t>
              </a:r>
              <a:r>
                <a:rPr lang="de-DE" sz="600" dirty="0">
                  <a:solidFill>
                    <a:schemeClr val="bg2"/>
                  </a:solidFill>
                </a:rPr>
                <a:t>RB25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514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B2D83-DD15-F3C9-24B0-1B9A4F959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1FAB60-7603-1779-65F9-8EED780E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45</a:t>
            </a:fld>
            <a:endParaRPr lang="de-AT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E23F636-DF31-089A-D0C7-E547A4E0E64B}"/>
              </a:ext>
            </a:extLst>
          </p:cNvPr>
          <p:cNvSpPr txBox="1">
            <a:spLocks/>
          </p:cNvSpPr>
          <p:nvPr/>
        </p:nvSpPr>
        <p:spPr>
          <a:xfrm>
            <a:off x="539752" y="1761880"/>
            <a:ext cx="4568580" cy="28981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Wehrhaftigkeit und Verteidigungsbereitschaft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Blick für die Errungenschaften und </a:t>
            </a:r>
            <a:br>
              <a:rPr lang="de-DE" dirty="0"/>
            </a:br>
            <a:r>
              <a:rPr lang="de-DE" dirty="0"/>
              <a:t>Leistungen Österreichs schärfen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ideellen Voraussetzungen für </a:t>
            </a:r>
            <a:br>
              <a:rPr lang="de-DE" dirty="0"/>
            </a:br>
            <a:r>
              <a:rPr lang="de-DE" dirty="0"/>
              <a:t>die Landesverteidigung schaffen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nichtmilitärischer Beitrag </a:t>
            </a:r>
            <a:br>
              <a:rPr lang="de-DE" dirty="0"/>
            </a:br>
            <a:r>
              <a:rPr lang="de-DE" dirty="0"/>
              <a:t>zur Friedenssicherung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7AFB1AA-BF77-1778-96A5-B3C5A62774BA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Grundsätze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Geistigen Landesverteidigung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F7CB06A-39FC-AD82-D78F-67A7A8681C8A}"/>
              </a:ext>
            </a:extLst>
          </p:cNvPr>
          <p:cNvGrpSpPr/>
          <p:nvPr/>
        </p:nvGrpSpPr>
        <p:grpSpPr>
          <a:xfrm>
            <a:off x="5940152" y="3101787"/>
            <a:ext cx="1839679" cy="1305233"/>
            <a:chOff x="5940152" y="3101787"/>
            <a:chExt cx="1839679" cy="1305233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4B37372-B7F7-E685-D1BD-FA1C6128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0152" y="3101787"/>
              <a:ext cx="1839679" cy="1305233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99C46FA-762B-0437-D112-8846E8A68CA3}"/>
                </a:ext>
              </a:extLst>
            </p:cNvPr>
            <p:cNvSpPr txBox="1"/>
            <p:nvPr/>
          </p:nvSpPr>
          <p:spPr>
            <a:xfrm>
              <a:off x="6199801" y="4208166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BMLV/Harald </a:t>
              </a:r>
              <a:r>
                <a:rPr lang="de-DE" sz="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Minich</a:t>
              </a:r>
              <a:endParaRPr lang="de-DE" sz="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FD6E0D3-864A-D15D-B358-FA89955287AC}"/>
              </a:ext>
            </a:extLst>
          </p:cNvPr>
          <p:cNvGrpSpPr/>
          <p:nvPr/>
        </p:nvGrpSpPr>
        <p:grpSpPr>
          <a:xfrm>
            <a:off x="5940152" y="1635645"/>
            <a:ext cx="1839679" cy="1310352"/>
            <a:chOff x="5940152" y="1635645"/>
            <a:chExt cx="1839679" cy="1310352"/>
          </a:xfrm>
        </p:grpSpPr>
        <p:pic>
          <p:nvPicPr>
            <p:cNvPr id="15" name="Grafik 14" descr="Ein Bild, das Himmel, Kleidung, Person, Militäruniform enthält.&#10;&#10;KI-generierte Inhalte können fehlerhaft sein.">
              <a:extLst>
                <a:ext uri="{FF2B5EF4-FFF2-40B4-BE49-F238E27FC236}">
                  <a16:creationId xmlns:a16="http://schemas.microsoft.com/office/drawing/2014/main" id="{9C08C38B-6045-4B7B-336A-A508443C4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0152" y="1635645"/>
              <a:ext cx="1839679" cy="1305233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D50B519-4377-8CE4-62AF-5E65F3DDC377}"/>
                </a:ext>
              </a:extLst>
            </p:cNvPr>
            <p:cNvSpPr txBox="1"/>
            <p:nvPr/>
          </p:nvSpPr>
          <p:spPr>
            <a:xfrm>
              <a:off x="6199801" y="2761331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/>
                  </a:solidFill>
                </a:rPr>
                <a:t>© BMLV, </a:t>
              </a:r>
              <a:r>
                <a:rPr lang="de-DE" sz="600" dirty="0">
                  <a:solidFill>
                    <a:schemeClr val="bg2"/>
                  </a:solidFill>
                </a:rPr>
                <a:t>Alexander Haiden, 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151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784C5-3F79-B74C-130D-EC426C18A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876201-8287-C17F-54C1-CC620E4957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760400"/>
            <a:ext cx="4896000" cy="2718067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zeitgemäßen Patriotismus zur Stärkung </a:t>
            </a:r>
            <a:br>
              <a:rPr lang="de-AT" sz="1800" dirty="0"/>
            </a:br>
            <a:r>
              <a:rPr lang="de-AT" sz="1800" dirty="0"/>
              <a:t>des Selbstbehauptungswillens bilden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Wertevermittlung des Staatsganzen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Anerkennung und Stolz auf die Leistungen </a:t>
            </a:r>
            <a:br>
              <a:rPr lang="de-AT" sz="1800" dirty="0"/>
            </a:br>
            <a:r>
              <a:rPr lang="de-AT" sz="1800" dirty="0"/>
              <a:t>der österreichischen Gesellschaft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Beurteilung möglicher demokratiegefährdender Erscheinungen und Entwicklungen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endParaRPr lang="de-AT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D9398-BD59-17D9-DB27-1319B4C7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B278425-3D4D-AE8C-A74A-0D42528B6AB6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Aufgaben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Geistigen Landesverteidigung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ECA8137-5A6D-2DB7-94A8-5E582AAC5D83}"/>
              </a:ext>
            </a:extLst>
          </p:cNvPr>
          <p:cNvGrpSpPr/>
          <p:nvPr/>
        </p:nvGrpSpPr>
        <p:grpSpPr>
          <a:xfrm>
            <a:off x="5541319" y="1511421"/>
            <a:ext cx="2954981" cy="2788521"/>
            <a:chOff x="5508103" y="1511421"/>
            <a:chExt cx="2954981" cy="278852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422111D-C8DB-DC94-C8FA-CA9DFD669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283" t="2167" r="24979" b="5768"/>
            <a:stretch/>
          </p:blipFill>
          <p:spPr>
            <a:xfrm>
              <a:off x="5508103" y="1511421"/>
              <a:ext cx="2954981" cy="2788521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CBF74DB-D293-C9A7-75B2-78AC52F007C8}"/>
                </a:ext>
              </a:extLst>
            </p:cNvPr>
            <p:cNvSpPr txBox="1"/>
            <p:nvPr/>
          </p:nvSpPr>
          <p:spPr>
            <a:xfrm>
              <a:off x="6883054" y="4115276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/>
                  </a:solidFill>
                </a:rPr>
                <a:t>© </a:t>
              </a:r>
              <a:r>
                <a:rPr lang="de-DE" sz="600" dirty="0">
                  <a:solidFill>
                    <a:schemeClr val="bg2"/>
                  </a:solidFill>
                </a:rPr>
                <a:t>BMLV/Daniel </a:t>
              </a:r>
              <a:r>
                <a:rPr lang="de-DE" sz="600" dirty="0" err="1">
                  <a:solidFill>
                    <a:schemeClr val="bg2"/>
                  </a:solidFill>
                </a:rPr>
                <a:t>Trippolt</a:t>
              </a:r>
              <a:endParaRPr lang="de-DE" sz="6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278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B8B78-0D27-02A7-6A28-B1847E43F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E110E7-3BA2-21C8-5322-93E25CBD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B476FBF-A8F4-379C-2D8B-4F6EE19697C9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Aufgaben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Geistigen Landesverteidigung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EEDE315-DB0D-01BD-7CF9-F33312F38B4C}"/>
              </a:ext>
            </a:extLst>
          </p:cNvPr>
          <p:cNvSpPr txBox="1">
            <a:spLocks/>
          </p:cNvSpPr>
          <p:nvPr/>
        </p:nvSpPr>
        <p:spPr>
          <a:xfrm>
            <a:off x="539751" y="1760400"/>
            <a:ext cx="5040361" cy="2646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realistisches Bild von politischen, wirtschaftlichen und militärischen Machtverhältnissen im geopolitischen Umfeld zeichnen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Verständnis für aktive Neutralitätspolitik und europäische Solidarität schaffen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Geistige Landesverteidigung als Beitrag zur Friedenssicherung verstehen und leben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8C77130-4267-B80C-7C3A-32C511FC4B69}"/>
              </a:ext>
            </a:extLst>
          </p:cNvPr>
          <p:cNvGrpSpPr/>
          <p:nvPr/>
        </p:nvGrpSpPr>
        <p:grpSpPr>
          <a:xfrm>
            <a:off x="5940152" y="1635644"/>
            <a:ext cx="1839679" cy="1305233"/>
            <a:chOff x="5940152" y="1414215"/>
            <a:chExt cx="1839679" cy="1305233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ABB63FC-082E-2CF4-E5AF-DB3DA5A9E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0152" y="1414215"/>
              <a:ext cx="1839679" cy="1305233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4DD6ACD-4436-2C5B-9D06-0C0B1C89142A}"/>
                </a:ext>
              </a:extLst>
            </p:cNvPr>
            <p:cNvSpPr txBox="1"/>
            <p:nvPr/>
          </p:nvSpPr>
          <p:spPr>
            <a:xfrm>
              <a:off x="6199801" y="2534782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7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75000"/>
                    </a:schemeClr>
                  </a:solidFill>
                </a:rPr>
                <a:t>RB25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46A298B-E5D2-3341-AB13-B98E45BEE36B}"/>
              </a:ext>
            </a:extLst>
          </p:cNvPr>
          <p:cNvGrpSpPr/>
          <p:nvPr/>
        </p:nvGrpSpPr>
        <p:grpSpPr>
          <a:xfrm>
            <a:off x="5940152" y="3101786"/>
            <a:ext cx="1839679" cy="1305233"/>
            <a:chOff x="5940152" y="2880357"/>
            <a:chExt cx="1839679" cy="1305233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5D6E4AA-F4DF-0141-01B0-130AF26D9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0152" y="2880357"/>
              <a:ext cx="1839679" cy="1305233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B4A37AE-592E-6BC4-1638-D59AC41EFE06}"/>
                </a:ext>
              </a:extLst>
            </p:cNvPr>
            <p:cNvSpPr txBox="1"/>
            <p:nvPr/>
          </p:nvSpPr>
          <p:spPr>
            <a:xfrm>
              <a:off x="6199801" y="3987405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7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75000"/>
                    </a:schemeClr>
                  </a:solidFill>
                </a:rPr>
                <a:t>RB24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368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77804-EBDE-2112-B4C7-0972A4DD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9AE269-0BD6-BA2C-6170-91AD735F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240570-AE4E-0AE2-520D-B7031B7FA140}"/>
              </a:ext>
            </a:extLst>
          </p:cNvPr>
          <p:cNvSpPr txBox="1"/>
          <p:nvPr/>
        </p:nvSpPr>
        <p:spPr>
          <a:xfrm>
            <a:off x="5110762" y="1609512"/>
            <a:ext cx="3927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tabLst>
                <a:tab pos="620713" algn="l"/>
              </a:tabLst>
              <a:defRPr/>
            </a:pP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mit dessen </a:t>
            </a:r>
          </a:p>
          <a:p>
            <a:pPr lvl="0" algn="ctr">
              <a:tabLst>
                <a:tab pos="620713" algn="l"/>
              </a:tabLst>
              <a:defRPr/>
            </a:pPr>
            <a:r>
              <a:rPr lang="de-DE" dirty="0">
                <a:solidFill>
                  <a:srgbClr val="000000"/>
                </a:solidFill>
              </a:rPr>
              <a:t>Bildungsdirektionen,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Bildungsregionen, Schulen, Universitäten und Hochschulen –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vor allem die dort </a:t>
            </a:r>
            <a:b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wirkenden Lehrkräfte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FD6A9B87-113D-FED8-08AE-DC14808156E0}"/>
              </a:ext>
            </a:extLst>
          </p:cNvPr>
          <p:cNvSpPr txBox="1">
            <a:spLocks/>
          </p:cNvSpPr>
          <p:nvPr/>
        </p:nvSpPr>
        <p:spPr>
          <a:xfrm>
            <a:off x="915736" y="2119567"/>
            <a:ext cx="2740528" cy="8297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de-DE" dirty="0"/>
              <a:t>Bundesministerium für</a:t>
            </a:r>
            <a:br>
              <a:rPr lang="de-DE" dirty="0"/>
            </a:br>
            <a:r>
              <a:rPr lang="de-AT" dirty="0"/>
              <a:t>Bildung 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de-AT" dirty="0"/>
              <a:t>BMB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1FC441C-8F22-BBA4-2D3F-35A4AC4C235D}"/>
              </a:ext>
            </a:extLst>
          </p:cNvPr>
          <p:cNvSpPr txBox="1"/>
          <p:nvPr/>
        </p:nvSpPr>
        <p:spPr>
          <a:xfrm>
            <a:off x="2286000" y="336383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  <a:tabLst>
                <a:tab pos="620713" algn="l"/>
              </a:tabLst>
            </a:pPr>
            <a:r>
              <a:rPr lang="de-A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 Verbindung mit </a:t>
            </a:r>
            <a: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  <a:t>den </a:t>
            </a:r>
            <a:br>
              <a:rPr lang="de-AT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Informationsoffizieren des ÖBH</a:t>
            </a:r>
            <a:endParaRPr lang="de-DE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 descr="Marke folgen Silhouette">
            <a:extLst>
              <a:ext uri="{FF2B5EF4-FFF2-40B4-BE49-F238E27FC236}">
                <a16:creationId xmlns:a16="http://schemas.microsoft.com/office/drawing/2014/main" id="{8C774C11-6156-2155-7DAD-5E3468639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3238" y="1995686"/>
            <a:ext cx="1077524" cy="107752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023EB87-754D-037A-8158-DCE06B081932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4031999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Zuständigkeit </a:t>
            </a:r>
            <a:br>
              <a:rPr lang="de-DE" dirty="0">
                <a:solidFill>
                  <a:srgbClr val="E6320F"/>
                </a:solidFill>
              </a:rPr>
            </a:br>
            <a:r>
              <a:rPr lang="de-DE" sz="1800" dirty="0">
                <a:solidFill>
                  <a:srgbClr val="E6320F"/>
                </a:solidFill>
              </a:rPr>
              <a:t>der Geistigen Landesverteidigung</a:t>
            </a:r>
          </a:p>
        </p:txBody>
      </p:sp>
    </p:spTree>
    <p:extLst>
      <p:ext uri="{BB962C8B-B14F-4D97-AF65-F5344CB8AC3E}">
        <p14:creationId xmlns:p14="http://schemas.microsoft.com/office/powerpoint/2010/main" val="28821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F96AA-A8E6-C5C6-B376-687BF821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6383B0-89BA-3B3C-B20E-986257D4A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871100"/>
            <a:ext cx="7272609" cy="3272400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Fall des Eisernen Vorhangs – Beginn des ewig erachteten Friedens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ULV/GLV kommt weniger Bedeutung zu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 err="1"/>
              <a:t>Ref</a:t>
            </a:r>
            <a:r>
              <a:rPr lang="de-AT" sz="1800" dirty="0"/>
              <a:t> GLV in den Schulen fallen weg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ULV findet im Unterrichtsprinzip Politische Bildung keine Erwähnung mehr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Nutzung der Friedensdividende für andere Bereiche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Zeitenwende: Ukraine-Krieg und Konflikt im Nahen Osten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endParaRPr lang="de-AT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660418-AA0E-B677-C6AE-D4228D34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8E4D0E6-C872-DB73-9A2A-6A9481C4028E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5544167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sz="1800" dirty="0">
                <a:solidFill>
                  <a:srgbClr val="E6320F"/>
                </a:solidFill>
              </a:rPr>
              <a:t>Geistigen Landesverteidigung –</a:t>
            </a:r>
          </a:p>
          <a:p>
            <a:pPr>
              <a:lnSpc>
                <a:spcPts val="2300"/>
              </a:lnSpc>
            </a:pPr>
            <a:r>
              <a:rPr lang="de-DE" dirty="0">
                <a:solidFill>
                  <a:srgbClr val="E6320F"/>
                </a:solidFill>
              </a:rPr>
              <a:t>Projekte des BMLV mit dem BMB</a:t>
            </a:r>
            <a:br>
              <a:rPr lang="de-DE" dirty="0">
                <a:solidFill>
                  <a:srgbClr val="E6320F"/>
                </a:solidFill>
              </a:rPr>
            </a:br>
            <a:endParaRPr lang="de-DE" sz="1800" dirty="0">
              <a:solidFill>
                <a:srgbClr val="E632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C2C9B-3D01-1FF7-5D4C-907ABE402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000EACA-04CF-EDB6-85FA-3890A9B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KLIMAWANDEL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75A50F-7FF7-088A-6938-35B68E9D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5</a:t>
            </a:fld>
            <a:endParaRPr lang="de-AT" dirty="0"/>
          </a:p>
        </p:txBody>
      </p:sp>
      <p:pic>
        <p:nvPicPr>
          <p:cNvPr id="11" name="Bildplatzhalter 1">
            <a:extLst>
              <a:ext uri="{FF2B5EF4-FFF2-40B4-BE49-F238E27FC236}">
                <a16:creationId xmlns:a16="http://schemas.microsoft.com/office/drawing/2014/main" id="{5472004D-0629-04B8-4D31-3CB3F69DBD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"/>
          <a:stretch>
            <a:fillRect/>
          </a:stretch>
        </p:blipFill>
        <p:spPr>
          <a:xfrm>
            <a:off x="539751" y="1309962"/>
            <a:ext cx="7978775" cy="327240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5831316-7FB4-9736-5827-D3583079C3E6}"/>
              </a:ext>
            </a:extLst>
          </p:cNvPr>
          <p:cNvSpPr txBox="1"/>
          <p:nvPr/>
        </p:nvSpPr>
        <p:spPr>
          <a:xfrm>
            <a:off x="6938495" y="4403308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3924245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CBBDD-2D6A-83B2-A8BD-A1247AF4C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C75020-1037-5349-6701-5BE6247D16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871100"/>
            <a:ext cx="4322395" cy="2788882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ULV rückt wieder in den Vordergrund</a:t>
            </a:r>
          </a:p>
          <a:p>
            <a:pPr lvl="1">
              <a:lnSpc>
                <a:spcPts val="1660"/>
              </a:lnSpc>
              <a:spcAft>
                <a:spcPts val="800"/>
              </a:spcAft>
              <a:buClr>
                <a:srgbClr val="E6320F"/>
              </a:buClr>
            </a:pPr>
            <a:r>
              <a:rPr lang="de-AT" dirty="0"/>
              <a:t>Aufnahme in den Lehrplan </a:t>
            </a:r>
            <a:br>
              <a:rPr lang="de-AT" dirty="0"/>
            </a:br>
            <a:r>
              <a:rPr lang="de-AT" dirty="0"/>
              <a:t>für die 4. Kl./</a:t>
            </a:r>
            <a:r>
              <a:rPr lang="de-AT" dirty="0" err="1"/>
              <a:t>SekStufe</a:t>
            </a:r>
            <a:r>
              <a:rPr lang="de-AT" dirty="0"/>
              <a:t> 1</a:t>
            </a:r>
          </a:p>
          <a:p>
            <a:pPr lvl="1">
              <a:lnSpc>
                <a:spcPts val="1660"/>
              </a:lnSpc>
              <a:spcAft>
                <a:spcPts val="800"/>
              </a:spcAft>
              <a:buClr>
                <a:srgbClr val="E6320F"/>
              </a:buClr>
            </a:pPr>
            <a:r>
              <a:rPr lang="de-AT" dirty="0"/>
              <a:t>maßgeblicher Aspekt in der ÖSS 2024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strukturierter Dialog in der Verwaltung </a:t>
            </a:r>
            <a:br>
              <a:rPr lang="de-AT" sz="1800" dirty="0"/>
            </a:br>
            <a:r>
              <a:rPr lang="de-AT" sz="1800" dirty="0"/>
              <a:t>und im Bildungsbereich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Einsatz von Informationsoffizieren </a:t>
            </a:r>
            <a:br>
              <a:rPr lang="de-AT" sz="1800" dirty="0"/>
            </a:br>
            <a:r>
              <a:rPr lang="de-AT" sz="1800" dirty="0"/>
              <a:t>an den Schulen</a:t>
            </a:r>
          </a:p>
          <a:p>
            <a:pPr lvl="1">
              <a:lnSpc>
                <a:spcPts val="1660"/>
              </a:lnSpc>
              <a:spcAft>
                <a:spcPts val="800"/>
              </a:spcAft>
              <a:buClr>
                <a:srgbClr val="E6320F"/>
              </a:buClr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2E3673-8F03-30CC-51C7-EEA51181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847F4FB-A426-0578-7750-A7977E3B6C48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5544167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sz="1800" dirty="0">
                <a:solidFill>
                  <a:srgbClr val="FF0000"/>
                </a:solidFill>
              </a:rPr>
              <a:t>Geistigen Landesverteidigung –</a:t>
            </a:r>
          </a:p>
          <a:p>
            <a:pPr>
              <a:lnSpc>
                <a:spcPts val="2300"/>
              </a:lnSpc>
            </a:pPr>
            <a:r>
              <a:rPr lang="de-DE" dirty="0">
                <a:solidFill>
                  <a:srgbClr val="FF0000"/>
                </a:solidFill>
              </a:rPr>
              <a:t>Projekte des BMLV mit dem BMB </a:t>
            </a:r>
            <a:br>
              <a:rPr lang="de-DE" dirty="0">
                <a:solidFill>
                  <a:srgbClr val="FF0000"/>
                </a:solidFill>
              </a:rPr>
            </a:br>
            <a:endParaRPr lang="de-DE" sz="1800" dirty="0">
              <a:solidFill>
                <a:srgbClr val="FF0000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D26DE0A-E98A-EBC8-2A86-D91E25589919}"/>
              </a:ext>
            </a:extLst>
          </p:cNvPr>
          <p:cNvGrpSpPr/>
          <p:nvPr/>
        </p:nvGrpSpPr>
        <p:grpSpPr>
          <a:xfrm>
            <a:off x="4983395" y="1871100"/>
            <a:ext cx="3524858" cy="2500850"/>
            <a:chOff x="4983395" y="1871100"/>
            <a:chExt cx="3524858" cy="250085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96368AD-C953-43BD-4263-C9F77F0F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3395" y="1871100"/>
              <a:ext cx="3524858" cy="2500850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9824E6B7-7222-4845-1800-A1EF950AC279}"/>
                </a:ext>
              </a:extLst>
            </p:cNvPr>
            <p:cNvSpPr txBox="1"/>
            <p:nvPr/>
          </p:nvSpPr>
          <p:spPr>
            <a:xfrm>
              <a:off x="6928223" y="418728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7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75000"/>
                    </a:schemeClr>
                  </a:solidFill>
                </a:rPr>
                <a:t>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7994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BC1DA-20DF-DA3A-B1B3-0B2456CB2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2983D5-925B-AE4A-98D9-46886B18A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1871100"/>
            <a:ext cx="7416625" cy="2788882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Pilotprojekt „Informationsoffizier extern“ für LehrerInnen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Lehrgang an der PPH Linz – Demokratieverständnis im Sinne der GLV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 err="1"/>
              <a:t>e-lectures</a:t>
            </a:r>
            <a:r>
              <a:rPr lang="de-AT" sz="1800" dirty="0"/>
              <a:t> an der Virtuellen Pädagogischen Hochschule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Verlinkung von Websites 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sz="1800" dirty="0"/>
              <a:t>Begutachter in der Schulbuchkommission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AT" dirty="0"/>
              <a:t>Kooperation mit dem Verein </a:t>
            </a:r>
            <a:r>
              <a:rPr lang="de-AT" dirty="0" err="1"/>
              <a:t>Teach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Austria</a:t>
            </a:r>
            <a:endParaRPr lang="de-AT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A79EF-683D-850A-6D7D-D1AA17B4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0430B4E-137F-5023-C0C7-B726BDCB2E4F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5544167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sz="1800" dirty="0">
                <a:solidFill>
                  <a:srgbClr val="FF0000"/>
                </a:solidFill>
              </a:rPr>
              <a:t>Geistigen Landesverteidigung –</a:t>
            </a:r>
          </a:p>
          <a:p>
            <a:pPr>
              <a:lnSpc>
                <a:spcPts val="2300"/>
              </a:lnSpc>
            </a:pPr>
            <a:r>
              <a:rPr lang="de-DE" dirty="0">
                <a:solidFill>
                  <a:srgbClr val="FF0000"/>
                </a:solidFill>
              </a:rPr>
              <a:t>Projekte des BMLV mit dem BMB</a:t>
            </a:r>
            <a:br>
              <a:rPr lang="de-DE" dirty="0">
                <a:solidFill>
                  <a:srgbClr val="FF0000"/>
                </a:solidFill>
              </a:rPr>
            </a:br>
            <a:endParaRPr lang="de-D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74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8497FF-F860-7F76-4223-800C2230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52</a:t>
            </a:fld>
            <a:endParaRPr lang="de-AT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5C8528BD-16B7-7440-EF29-AD9601EEA6DA}"/>
              </a:ext>
            </a:extLst>
          </p:cNvPr>
          <p:cNvSpPr txBox="1">
            <a:spLocks/>
          </p:cNvSpPr>
          <p:nvPr/>
        </p:nvSpPr>
        <p:spPr>
          <a:xfrm>
            <a:off x="539750" y="1871100"/>
            <a:ext cx="7416625" cy="2788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erhöhte Medienpräsenz </a:t>
            </a:r>
          </a:p>
          <a:p>
            <a:pPr lvl="1"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gemeinsame Auftritte der beiden Bundesminister</a:t>
            </a:r>
          </a:p>
          <a:p>
            <a:pPr lvl="1"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Präsentation und Verteilung Risikobild 2025</a:t>
            </a:r>
          </a:p>
          <a:p>
            <a:pPr lvl="1"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Artikel, Folder, Videos</a:t>
            </a:r>
          </a:p>
          <a:p>
            <a:pPr lvl="1"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Buch: In Verteidigung der Demokratie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B8B75ED-72F9-020C-1978-24753830D8D6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5544167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sz="1800" dirty="0">
                <a:solidFill>
                  <a:srgbClr val="FF0000"/>
                </a:solidFill>
              </a:rPr>
              <a:t>Geistigen Landesverteidigung –</a:t>
            </a:r>
          </a:p>
          <a:p>
            <a:pPr>
              <a:lnSpc>
                <a:spcPts val="2300"/>
              </a:lnSpc>
            </a:pPr>
            <a:r>
              <a:rPr lang="de-DE" dirty="0">
                <a:solidFill>
                  <a:srgbClr val="FF0000"/>
                </a:solidFill>
              </a:rPr>
              <a:t>Projekte des BMLV mit dem BMB</a:t>
            </a:r>
            <a:br>
              <a:rPr lang="de-DE" dirty="0">
                <a:solidFill>
                  <a:srgbClr val="FF0000"/>
                </a:solidFill>
              </a:rPr>
            </a:br>
            <a:endParaRPr lang="de-DE" sz="1800" dirty="0">
              <a:solidFill>
                <a:srgbClr val="FF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BA71DEA-732D-939E-8223-04517BAEF996}"/>
              </a:ext>
            </a:extLst>
          </p:cNvPr>
          <p:cNvGrpSpPr/>
          <p:nvPr/>
        </p:nvGrpSpPr>
        <p:grpSpPr>
          <a:xfrm>
            <a:off x="6351788" y="1415220"/>
            <a:ext cx="1973536" cy="2850799"/>
            <a:chOff x="6351788" y="1415220"/>
            <a:chExt cx="1973536" cy="285079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23D43D9-3FA9-9EF4-E7BC-BA06A80E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6321" y="1415220"/>
              <a:ext cx="1459003" cy="21690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EDA6A900-A21B-84FE-960E-7CF429A8C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2731"/>
            <a:stretch/>
          </p:blipFill>
          <p:spPr>
            <a:xfrm rot="-660000">
              <a:off x="6351788" y="2265064"/>
              <a:ext cx="928184" cy="2000955"/>
            </a:xfrm>
            <a:prstGeom prst="rect">
              <a:avLst/>
            </a:prstGeom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17163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290E-83AC-7D60-021A-FA4743013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97ABAA-02B6-EE2B-F1CF-0B06FDF6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53</a:t>
            </a:fld>
            <a:endParaRPr lang="de-AT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121B389-4C49-DBD8-3DC7-D6E94119FA4B}"/>
              </a:ext>
            </a:extLst>
          </p:cNvPr>
          <p:cNvSpPr txBox="1">
            <a:spLocks/>
          </p:cNvSpPr>
          <p:nvPr/>
        </p:nvSpPr>
        <p:spPr>
          <a:xfrm>
            <a:off x="540001" y="771550"/>
            <a:ext cx="5544167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de-DE" sz="1800" dirty="0">
                <a:solidFill>
                  <a:srgbClr val="FF0000"/>
                </a:solidFill>
              </a:rPr>
              <a:t>Geistigen Landesverteidigung –</a:t>
            </a:r>
          </a:p>
          <a:p>
            <a:pPr>
              <a:lnSpc>
                <a:spcPts val="2300"/>
              </a:lnSpc>
            </a:pPr>
            <a:r>
              <a:rPr lang="de-DE" dirty="0">
                <a:solidFill>
                  <a:srgbClr val="FF0000"/>
                </a:solidFill>
              </a:rPr>
              <a:t>Projekte des BMLV mit dem BMB</a:t>
            </a:r>
            <a:br>
              <a:rPr lang="de-DE" dirty="0">
                <a:solidFill>
                  <a:srgbClr val="FF0000"/>
                </a:solidFill>
              </a:rPr>
            </a:b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DBB721DC-B3E6-0FC0-93BB-693995E29B0F}"/>
              </a:ext>
            </a:extLst>
          </p:cNvPr>
          <p:cNvSpPr txBox="1">
            <a:spLocks/>
          </p:cNvSpPr>
          <p:nvPr/>
        </p:nvSpPr>
        <p:spPr>
          <a:xfrm>
            <a:off x="539751" y="1871100"/>
            <a:ext cx="5328394" cy="2788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Teilnahme an der </a:t>
            </a:r>
            <a:br>
              <a:rPr lang="de-DE" dirty="0"/>
            </a:br>
            <a:r>
              <a:rPr lang="de-DE" dirty="0"/>
              <a:t>Österreichischen Jugendstrategie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Förderung des Österreichischen </a:t>
            </a:r>
            <a:br>
              <a:rPr lang="de-DE" dirty="0"/>
            </a:br>
            <a:r>
              <a:rPr lang="de-DE" dirty="0"/>
              <a:t>Jugendparlaments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Kooperation mit dem </a:t>
            </a:r>
            <a:br>
              <a:rPr lang="de-DE" dirty="0"/>
            </a:br>
            <a:r>
              <a:rPr lang="de-DE" dirty="0"/>
              <a:t>Österreichischen Integrationsfonds ÖIF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Partner des Bundesheeres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C6ADE0-DDEE-0463-BB27-66C2289972D0}"/>
              </a:ext>
            </a:extLst>
          </p:cNvPr>
          <p:cNvGrpSpPr/>
          <p:nvPr/>
        </p:nvGrpSpPr>
        <p:grpSpPr>
          <a:xfrm>
            <a:off x="4983395" y="1871100"/>
            <a:ext cx="3524858" cy="2500850"/>
            <a:chOff x="4983395" y="1871100"/>
            <a:chExt cx="3524858" cy="2500850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9736E85-A6B9-AB04-1346-F1D754352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109"/>
            <a:stretch>
              <a:fillRect/>
            </a:stretch>
          </p:blipFill>
          <p:spPr>
            <a:xfrm flipH="1">
              <a:off x="4983395" y="1871100"/>
              <a:ext cx="3524858" cy="250085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77BA033-43C1-A1DE-5B3F-ADAC83F3CE3B}"/>
                </a:ext>
              </a:extLst>
            </p:cNvPr>
            <p:cNvSpPr txBox="1"/>
            <p:nvPr/>
          </p:nvSpPr>
          <p:spPr>
            <a:xfrm>
              <a:off x="6928223" y="4187284"/>
              <a:ext cx="158003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AT" sz="600" dirty="0">
                  <a:solidFill>
                    <a:schemeClr val="bg2">
                      <a:lumMod val="75000"/>
                    </a:schemeClr>
                  </a:solidFill>
                </a:rPr>
                <a:t>© </a:t>
              </a:r>
              <a:r>
                <a:rPr lang="de-DE" sz="600" dirty="0">
                  <a:solidFill>
                    <a:schemeClr val="bg2">
                      <a:lumMod val="75000"/>
                    </a:schemeClr>
                  </a:solidFill>
                </a:rPr>
                <a:t>iStock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48936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E8AC3-17AA-ED4C-50B7-9980EA56D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Zusammenfassung – Ausblick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2AC28C-9A6E-E53C-1F7C-6F74BE88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54</a:t>
            </a:fld>
            <a:endParaRPr lang="de-AT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4A4A6675-873D-1E47-57B1-1B4B2A3542C9}"/>
              </a:ext>
            </a:extLst>
          </p:cNvPr>
          <p:cNvSpPr txBox="1">
            <a:spLocks/>
          </p:cNvSpPr>
          <p:nvPr/>
        </p:nvSpPr>
        <p:spPr>
          <a:xfrm>
            <a:off x="539750" y="1418400"/>
            <a:ext cx="7704657" cy="3371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ULV umfasst militärische und vor allem zivile Vorsorgemaßnahmen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Flexibilität bei der Wahrnehmung der Zuständigkeiten 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abgestimmt auf die GASP/GSVP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Weiterentwicklung der ULV um weitere Säulen </a:t>
            </a:r>
            <a:r>
              <a:rPr lang="de-DE" dirty="0" err="1"/>
              <a:t>mgl</a:t>
            </a:r>
            <a:r>
              <a:rPr lang="de-DE" dirty="0"/>
              <a:t>. (Ökologie, Gesundheit)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sicherheits- und verteidigungspolitische Herausforderungen sind </a:t>
            </a:r>
            <a:br>
              <a:rPr lang="de-DE" dirty="0"/>
            </a:br>
            <a:r>
              <a:rPr lang="de-DE" dirty="0"/>
              <a:t>hinsichtlich der Komplexität nur mehr im Verbund zu lösen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Prozess ist ein „Marathon“, kein „Sprint“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r>
              <a:rPr lang="de-DE" dirty="0"/>
              <a:t>ULV ist eine gesamtstaatliche und gesamtgesellschaftliche Aufgabe</a:t>
            </a:r>
          </a:p>
          <a:p>
            <a:pPr>
              <a:lnSpc>
                <a:spcPct val="100000"/>
              </a:lnSpc>
              <a:buClr>
                <a:srgbClr val="E6320F"/>
              </a:buClr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2657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2338124-5D10-E1AF-8D81-A263A9F9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364" y="3572142"/>
            <a:ext cx="5915025" cy="1065756"/>
          </a:xfrm>
        </p:spPr>
        <p:txBody>
          <a:bodyPr>
            <a:normAutofit/>
          </a:bodyPr>
          <a:lstStyle/>
          <a:p>
            <a:pPr algn="ctr">
              <a:lnSpc>
                <a:spcPts val="3440"/>
              </a:lnSpc>
              <a:spcBef>
                <a:spcPts val="0"/>
              </a:spcBef>
            </a:pPr>
            <a:r>
              <a:rPr lang="de-AT" sz="3500" dirty="0">
                <a:solidFill>
                  <a:srgbClr val="686E59"/>
                </a:solidFill>
              </a:rPr>
              <a:t>Umfassende Landesverteidigung</a:t>
            </a:r>
            <a:br>
              <a:rPr lang="de-AT" sz="3500" b="0" dirty="0">
                <a:solidFill>
                  <a:srgbClr val="686E59"/>
                </a:solidFill>
              </a:rPr>
            </a:br>
            <a:r>
              <a:rPr lang="de-AT" sz="3500" b="0" dirty="0">
                <a:solidFill>
                  <a:srgbClr val="686E59"/>
                </a:solidFill>
              </a:rPr>
              <a:t>geht uns alle an.</a:t>
            </a:r>
          </a:p>
        </p:txBody>
      </p:sp>
      <p:pic>
        <p:nvPicPr>
          <p:cNvPr id="2" name="Grafik 1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3C6A0EC4-93FF-0EEF-9C7A-8DC2B8D9BA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843558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0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90B54C4D-763A-4529-DA20-D2D3597CF975}"/>
              </a:ext>
            </a:extLst>
          </p:cNvPr>
          <p:cNvCxnSpPr>
            <a:cxnSpLocks/>
            <a:stCxn id="31" idx="2"/>
            <a:endCxn id="14" idx="0"/>
          </p:cNvCxnSpPr>
          <p:nvPr/>
        </p:nvCxnSpPr>
        <p:spPr>
          <a:xfrm>
            <a:off x="4684833" y="1555232"/>
            <a:ext cx="1702" cy="255771"/>
          </a:xfrm>
          <a:prstGeom prst="line">
            <a:avLst/>
          </a:prstGeom>
          <a:ln w="12700">
            <a:solidFill>
              <a:srgbClr val="43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090E26-6E9A-9E21-A0EA-C9932234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56</a:t>
            </a:fld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2A9A8F0-310F-0178-45C5-CCAA416AB433}"/>
              </a:ext>
            </a:extLst>
          </p:cNvPr>
          <p:cNvSpPr txBox="1"/>
          <p:nvPr/>
        </p:nvSpPr>
        <p:spPr>
          <a:xfrm>
            <a:off x="6069183" y="780521"/>
            <a:ext cx="204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Verfassungsgemäßer Zustand nach B-VG Art. 9a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988F75-95B9-8B74-8433-EF3D76BDF99A}"/>
              </a:ext>
            </a:extLst>
          </p:cNvPr>
          <p:cNvSpPr txBox="1"/>
          <p:nvPr/>
        </p:nvSpPr>
        <p:spPr>
          <a:xfrm>
            <a:off x="7869383" y="2763674"/>
            <a:ext cx="15991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Einsatzvorsorge</a:t>
            </a:r>
          </a:p>
          <a:p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Selbstschutz</a:t>
            </a:r>
          </a:p>
          <a:p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Warn-Alarmdienst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FC09088-35EF-1109-6F78-48B01E5E7372}"/>
              </a:ext>
            </a:extLst>
          </p:cNvPr>
          <p:cNvSpPr txBox="1"/>
          <p:nvPr/>
        </p:nvSpPr>
        <p:spPr>
          <a:xfrm>
            <a:off x="6287893" y="1854671"/>
            <a:ext cx="2377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Schutz der Grenzen </a:t>
            </a:r>
            <a:r>
              <a:rPr lang="de-AT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Abhaltewirkung</a:t>
            </a:r>
            <a:endParaRPr lang="de-A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Soldaten und Bevölkerung gemeinsam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73ED774-DDCB-D445-8471-E982AAC25258}"/>
              </a:ext>
            </a:extLst>
          </p:cNvPr>
          <p:cNvSpPr txBox="1"/>
          <p:nvPr/>
        </p:nvSpPr>
        <p:spPr>
          <a:xfrm>
            <a:off x="573735" y="699542"/>
            <a:ext cx="26145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Demokratische Grund- und Freiheitsrechte Bürgerrechte, ideelle Werte, Stolz, zeitgemäßer Patriotismus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9A4F0A4-6C86-08FF-4F58-B136281A3ADB}"/>
              </a:ext>
            </a:extLst>
          </p:cNvPr>
          <p:cNvSpPr txBox="1"/>
          <p:nvPr/>
        </p:nvSpPr>
        <p:spPr>
          <a:xfrm>
            <a:off x="2112734" y="1854671"/>
            <a:ext cx="972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Souveränität</a:t>
            </a:r>
          </a:p>
          <a:p>
            <a:pPr algn="r"/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Autarkie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AD31B1-7EF0-2CF0-71E0-2516345E591C}"/>
              </a:ext>
            </a:extLst>
          </p:cNvPr>
          <p:cNvSpPr txBox="1"/>
          <p:nvPr/>
        </p:nvSpPr>
        <p:spPr>
          <a:xfrm>
            <a:off x="3172547" y="1811003"/>
            <a:ext cx="3027975" cy="769441"/>
          </a:xfrm>
          <a:prstGeom prst="rect">
            <a:avLst/>
          </a:prstGeom>
          <a:solidFill>
            <a:srgbClr val="434F3E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100" dirty="0">
                <a:solidFill>
                  <a:schemeClr val="bg2"/>
                </a:solidFill>
              </a:rPr>
              <a:t>Die Summe aller </a:t>
            </a:r>
            <a:br>
              <a:rPr lang="de-DE" sz="1100" dirty="0">
                <a:solidFill>
                  <a:schemeClr val="bg2"/>
                </a:solidFill>
              </a:rPr>
            </a:br>
            <a:r>
              <a:rPr lang="de-DE" sz="1100" dirty="0">
                <a:solidFill>
                  <a:schemeClr val="bg2"/>
                </a:solidFill>
              </a:rPr>
              <a:t>militärischen und zivilen Vorsorgemaßnahmen, um den Herausforderungen als </a:t>
            </a:r>
            <a:br>
              <a:rPr lang="de-DE" sz="1100" dirty="0">
                <a:solidFill>
                  <a:schemeClr val="bg2"/>
                </a:solidFill>
              </a:rPr>
            </a:br>
            <a:r>
              <a:rPr lang="de-DE" sz="1100" dirty="0">
                <a:solidFill>
                  <a:schemeClr val="bg2"/>
                </a:solidFill>
              </a:rPr>
              <a:t>Staatsganzes begegnen zu können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8FEBB7-97C3-DD0C-E79A-2AAD7E581BF5}"/>
              </a:ext>
            </a:extLst>
          </p:cNvPr>
          <p:cNvSpPr txBox="1"/>
          <p:nvPr/>
        </p:nvSpPr>
        <p:spPr>
          <a:xfrm>
            <a:off x="20511" y="2860943"/>
            <a:ext cx="1589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Güterversorgung</a:t>
            </a:r>
          </a:p>
          <a:p>
            <a:pPr algn="r"/>
            <a:r>
              <a:rPr lang="de-AT" sz="1100" dirty="0">
                <a:latin typeface="Calibri" panose="020F0502020204030204" pitchFamily="34" charset="0"/>
                <a:cs typeface="Calibri" panose="020F0502020204030204" pitchFamily="34" charset="0"/>
              </a:rPr>
              <a:t>Versorgungssicherheit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E98C305-92C2-C821-2F76-D0CC6C70A30C}"/>
              </a:ext>
            </a:extLst>
          </p:cNvPr>
          <p:cNvSpPr txBox="1"/>
          <p:nvPr/>
        </p:nvSpPr>
        <p:spPr>
          <a:xfrm>
            <a:off x="1626369" y="2921987"/>
            <a:ext cx="1431521" cy="276999"/>
          </a:xfrm>
          <a:prstGeom prst="rect">
            <a:avLst/>
          </a:prstGeom>
          <a:solidFill>
            <a:srgbClr val="434F3E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200" b="1" dirty="0">
                <a:solidFill>
                  <a:schemeClr val="bg2"/>
                </a:solidFill>
              </a:rPr>
              <a:t>GLV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1C59BC-D0A9-3613-D1AC-19DEE26FBDC3}"/>
              </a:ext>
            </a:extLst>
          </p:cNvPr>
          <p:cNvSpPr txBox="1"/>
          <p:nvPr/>
        </p:nvSpPr>
        <p:spPr>
          <a:xfrm>
            <a:off x="1626369" y="3198986"/>
            <a:ext cx="1431521" cy="115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100" dirty="0"/>
              <a:t>Alle Maßnahmen </a:t>
            </a:r>
            <a:br>
              <a:rPr lang="de-DE" sz="1100" dirty="0"/>
            </a:br>
            <a:r>
              <a:rPr lang="de-DE" sz="1100" dirty="0"/>
              <a:t>zur Förderung und Erhaltung des Verständnisses für die Umfassenden Landesverteidigung</a:t>
            </a:r>
            <a:endParaRPr lang="de-DE" sz="16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5CF821F-3AE3-05CF-90A9-953402412F19}"/>
              </a:ext>
            </a:extLst>
          </p:cNvPr>
          <p:cNvSpPr txBox="1"/>
          <p:nvPr/>
        </p:nvSpPr>
        <p:spPr>
          <a:xfrm>
            <a:off x="1626369" y="4337759"/>
            <a:ext cx="1431521" cy="230832"/>
          </a:xfrm>
          <a:prstGeom prst="rect">
            <a:avLst/>
          </a:prstGeom>
          <a:solidFill>
            <a:srgbClr val="434F3E">
              <a:alpha val="70000"/>
            </a:srgb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900" dirty="0">
                <a:solidFill>
                  <a:schemeClr val="bg2"/>
                </a:solidFill>
              </a:rPr>
              <a:t>Bildungsministerium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92AEF67-A13E-0DEB-FB97-B413BA527FA9}"/>
              </a:ext>
            </a:extLst>
          </p:cNvPr>
          <p:cNvGrpSpPr/>
          <p:nvPr/>
        </p:nvGrpSpPr>
        <p:grpSpPr>
          <a:xfrm>
            <a:off x="3173368" y="2921987"/>
            <a:ext cx="1450546" cy="1646604"/>
            <a:chOff x="3173368" y="2921987"/>
            <a:chExt cx="1450546" cy="1646604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41C19432-3032-6334-BE3B-E7591B051327}"/>
                </a:ext>
              </a:extLst>
            </p:cNvPr>
            <p:cNvSpPr txBox="1"/>
            <p:nvPr/>
          </p:nvSpPr>
          <p:spPr>
            <a:xfrm>
              <a:off x="3191296" y="2921987"/>
              <a:ext cx="1431521" cy="276999"/>
            </a:xfrm>
            <a:prstGeom prst="rect">
              <a:avLst/>
            </a:prstGeom>
            <a:solidFill>
              <a:srgbClr val="434F3E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bg2"/>
                  </a:solidFill>
                </a:rPr>
                <a:t>MLV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3F65215-4E5D-E13A-3C68-E4820617A49E}"/>
                </a:ext>
              </a:extLst>
            </p:cNvPr>
            <p:cNvSpPr txBox="1"/>
            <p:nvPr/>
          </p:nvSpPr>
          <p:spPr>
            <a:xfrm>
              <a:off x="3173368" y="3198986"/>
              <a:ext cx="143152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Schutz der Neutralität und Verteidigung der Souveränität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EFFB0AF-C6D3-A79E-78A2-02729F7ADF64}"/>
                </a:ext>
              </a:extLst>
            </p:cNvPr>
            <p:cNvSpPr txBox="1"/>
            <p:nvPr/>
          </p:nvSpPr>
          <p:spPr>
            <a:xfrm>
              <a:off x="3192393" y="4337759"/>
              <a:ext cx="1431521" cy="230832"/>
            </a:xfrm>
            <a:prstGeom prst="rect">
              <a:avLst/>
            </a:prstGeom>
            <a:solidFill>
              <a:srgbClr val="434F3E">
                <a:alpha val="70000"/>
              </a:srgbClr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2"/>
                  </a:solidFill>
                </a:rPr>
                <a:t>Verteidigungsministerium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E7D831-03E2-15A4-4F79-7627A37BEB2E}"/>
              </a:ext>
            </a:extLst>
          </p:cNvPr>
          <p:cNvGrpSpPr/>
          <p:nvPr/>
        </p:nvGrpSpPr>
        <p:grpSpPr>
          <a:xfrm>
            <a:off x="3359125" y="771550"/>
            <a:ext cx="2646652" cy="783682"/>
            <a:chOff x="3359125" y="771550"/>
            <a:chExt cx="2646652" cy="783682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8B4ED4F-D4F0-2B0B-1A30-65FAB078CCB1}"/>
                </a:ext>
              </a:extLst>
            </p:cNvPr>
            <p:cNvSpPr txBox="1"/>
            <p:nvPr/>
          </p:nvSpPr>
          <p:spPr>
            <a:xfrm>
              <a:off x="3359125" y="771550"/>
              <a:ext cx="2646652" cy="461665"/>
            </a:xfrm>
            <a:prstGeom prst="rect">
              <a:avLst/>
            </a:prstGeom>
            <a:solidFill>
              <a:srgbClr val="434F3E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bg2"/>
                  </a:solidFill>
                </a:rPr>
                <a:t>Umfassende </a:t>
              </a:r>
            </a:p>
            <a:p>
              <a:pPr algn="ctr"/>
              <a:r>
                <a:rPr lang="de-DE" sz="1200" b="1" dirty="0">
                  <a:solidFill>
                    <a:schemeClr val="bg2"/>
                  </a:solidFill>
                </a:rPr>
                <a:t>Landesverteidigung (ULV)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BE834FF-2041-8F39-BCBD-F0CB8CBB5660}"/>
                </a:ext>
              </a:extLst>
            </p:cNvPr>
            <p:cNvSpPr txBox="1"/>
            <p:nvPr/>
          </p:nvSpPr>
          <p:spPr>
            <a:xfrm>
              <a:off x="3969072" y="1324400"/>
              <a:ext cx="1431521" cy="230832"/>
            </a:xfrm>
            <a:prstGeom prst="rect">
              <a:avLst/>
            </a:prstGeom>
            <a:solidFill>
              <a:srgbClr val="434F3E">
                <a:alpha val="70000"/>
              </a:srgbClr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2"/>
                  </a:solidFill>
                </a:rPr>
                <a:t>Bundeskanzleramt</a:t>
              </a:r>
            </a:p>
          </p:txBody>
        </p:sp>
      </p:grp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5DC7AD5-F439-5107-A33E-94B66035769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684833" y="2580444"/>
            <a:ext cx="1702" cy="186238"/>
          </a:xfrm>
          <a:prstGeom prst="line">
            <a:avLst/>
          </a:prstGeom>
          <a:ln w="12700">
            <a:solidFill>
              <a:srgbClr val="43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CDB16CB2-794C-EC7D-E194-6E0F451CAD3B}"/>
              </a:ext>
            </a:extLst>
          </p:cNvPr>
          <p:cNvCxnSpPr>
            <a:cxnSpLocks/>
          </p:cNvCxnSpPr>
          <p:nvPr/>
        </p:nvCxnSpPr>
        <p:spPr>
          <a:xfrm flipH="1">
            <a:off x="2338575" y="2771636"/>
            <a:ext cx="4706470" cy="0"/>
          </a:xfrm>
          <a:prstGeom prst="line">
            <a:avLst/>
          </a:prstGeom>
          <a:ln w="12700">
            <a:solidFill>
              <a:srgbClr val="43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74C0AE64-350C-C17F-11B4-7327A67D4956}"/>
              </a:ext>
            </a:extLst>
          </p:cNvPr>
          <p:cNvCxnSpPr>
            <a:cxnSpLocks/>
          </p:cNvCxnSpPr>
          <p:nvPr/>
        </p:nvCxnSpPr>
        <p:spPr>
          <a:xfrm>
            <a:off x="2344962" y="2766682"/>
            <a:ext cx="0" cy="112496"/>
          </a:xfrm>
          <a:prstGeom prst="line">
            <a:avLst/>
          </a:prstGeom>
          <a:ln w="12700">
            <a:solidFill>
              <a:srgbClr val="43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4988FA0B-A1BC-783C-D917-E6245E79B1CA}"/>
              </a:ext>
            </a:extLst>
          </p:cNvPr>
          <p:cNvCxnSpPr>
            <a:cxnSpLocks/>
          </p:cNvCxnSpPr>
          <p:nvPr/>
        </p:nvCxnSpPr>
        <p:spPr>
          <a:xfrm>
            <a:off x="3895303" y="2766682"/>
            <a:ext cx="0" cy="112496"/>
          </a:xfrm>
          <a:prstGeom prst="line">
            <a:avLst/>
          </a:prstGeom>
          <a:ln w="12700">
            <a:solidFill>
              <a:srgbClr val="43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C2B21E4-1B6C-14F3-8D6C-87FA6C80BD4D}"/>
              </a:ext>
            </a:extLst>
          </p:cNvPr>
          <p:cNvGrpSpPr/>
          <p:nvPr/>
        </p:nvGrpSpPr>
        <p:grpSpPr>
          <a:xfrm>
            <a:off x="4756223" y="2766682"/>
            <a:ext cx="1444299" cy="1801909"/>
            <a:chOff x="4756223" y="2766682"/>
            <a:chExt cx="1444299" cy="180190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1359B955-A577-BD1F-0DE8-C28B7E0EA99B}"/>
                </a:ext>
              </a:extLst>
            </p:cNvPr>
            <p:cNvGrpSpPr/>
            <p:nvPr/>
          </p:nvGrpSpPr>
          <p:grpSpPr>
            <a:xfrm>
              <a:off x="4756223" y="2921987"/>
              <a:ext cx="1444299" cy="1646604"/>
              <a:chOff x="4756223" y="2921987"/>
              <a:chExt cx="1444299" cy="1646604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C19F13C4-F947-69E7-275C-B16DB288B719}"/>
                  </a:ext>
                </a:extLst>
              </p:cNvPr>
              <p:cNvSpPr txBox="1"/>
              <p:nvPr/>
            </p:nvSpPr>
            <p:spPr>
              <a:xfrm>
                <a:off x="4756223" y="2921987"/>
                <a:ext cx="1431521" cy="276999"/>
              </a:xfrm>
              <a:prstGeom prst="rect">
                <a:avLst/>
              </a:prstGeom>
              <a:solidFill>
                <a:srgbClr val="434F3E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de-DE" sz="1200" b="1" dirty="0">
                    <a:solidFill>
                      <a:schemeClr val="bg2"/>
                    </a:solidFill>
                  </a:rPr>
                  <a:t>WLV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AADFFEE-2524-290F-0573-2488A788E7B0}"/>
                  </a:ext>
                </a:extLst>
              </p:cNvPr>
              <p:cNvSpPr txBox="1"/>
              <p:nvPr/>
            </p:nvSpPr>
            <p:spPr>
              <a:xfrm>
                <a:off x="4769001" y="3198986"/>
                <a:ext cx="1431521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00" dirty="0"/>
                  <a:t>Erhalt der Leistungsfähigkeit und Vermeidung </a:t>
                </a:r>
                <a:br>
                  <a:rPr lang="de-DE" sz="1100" dirty="0"/>
                </a:br>
                <a:r>
                  <a:rPr lang="de-DE" sz="1100" dirty="0"/>
                  <a:t>von Störungen </a:t>
                </a:r>
                <a:br>
                  <a:rPr lang="de-DE" sz="1100" dirty="0"/>
                </a:br>
                <a:r>
                  <a:rPr lang="de-DE" sz="1100" dirty="0"/>
                  <a:t>der Wirtschaft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16A223CB-7225-EC2F-8264-E3FF62B4E49D}"/>
                  </a:ext>
                </a:extLst>
              </p:cNvPr>
              <p:cNvSpPr txBox="1"/>
              <p:nvPr/>
            </p:nvSpPr>
            <p:spPr>
              <a:xfrm>
                <a:off x="4758417" y="4337759"/>
                <a:ext cx="1431521" cy="230832"/>
              </a:xfrm>
              <a:prstGeom prst="rect">
                <a:avLst/>
              </a:prstGeom>
              <a:solidFill>
                <a:srgbClr val="434F3E">
                  <a:alpha val="70000"/>
                </a:srgbClr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de-DE" sz="900" dirty="0">
                    <a:solidFill>
                      <a:schemeClr val="bg2"/>
                    </a:solidFill>
                  </a:rPr>
                  <a:t>Wirtschaftsministerium</a:t>
                </a:r>
              </a:p>
            </p:txBody>
          </p:sp>
        </p:grpSp>
        <p:cxnSp>
          <p:nvCxnSpPr>
            <p:cNvPr id="53" name="Gerade Verbindung 52">
              <a:extLst>
                <a:ext uri="{FF2B5EF4-FFF2-40B4-BE49-F238E27FC236}">
                  <a16:creationId xmlns:a16="http://schemas.microsoft.com/office/drawing/2014/main" id="{C94375B7-8291-9F40-6F28-12E10F7A382F}"/>
                </a:ext>
              </a:extLst>
            </p:cNvPr>
            <p:cNvCxnSpPr>
              <a:cxnSpLocks/>
            </p:cNvCxnSpPr>
            <p:nvPr/>
          </p:nvCxnSpPr>
          <p:spPr>
            <a:xfrm>
              <a:off x="5498325" y="2766682"/>
              <a:ext cx="0" cy="112496"/>
            </a:xfrm>
            <a:prstGeom prst="line">
              <a:avLst/>
            </a:prstGeom>
            <a:ln w="12700">
              <a:solidFill>
                <a:srgbClr val="434F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E620A2F-5E73-C9C6-5739-1AC52D89C3EC}"/>
              </a:ext>
            </a:extLst>
          </p:cNvPr>
          <p:cNvGrpSpPr/>
          <p:nvPr/>
        </p:nvGrpSpPr>
        <p:grpSpPr>
          <a:xfrm>
            <a:off x="6321151" y="2921987"/>
            <a:ext cx="1434810" cy="1646604"/>
            <a:chOff x="6321151" y="2921987"/>
            <a:chExt cx="1434810" cy="1646604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0895B2B-B70F-A8CA-9DAA-A7C3E8EDEA34}"/>
                </a:ext>
              </a:extLst>
            </p:cNvPr>
            <p:cNvSpPr txBox="1"/>
            <p:nvPr/>
          </p:nvSpPr>
          <p:spPr>
            <a:xfrm>
              <a:off x="6321151" y="2921987"/>
              <a:ext cx="1431521" cy="276999"/>
            </a:xfrm>
            <a:prstGeom prst="rect">
              <a:avLst/>
            </a:prstGeom>
            <a:solidFill>
              <a:srgbClr val="434F3E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bg2"/>
                  </a:solidFill>
                </a:rPr>
                <a:t>ZLV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2590A8B-023B-B6FA-231C-A6D260A10C66}"/>
                </a:ext>
              </a:extLst>
            </p:cNvPr>
            <p:cNvSpPr txBox="1"/>
            <p:nvPr/>
          </p:nvSpPr>
          <p:spPr>
            <a:xfrm>
              <a:off x="6321151" y="3198986"/>
              <a:ext cx="14315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Schutz der Bevölkerung und Absicherung der Funktionsfähigkeit staatlicher Einrichtungen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4CD245F-2AC3-780D-CAC1-05F61302FF70}"/>
                </a:ext>
              </a:extLst>
            </p:cNvPr>
            <p:cNvSpPr txBox="1"/>
            <p:nvPr/>
          </p:nvSpPr>
          <p:spPr>
            <a:xfrm>
              <a:off x="6324440" y="4337759"/>
              <a:ext cx="1431521" cy="230832"/>
            </a:xfrm>
            <a:prstGeom prst="rect">
              <a:avLst/>
            </a:prstGeom>
            <a:solidFill>
              <a:srgbClr val="434F3E">
                <a:alpha val="70000"/>
              </a:srgbClr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2"/>
                  </a:solidFill>
                </a:rPr>
                <a:t>Innenministerium</a:t>
              </a:r>
            </a:p>
          </p:txBody>
        </p:sp>
      </p:grp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72B31E38-4FCD-2DA0-CCEA-266A2F7A5515}"/>
              </a:ext>
            </a:extLst>
          </p:cNvPr>
          <p:cNvCxnSpPr>
            <a:cxnSpLocks/>
          </p:cNvCxnSpPr>
          <p:nvPr/>
        </p:nvCxnSpPr>
        <p:spPr>
          <a:xfrm>
            <a:off x="7041140" y="2766682"/>
            <a:ext cx="0" cy="112496"/>
          </a:xfrm>
          <a:prstGeom prst="line">
            <a:avLst/>
          </a:prstGeom>
          <a:ln w="12700">
            <a:solidFill>
              <a:srgbClr val="434F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 animBg="1"/>
      <p:bldP spid="11" grpId="0"/>
      <p:bldP spid="15" grpId="0" animBg="1"/>
      <p:bldP spid="19" grpId="0" animBg="1"/>
      <p:bldP spid="2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lektronik, Computer, Ausgabegerät, computer enthält.&#10;&#10;KI-generierte Inhalte können fehlerhaft sein.">
            <a:extLst>
              <a:ext uri="{FF2B5EF4-FFF2-40B4-BE49-F238E27FC236}">
                <a16:creationId xmlns:a16="http://schemas.microsoft.com/office/drawing/2014/main" id="{F74A7227-C486-B859-6631-F94B4FE6EA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406" y="536971"/>
            <a:ext cx="4895377" cy="325891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7B0699-4F82-4BF2-12D9-7C2C5EC03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643757"/>
            <a:ext cx="4248274" cy="19627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000" b="1" dirty="0">
                <a:solidFill>
                  <a:srgbClr val="686E59"/>
                </a:solidFill>
                <a:latin typeface="+mj-lt"/>
              </a:rPr>
              <a:t>IMPRESSUM</a:t>
            </a:r>
          </a:p>
          <a:p>
            <a:pPr>
              <a:lnSpc>
                <a:spcPct val="100000"/>
              </a:lnSpc>
              <a:buNone/>
            </a:pPr>
            <a:r>
              <a:rPr lang="de-AT" sz="1000" dirty="0" err="1">
                <a:effectLst/>
                <a:latin typeface="+mj-lt"/>
              </a:rPr>
              <a:t>MedieninhaberIn</a:t>
            </a:r>
            <a:r>
              <a:rPr lang="de-AT" sz="1000" dirty="0">
                <a:effectLst/>
                <a:latin typeface="+mj-lt"/>
              </a:rPr>
              <a:t>, </a:t>
            </a:r>
            <a:r>
              <a:rPr lang="de-AT" sz="1000" dirty="0" err="1">
                <a:effectLst/>
                <a:latin typeface="+mj-lt"/>
              </a:rPr>
              <a:t>VerlegerIn</a:t>
            </a:r>
            <a:r>
              <a:rPr lang="de-AT" sz="1000" dirty="0">
                <a:effectLst/>
                <a:latin typeface="+mj-lt"/>
              </a:rPr>
              <a:t> und </a:t>
            </a:r>
            <a:r>
              <a:rPr lang="de-AT" sz="1000" dirty="0" err="1">
                <a:effectLst/>
                <a:latin typeface="+mj-lt"/>
              </a:rPr>
              <a:t>HerausgeberIn</a:t>
            </a:r>
            <a:r>
              <a:rPr lang="de-AT" sz="1000" dirty="0">
                <a:effectLst/>
                <a:latin typeface="+mj-lt"/>
              </a:rPr>
              <a:t>:</a:t>
            </a:r>
          </a:p>
          <a:p>
            <a:pPr>
              <a:lnSpc>
                <a:spcPct val="100000"/>
              </a:lnSpc>
              <a:buNone/>
            </a:pPr>
            <a:r>
              <a:rPr lang="de-AT" sz="1000" dirty="0">
                <a:effectLst/>
                <a:latin typeface="+mj-lt"/>
              </a:rPr>
              <a:t>Bundesministerium für Landesverteidigung, BMLV</a:t>
            </a:r>
          </a:p>
          <a:p>
            <a:pPr>
              <a:lnSpc>
                <a:spcPct val="100000"/>
              </a:lnSpc>
              <a:buNone/>
            </a:pPr>
            <a:r>
              <a:rPr lang="de-AT" sz="1000" dirty="0" err="1">
                <a:effectLst/>
                <a:latin typeface="+mj-lt"/>
              </a:rPr>
              <a:t>Roßauer</a:t>
            </a:r>
            <a:r>
              <a:rPr lang="de-AT" sz="1000" dirty="0">
                <a:effectLst/>
                <a:latin typeface="+mj-lt"/>
              </a:rPr>
              <a:t> Lände 1, 1090 Wien</a:t>
            </a:r>
          </a:p>
          <a:p>
            <a:pPr>
              <a:lnSpc>
                <a:spcPct val="100000"/>
              </a:lnSpc>
              <a:buNone/>
            </a:pPr>
            <a:r>
              <a:rPr lang="de-AT" sz="1000" dirty="0">
                <a:effectLst/>
                <a:latin typeface="+mj-lt"/>
              </a:rPr>
              <a:t>Redaktion: ZGK / Direktion Kommunikation </a:t>
            </a:r>
          </a:p>
          <a:p>
            <a:pPr>
              <a:lnSpc>
                <a:spcPct val="100000"/>
              </a:lnSpc>
              <a:buNone/>
            </a:pPr>
            <a:endParaRPr lang="de-AT" sz="1000" dirty="0">
              <a:effectLst/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de-AT" sz="1000" dirty="0">
                <a:effectLst/>
                <a:latin typeface="+mj-lt"/>
              </a:rPr>
              <a:t>Wien, 2025</a:t>
            </a:r>
            <a:endParaRPr lang="de-DE" sz="1000" dirty="0">
              <a:solidFill>
                <a:srgbClr val="686E5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209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E293-7D74-28BC-DD52-BC0D2423F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AEBB260-085E-8B4F-561B-D794DA42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MIGRATION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2CFF0F-08E6-36DC-835B-9A765E68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6</a:t>
            </a:fld>
            <a:endParaRPr lang="de-AT" dirty="0"/>
          </a:p>
        </p:txBody>
      </p:sp>
      <p:pic>
        <p:nvPicPr>
          <p:cNvPr id="5" name="Bildplatzhalter 1">
            <a:extLst>
              <a:ext uri="{FF2B5EF4-FFF2-40B4-BE49-F238E27FC236}">
                <a16:creationId xmlns:a16="http://schemas.microsoft.com/office/drawing/2014/main" id="{8D758C42-6B8B-6D15-036C-3401BC7F69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1" y="1335600"/>
            <a:ext cx="7978775" cy="327240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1208BED-512B-5918-EB3B-1718E1D85A49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RB25</a:t>
            </a:r>
          </a:p>
        </p:txBody>
      </p:sp>
    </p:spTree>
    <p:extLst>
      <p:ext uri="{BB962C8B-B14F-4D97-AF65-F5344CB8AC3E}">
        <p14:creationId xmlns:p14="http://schemas.microsoft.com/office/powerpoint/2010/main" val="345226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6669-DDD4-113E-C020-46EFF1BF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9D4EDB5-E831-A485-8D2B-FD1E9E96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WIRTSCHAFT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75CC3E-9552-3EC5-82F1-CE2E3EB8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7</a:t>
            </a:fld>
            <a:endParaRPr lang="de-AT" dirty="0"/>
          </a:p>
        </p:txBody>
      </p:sp>
      <p:pic>
        <p:nvPicPr>
          <p:cNvPr id="5" name="Bildplatzhalter 1">
            <a:extLst>
              <a:ext uri="{FF2B5EF4-FFF2-40B4-BE49-F238E27FC236}">
                <a16:creationId xmlns:a16="http://schemas.microsoft.com/office/drawing/2014/main" id="{F644DF89-83D7-C16C-DE93-01CAC0C2C2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>
            <a:fillRect/>
          </a:stretch>
        </p:blipFill>
        <p:spPr>
          <a:xfrm>
            <a:off x="539751" y="1335600"/>
            <a:ext cx="7978775" cy="327240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1A8E48-1E65-8BD9-7B19-681823457A8F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196616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68460-0488-773D-371E-A4DD87567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BF091D7-DB6C-0DB1-3C3F-BFE7AFBD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DESINFORMATION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FE7FDB-83FE-F4A2-F41C-58001AFE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8</a:t>
            </a:fld>
            <a:endParaRPr lang="de-AT" dirty="0"/>
          </a:p>
        </p:txBody>
      </p:sp>
      <p:pic>
        <p:nvPicPr>
          <p:cNvPr id="5" name="Bildplatzhalter 1">
            <a:extLst>
              <a:ext uri="{FF2B5EF4-FFF2-40B4-BE49-F238E27FC236}">
                <a16:creationId xmlns:a16="http://schemas.microsoft.com/office/drawing/2014/main" id="{79EC6DE5-ACA3-77CF-555D-88F00CBD7F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1" y="1335600"/>
            <a:ext cx="7978775" cy="327240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2E709CA-CC5A-F51D-A53D-09B3EDEFC410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307852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643-B04C-7FFF-3049-A399143EA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3DB9A2A-E888-5E8B-6229-C7BAF4F6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E6320F"/>
                </a:solidFill>
              </a:rPr>
              <a:t>PSYCHOLOGISCHE KAMPFFÜHRUNG</a:t>
            </a:r>
            <a:endParaRPr lang="de-DE" dirty="0">
              <a:solidFill>
                <a:srgbClr val="E6320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903A4F-3C38-2790-95D6-AD659F71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9</a:t>
            </a:fld>
            <a:endParaRPr lang="de-AT" dirty="0"/>
          </a:p>
        </p:txBody>
      </p:sp>
      <p:pic>
        <p:nvPicPr>
          <p:cNvPr id="8" name="Bildplatzhalter 1">
            <a:extLst>
              <a:ext uri="{FF2B5EF4-FFF2-40B4-BE49-F238E27FC236}">
                <a16:creationId xmlns:a16="http://schemas.microsoft.com/office/drawing/2014/main" id="{6E67199D-30E6-C949-F1EE-34508E5503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1" y="1335600"/>
            <a:ext cx="7978775" cy="327240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908BC50-59A3-C796-10DC-E64BA5FC17B2}"/>
              </a:ext>
            </a:extLst>
          </p:cNvPr>
          <p:cNvSpPr txBox="1"/>
          <p:nvPr/>
        </p:nvSpPr>
        <p:spPr>
          <a:xfrm>
            <a:off x="6938495" y="4432299"/>
            <a:ext cx="15800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" dirty="0">
                <a:solidFill>
                  <a:schemeClr val="bg2"/>
                </a:solidFill>
              </a:rPr>
              <a:t>© </a:t>
            </a:r>
            <a:r>
              <a:rPr lang="de-DE" sz="600" dirty="0">
                <a:solidFill>
                  <a:schemeClr val="bg2"/>
                </a:solidFill>
              </a:rPr>
              <a:t>Shutterstock</a:t>
            </a:r>
          </a:p>
        </p:txBody>
      </p:sp>
    </p:spTree>
    <p:extLst>
      <p:ext uri="{BB962C8B-B14F-4D97-AF65-F5344CB8AC3E}">
        <p14:creationId xmlns:p14="http://schemas.microsoft.com/office/powerpoint/2010/main" val="2130834081"/>
      </p:ext>
    </p:extLst>
  </p:cSld>
  <p:clrMapOvr>
    <a:masterClrMapping/>
  </p:clrMapOvr>
</p:sld>
</file>

<file path=ppt/theme/theme1.xml><?xml version="1.0" encoding="utf-8"?>
<a:theme xmlns:a="http://schemas.openxmlformats.org/drawingml/2006/main" name="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LV-PPT-16x9-Calibri" id="{0B905B4C-FD1A-4756-AB1A-175858D7D29E}" vid="{A03B2CEE-9CD8-4318-AB66-EE0607DBCDFF}"/>
    </a:ext>
  </a:extLst>
</a:theme>
</file>

<file path=ppt/theme/theme2.xml><?xml version="1.0" encoding="utf-8"?>
<a:theme xmlns:a="http://schemas.openxmlformats.org/drawingml/2006/main" name="1_Republik-AT-4x3">
  <a:themeElements>
    <a:clrScheme name="vorlage-neu-2022">
      <a:dk1>
        <a:srgbClr val="000000"/>
      </a:dk1>
      <a:lt1>
        <a:srgbClr val="E6EFF3"/>
      </a:lt1>
      <a:dk2>
        <a:srgbClr val="000000"/>
      </a:dk2>
      <a:lt2>
        <a:srgbClr val="FFFFFF"/>
      </a:lt2>
      <a:accent1>
        <a:srgbClr val="E5310E"/>
      </a:accent1>
      <a:accent2>
        <a:srgbClr val="E5573B"/>
      </a:accent2>
      <a:accent3>
        <a:srgbClr val="EC6237"/>
      </a:accent3>
      <a:accent4>
        <a:srgbClr val="EB7E5C"/>
      </a:accent4>
      <a:accent5>
        <a:srgbClr val="F28F66"/>
      </a:accent5>
      <a:accent6>
        <a:srgbClr val="F0A282"/>
      </a:accent6>
      <a:hlink>
        <a:srgbClr val="1C1C1C"/>
      </a:hlink>
      <a:folHlink>
        <a:srgbClr val="63636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LV-PPT-16x9-Calibri_2022-neu" id="{BCA981AC-E24F-45CB-BBE5-B6D1F82DF604}" vid="{D1E6E9EE-CAF6-4482-9613-83BCDFA46989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BMLV-PPT-16x9-Calibri</Template>
  <TotalTime>0</TotalTime>
  <Words>2141</Words>
  <Application>Microsoft Macintosh PowerPoint</Application>
  <PresentationFormat>Bildschirmpräsentation (16:9)</PresentationFormat>
  <Paragraphs>415</Paragraphs>
  <Slides>57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57</vt:i4>
      </vt:variant>
    </vt:vector>
  </HeadingPairs>
  <TitlesOfParts>
    <vt:vector size="67" baseType="lpstr">
      <vt:lpstr>Arial</vt:lpstr>
      <vt:lpstr>Calibri</vt:lpstr>
      <vt:lpstr>Calibri Light</vt:lpstr>
      <vt:lpstr>Corbel</vt:lpstr>
      <vt:lpstr>Courier New</vt:lpstr>
      <vt:lpstr>Symbol</vt:lpstr>
      <vt:lpstr>Wingdings</vt:lpstr>
      <vt:lpstr>Republik-AT-4x3</vt:lpstr>
      <vt:lpstr>1_Republik-AT-4x3</vt:lpstr>
      <vt:lpstr>Benutzerdefiniertes Design</vt:lpstr>
      <vt:lpstr>Umfassende  Landesverteidigung</vt:lpstr>
      <vt:lpstr>Inhalt</vt:lpstr>
      <vt:lpstr>Aktuelle Themen</vt:lpstr>
      <vt:lpstr>PANDEMIE</vt:lpstr>
      <vt:lpstr>KLIMAWANDEL</vt:lpstr>
      <vt:lpstr>MIGRATION</vt:lpstr>
      <vt:lpstr>WIRTSCHAFT</vt:lpstr>
      <vt:lpstr>DESINFORMATION</vt:lpstr>
      <vt:lpstr>PSYCHOLOGISCHE KAMPFFÜHRUNG</vt:lpstr>
      <vt:lpstr>HYBRIDE KAMPFFÜHRUNG</vt:lpstr>
      <vt:lpstr>POLYKRISE</vt:lpstr>
      <vt:lpstr>MILITÄRISCHE KONFLIKTE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Umfassende Landesverteidigung (ULV) </vt:lpstr>
      <vt:lpstr>Umfassende Landesverteidigung</vt:lpstr>
      <vt:lpstr>Rechtliche Grundlage der  Umfassenden Landesverteidigung</vt:lpstr>
      <vt:lpstr>Rechtliche Grundlage der  Umfassenden Landesverteidigung</vt:lpstr>
      <vt:lpstr>Grundlagendokumente zur  Umfassenden Landesverteidigung</vt:lpstr>
      <vt:lpstr>Grundlagendokumente zur  Umfassenden Landesverteidigung</vt:lpstr>
      <vt:lpstr>PowerPoint-Präsentation</vt:lpstr>
      <vt:lpstr>Was müsste aus Ihrer Sicht  die Militärische Landesverteidigung  für Österreich leisten können?</vt:lpstr>
      <vt:lpstr>PowerPoint-Präsentation</vt:lpstr>
      <vt:lpstr>PowerPoint-Präsentation</vt:lpstr>
      <vt:lpstr>PowerPoint-Präsentation</vt:lpstr>
      <vt:lpstr>PowerPoint-Präsentation</vt:lpstr>
      <vt:lpstr>Was müsste aus Ihrer Sicht  die Zivile Landesverteidigung  für Österreich leisten können?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müsste aus Ihrer Sicht  die Wirtschaftliche Landesverteidigung  für Österreich leisten können?</vt:lpstr>
      <vt:lpstr>PowerPoint-Präsentation</vt:lpstr>
      <vt:lpstr>PowerPoint-Präsentation</vt:lpstr>
      <vt:lpstr>PowerPoint-Präsentation</vt:lpstr>
      <vt:lpstr>PowerPoint-Präsentation</vt:lpstr>
      <vt:lpstr>Was müsste aus Ihrer Sicht  die Geistige Landesverteidigung  für Österreich leisten können?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– Ausblick</vt:lpstr>
      <vt:lpstr>Umfassende Landesverteidigung geht uns alle an.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max schwab-stubenvoll</cp:lastModifiedBy>
  <cp:revision>235</cp:revision>
  <cp:lastPrinted>2018-07-05T18:23:58Z</cp:lastPrinted>
  <dcterms:created xsi:type="dcterms:W3CDTF">2022-03-09T10:13:27Z</dcterms:created>
  <dcterms:modified xsi:type="dcterms:W3CDTF">2025-08-05T09:33:45Z</dcterms:modified>
  <cp:category/>
</cp:coreProperties>
</file>