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31"/>
  </p:notesMasterIdLst>
  <p:handoutMasterIdLst>
    <p:handoutMasterId r:id="rId32"/>
  </p:handout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0" userDrawn="1">
          <p15:clr>
            <a:srgbClr val="A4A3A4"/>
          </p15:clr>
        </p15:guide>
        <p15:guide id="2" orient="horz" pos="985" userDrawn="1">
          <p15:clr>
            <a:srgbClr val="A4A3A4"/>
          </p15:clr>
        </p15:guide>
        <p15:guide id="3" pos="340" userDrawn="1">
          <p15:clr>
            <a:srgbClr val="A4A3A4"/>
          </p15:clr>
        </p15:guide>
        <p15:guide id="4"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E59"/>
    <a:srgbClr val="E6EFF3"/>
    <a:srgbClr val="E63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7" autoAdjust="0"/>
    <p:restoredTop sz="96619" autoAdjust="0"/>
  </p:normalViewPr>
  <p:slideViewPr>
    <p:cSldViewPr snapToGrid="0" snapToObjects="1">
      <p:cViewPr varScale="1">
        <p:scale>
          <a:sx n="149" d="100"/>
          <a:sy n="149" d="100"/>
        </p:scale>
        <p:origin x="120" y="294"/>
      </p:cViewPr>
      <p:guideLst>
        <p:guide orient="horz" pos="690"/>
        <p:guide orient="horz" pos="985"/>
        <p:guide pos="340"/>
        <p:guide pos="2880"/>
      </p:guideLst>
    </p:cSldViewPr>
  </p:slideViewPr>
  <p:outlineViewPr>
    <p:cViewPr>
      <p:scale>
        <a:sx n="33" d="100"/>
        <a:sy n="33" d="100"/>
      </p:scale>
      <p:origin x="0" y="-244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00" d="100"/>
          <a:sy n="100" d="100"/>
        </p:scale>
        <p:origin x="126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2016" y="9430306"/>
            <a:ext cx="2945659" cy="496332"/>
          </a:xfrm>
          <a:prstGeom prst="rect">
            <a:avLst/>
          </a:prstGeom>
        </p:spPr>
        <p:txBody>
          <a:bodyPr vert="horz" lIns="91440" tIns="45720" rIns="91440" bIns="45720" rtlCol="0" anchor="b" anchorCtr="0"/>
          <a:lstStyle>
            <a:lvl1pPr algn="r">
              <a:defRPr sz="1200"/>
            </a:lvl1pPr>
          </a:lstStyle>
          <a:p>
            <a:fld id="{A4F87B00-D7D7-4E73-88E5-5DF5797B2681}" type="datetimeFigureOut">
              <a:rPr lang="de-AT" smtClean="0"/>
              <a:t>22.08.2022</a:t>
            </a:fld>
            <a:endParaRPr lang="de-AT"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dirty="0"/>
          </a:p>
        </p:txBody>
      </p:sp>
      <p:sp>
        <p:nvSpPr>
          <p:cNvPr id="6" name="Foliennummernplatzhalter 5"/>
          <p:cNvSpPr>
            <a:spLocks noGrp="1"/>
          </p:cNvSpPr>
          <p:nvPr>
            <p:ph type="sldNum" sz="quarter" idx="3"/>
          </p:nvPr>
        </p:nvSpPr>
        <p:spPr>
          <a:xfrm>
            <a:off x="2945659" y="9428583"/>
            <a:ext cx="904784" cy="496332"/>
          </a:xfrm>
          <a:prstGeom prst="rect">
            <a:avLst/>
          </a:prstGeom>
        </p:spPr>
        <p:txBody>
          <a:bodyPr vert="horz" lIns="91440" tIns="45720" rIns="91440" bIns="45720" rtlCol="0" anchor="b"/>
          <a:lstStyle>
            <a:lvl1pPr algn="r">
              <a:defRPr sz="1200"/>
            </a:lvl1pPr>
          </a:lstStyle>
          <a:p>
            <a:pPr algn="ctr"/>
            <a:fld id="{1BCACBB0-6C6B-4B3E-B6E6-54B62284C21B}" type="slidenum">
              <a:rPr lang="de-AT" smtClean="0"/>
              <a:pPr algn="ctr"/>
              <a:t>‹Nr.›</a:t>
            </a:fld>
            <a:endParaRPr lang="de-AT" dirty="0"/>
          </a:p>
        </p:txBody>
      </p:sp>
      <p:pic>
        <p:nvPicPr>
          <p:cNvPr id="7" name="Grafik 6" descr="Bundesministerium &#10;&#10;Landesverteidigu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00" y="432000"/>
            <a:ext cx="1476000" cy="460800"/>
          </a:xfrm>
          <a:prstGeom prst="rect">
            <a:avLst/>
          </a:prstGeom>
          <a:noFill/>
          <a:ln>
            <a:noFill/>
          </a:ln>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2016" y="9428582"/>
            <a:ext cx="2945659" cy="496332"/>
          </a:xfrm>
          <a:prstGeom prst="rect">
            <a:avLst/>
          </a:prstGeom>
        </p:spPr>
        <p:txBody>
          <a:bodyPr vert="horz" lIns="91440" tIns="45720" rIns="91440" bIns="45720" rtlCol="0" anchor="b" anchorCtr="0"/>
          <a:lstStyle>
            <a:lvl1pPr algn="r">
              <a:defRPr sz="1200"/>
            </a:lvl1pPr>
          </a:lstStyle>
          <a:p>
            <a:fld id="{64F923B6-97FF-4AF0-A17D-1758840DBBE2}" type="datetimeFigureOut">
              <a:rPr lang="de-AT" smtClean="0"/>
              <a:t>22.08.2022</a:t>
            </a:fld>
            <a:endParaRPr lang="de-AT"/>
          </a:p>
        </p:txBody>
      </p:sp>
      <p:sp>
        <p:nvSpPr>
          <p:cNvPr id="4" name="Folienbildplatzhalter 3"/>
          <p:cNvSpPr>
            <a:spLocks noGrp="1" noRot="1" noChangeAspect="1"/>
          </p:cNvSpPr>
          <p:nvPr>
            <p:ph type="sldImg" idx="2"/>
          </p:nvPr>
        </p:nvSpPr>
        <p:spPr>
          <a:xfrm>
            <a:off x="-317500" y="674688"/>
            <a:ext cx="7432675" cy="418147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854894" y="4963319"/>
            <a:ext cx="5090351" cy="4218821"/>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2945659" y="9428582"/>
            <a:ext cx="904784" cy="498056"/>
          </a:xfrm>
          <a:prstGeom prst="rect">
            <a:avLst/>
          </a:prstGeom>
        </p:spPr>
        <p:txBody>
          <a:bodyPr vert="horz" lIns="91440" tIns="45720" rIns="91440" bIns="45720"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de-AT" dirty="0" smtClean="0"/>
              <a:t>„für Informationsoffiziere des ÖBH im Rahmen deren Auftritten“ kann </a:t>
            </a:r>
            <a:r>
              <a:rPr lang="de-AT" baseline="0" dirty="0" smtClean="0"/>
              <a:t> auch wegfallen. Anm. CN</a:t>
            </a:r>
            <a:endParaRPr lang="de-AT" dirty="0" smtClean="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223159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10</a:t>
            </a:fld>
            <a:endParaRPr lang="de-AT"/>
          </a:p>
        </p:txBody>
      </p:sp>
    </p:spTree>
    <p:extLst>
      <p:ext uri="{BB962C8B-B14F-4D97-AF65-F5344CB8AC3E}">
        <p14:creationId xmlns:p14="http://schemas.microsoft.com/office/powerpoint/2010/main" val="13248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truppendienst.com, gosos.com, familienzeltkaufen.de</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11</a:t>
            </a:fld>
            <a:endParaRPr lang="de-AT"/>
          </a:p>
        </p:txBody>
      </p:sp>
    </p:spTree>
    <p:extLst>
      <p:ext uri="{BB962C8B-B14F-4D97-AF65-F5344CB8AC3E}">
        <p14:creationId xmlns:p14="http://schemas.microsoft.com/office/powerpoint/2010/main" val="293037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12</a:t>
            </a:fld>
            <a:endParaRPr lang="de-AT"/>
          </a:p>
        </p:txBody>
      </p:sp>
    </p:spTree>
    <p:extLst>
      <p:ext uri="{BB962C8B-B14F-4D97-AF65-F5344CB8AC3E}">
        <p14:creationId xmlns:p14="http://schemas.microsoft.com/office/powerpoint/2010/main" val="36941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ff-selker-neustadt.at, meinbezirk.at, truppendienst.com, bergkamen-infoblog.de,</a:t>
            </a:r>
            <a:r>
              <a:rPr lang="de-DE" baseline="0" dirty="0" smtClean="0"/>
              <a:t> kurier.at, stadt-wien.at, bunker-bssd.de, vienna.at</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13</a:t>
            </a:fld>
            <a:endParaRPr lang="de-AT"/>
          </a:p>
        </p:txBody>
      </p:sp>
    </p:spTree>
    <p:extLst>
      <p:ext uri="{BB962C8B-B14F-4D97-AF65-F5344CB8AC3E}">
        <p14:creationId xmlns:p14="http://schemas.microsoft.com/office/powerpoint/2010/main" val="273435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14</a:t>
            </a:fld>
            <a:endParaRPr lang="de-AT"/>
          </a:p>
        </p:txBody>
      </p:sp>
    </p:spTree>
    <p:extLst>
      <p:ext uri="{BB962C8B-B14F-4D97-AF65-F5344CB8AC3E}">
        <p14:creationId xmlns:p14="http://schemas.microsoft.com/office/powerpoint/2010/main" val="216512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15</a:t>
            </a:fld>
            <a:endParaRPr lang="de-AT"/>
          </a:p>
        </p:txBody>
      </p:sp>
    </p:spTree>
    <p:extLst>
      <p:ext uri="{BB962C8B-B14F-4D97-AF65-F5344CB8AC3E}">
        <p14:creationId xmlns:p14="http://schemas.microsoft.com/office/powerpoint/2010/main" val="308708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16</a:t>
            </a:fld>
            <a:endParaRPr lang="de-AT"/>
          </a:p>
        </p:txBody>
      </p:sp>
    </p:spTree>
    <p:extLst>
      <p:ext uri="{BB962C8B-B14F-4D97-AF65-F5344CB8AC3E}">
        <p14:creationId xmlns:p14="http://schemas.microsoft.com/office/powerpoint/2010/main" val="420333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meinbezirk.at, 1a-photoshop.de, foodfible.de,</a:t>
            </a:r>
            <a:r>
              <a:rPr lang="de-DE" baseline="0" dirty="0" smtClean="0"/>
              <a:t> img.nwzonline.de, hamsterseiten.de</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17</a:t>
            </a:fld>
            <a:endParaRPr lang="de-AT"/>
          </a:p>
        </p:txBody>
      </p:sp>
    </p:spTree>
    <p:extLst>
      <p:ext uri="{BB962C8B-B14F-4D97-AF65-F5344CB8AC3E}">
        <p14:creationId xmlns:p14="http://schemas.microsoft.com/office/powerpoint/2010/main" val="4265327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smtClean="0"/>
              <a:t>BMF wichtige Rolle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smtClean="0"/>
              <a:t>Blackout</a:t>
            </a:r>
          </a:p>
          <a:p>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18</a:t>
            </a:fld>
            <a:endParaRPr lang="de-AT"/>
          </a:p>
        </p:txBody>
      </p:sp>
    </p:spTree>
    <p:extLst>
      <p:ext uri="{BB962C8B-B14F-4D97-AF65-F5344CB8AC3E}">
        <p14:creationId xmlns:p14="http://schemas.microsoft.com/office/powerpoint/2010/main" val="415797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smtClean="0"/>
              <a:t>bauwirtschaftliche Erfordernisse –</a:t>
            </a:r>
            <a:r>
              <a:rPr lang="de-AT" sz="1200" baseline="0" dirty="0" smtClean="0"/>
              <a:t> z.B. Regelungen für Schutzraumbauten, Regelungen für Sirenennetz</a:t>
            </a:r>
            <a:endParaRPr lang="de-AT" sz="1200" dirty="0" smtClean="0"/>
          </a:p>
          <a:p>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19</a:t>
            </a:fld>
            <a:endParaRPr lang="de-AT"/>
          </a:p>
        </p:txBody>
      </p:sp>
    </p:spTree>
    <p:extLst>
      <p:ext uri="{BB962C8B-B14F-4D97-AF65-F5344CB8AC3E}">
        <p14:creationId xmlns:p14="http://schemas.microsoft.com/office/powerpoint/2010/main" val="368235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de-AT" altLang="de-DE" sz="1200" dirty="0" smtClean="0">
                <a:latin typeface="Calibri" panose="020F0502020204030204" pitchFamily="34" charset="0"/>
              </a:rPr>
              <a:t>Aktuelle Themen: Krieg in der Ukraine; COVID-19-Pandemie</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a:t>
            </a:fld>
            <a:endParaRPr lang="de-AT"/>
          </a:p>
        </p:txBody>
      </p:sp>
    </p:spTree>
    <p:extLst>
      <p:ext uri="{BB962C8B-B14F-4D97-AF65-F5344CB8AC3E}">
        <p14:creationId xmlns:p14="http://schemas.microsoft.com/office/powerpoint/2010/main" val="2979042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20</a:t>
            </a:fld>
            <a:endParaRPr lang="de-AT"/>
          </a:p>
        </p:txBody>
      </p:sp>
    </p:spTree>
    <p:extLst>
      <p:ext uri="{BB962C8B-B14F-4D97-AF65-F5344CB8AC3E}">
        <p14:creationId xmlns:p14="http://schemas.microsoft.com/office/powerpoint/2010/main" val="102762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tz.de, meinbezirk.at,</a:t>
            </a:r>
            <a:r>
              <a:rPr lang="de-DE" baseline="0" dirty="0" smtClean="0"/>
              <a:t> katastrophenschutz.steiermark.at, bundesheer.at, schuetzen.com, oe24.at</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21</a:t>
            </a:fld>
            <a:endParaRPr lang="de-AT"/>
          </a:p>
        </p:txBody>
      </p:sp>
    </p:spTree>
    <p:extLst>
      <p:ext uri="{BB962C8B-B14F-4D97-AF65-F5344CB8AC3E}">
        <p14:creationId xmlns:p14="http://schemas.microsoft.com/office/powerpoint/2010/main" val="38564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22</a:t>
            </a:fld>
            <a:endParaRPr lang="de-AT"/>
          </a:p>
        </p:txBody>
      </p:sp>
    </p:spTree>
    <p:extLst>
      <p:ext uri="{BB962C8B-B14F-4D97-AF65-F5344CB8AC3E}">
        <p14:creationId xmlns:p14="http://schemas.microsoft.com/office/powerpoint/2010/main" val="407410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Beutelsbacher Konsens, Überwältigungsverbot,</a:t>
            </a:r>
            <a:r>
              <a:rPr lang="de-DE" baseline="0" dirty="0" smtClean="0"/>
              <a:t> Kontroversitätsgebot</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23</a:t>
            </a:fld>
            <a:endParaRPr lang="de-AT"/>
          </a:p>
        </p:txBody>
      </p:sp>
    </p:spTree>
    <p:extLst>
      <p:ext uri="{BB962C8B-B14F-4D97-AF65-F5344CB8AC3E}">
        <p14:creationId xmlns:p14="http://schemas.microsoft.com/office/powerpoint/2010/main" val="3117358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24</a:t>
            </a:fld>
            <a:endParaRPr lang="de-AT"/>
          </a:p>
        </p:txBody>
      </p:sp>
    </p:spTree>
    <p:extLst>
      <p:ext uri="{BB962C8B-B14F-4D97-AF65-F5344CB8AC3E}">
        <p14:creationId xmlns:p14="http://schemas.microsoft.com/office/powerpoint/2010/main" val="1360809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25</a:t>
            </a:fld>
            <a:endParaRPr lang="de-AT"/>
          </a:p>
        </p:txBody>
      </p:sp>
    </p:spTree>
    <p:extLst>
      <p:ext uri="{BB962C8B-B14F-4D97-AF65-F5344CB8AC3E}">
        <p14:creationId xmlns:p14="http://schemas.microsoft.com/office/powerpoint/2010/main" val="3803048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26</a:t>
            </a:fld>
            <a:endParaRPr lang="de-AT"/>
          </a:p>
        </p:txBody>
      </p:sp>
    </p:spTree>
    <p:extLst>
      <p:ext uri="{BB962C8B-B14F-4D97-AF65-F5344CB8AC3E}">
        <p14:creationId xmlns:p14="http://schemas.microsoft.com/office/powerpoint/2010/main" val="708519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27</a:t>
            </a:fld>
            <a:endParaRPr lang="de-AT"/>
          </a:p>
        </p:txBody>
      </p:sp>
    </p:spTree>
    <p:extLst>
      <p:ext uri="{BB962C8B-B14F-4D97-AF65-F5344CB8AC3E}">
        <p14:creationId xmlns:p14="http://schemas.microsoft.com/office/powerpoint/2010/main" val="3439096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WLV-Zuständigkeiten: Wirtschaftsministerium (BMDW), Infrastrukturministerium (BMK), </a:t>
            </a:r>
            <a:r>
              <a:rPr lang="de-AT" baseline="0" dirty="0" smtClean="0"/>
              <a:t> </a:t>
            </a:r>
            <a:r>
              <a:rPr lang="de-AT" dirty="0" smtClean="0"/>
              <a:t>Landwirtschaftsministerium (BMLRT)</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28</a:t>
            </a:fld>
            <a:endParaRPr lang="de-AT"/>
          </a:p>
        </p:txBody>
      </p:sp>
    </p:spTree>
    <p:extLst>
      <p:ext uri="{BB962C8B-B14F-4D97-AF65-F5344CB8AC3E}">
        <p14:creationId xmlns:p14="http://schemas.microsoft.com/office/powerpoint/2010/main" val="3548073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29</a:t>
            </a:fld>
            <a:endParaRPr lang="de-AT"/>
          </a:p>
        </p:txBody>
      </p:sp>
    </p:spTree>
    <p:extLst>
      <p:ext uri="{BB962C8B-B14F-4D97-AF65-F5344CB8AC3E}">
        <p14:creationId xmlns:p14="http://schemas.microsoft.com/office/powerpoint/2010/main" val="389502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Beispiele:</a:t>
            </a:r>
            <a:r>
              <a:rPr lang="de-DE" baseline="0" dirty="0" smtClean="0"/>
              <a:t> Blackout, Lieferketten, Pandemie, Kriege oder Aufstände in direkter Nachbarschaft</a:t>
            </a:r>
          </a:p>
          <a:p>
            <a:endParaRPr lang="de-DE" baseline="0" dirty="0" smtClean="0"/>
          </a:p>
          <a:p>
            <a:r>
              <a:rPr lang="de-DE" baseline="0" dirty="0" smtClean="0"/>
              <a:t>Bildnachweise: Tvnow.at, telebaern.tv, karlsruhe-insider.de, thrillist.com, euractiv.de</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3</a:t>
            </a:fld>
            <a:endParaRPr lang="de-AT"/>
          </a:p>
        </p:txBody>
      </p:sp>
    </p:spTree>
    <p:extLst>
      <p:ext uri="{BB962C8B-B14F-4D97-AF65-F5344CB8AC3E}">
        <p14:creationId xmlns:p14="http://schemas.microsoft.com/office/powerpoint/2010/main" val="161395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Unternehmen machen</a:t>
            </a:r>
            <a:r>
              <a:rPr lang="de-DE" baseline="0" dirty="0" smtClean="0"/>
              <a:t> sich auch Gedanken zur Vorsorge in Sachen: </a:t>
            </a:r>
            <a:r>
              <a:rPr lang="de-DE" dirty="0" smtClean="0"/>
              <a:t>Finanz,</a:t>
            </a:r>
            <a:r>
              <a:rPr lang="de-DE" baseline="0" dirty="0" smtClean="0"/>
              <a:t> Arbeitssicherheit, Recht, Werkschutz, Feuer, …..</a:t>
            </a:r>
          </a:p>
          <a:p>
            <a:endParaRPr lang="de-DE" baseline="0" dirty="0" smtClean="0"/>
          </a:p>
          <a:p>
            <a:r>
              <a:rPr lang="de-DE" dirty="0" smtClean="0"/>
              <a:t>capacity-resource.middletownautism.com, nycim.com, nsbiv.ag, </a:t>
            </a:r>
            <a:r>
              <a:rPr lang="de-DE" dirty="0" err="1" smtClean="0"/>
              <a:t>ibm</a:t>
            </a:r>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4</a:t>
            </a:fld>
            <a:endParaRPr lang="de-AT"/>
          </a:p>
        </p:txBody>
      </p:sp>
    </p:spTree>
    <p:extLst>
      <p:ext uri="{BB962C8B-B14F-4D97-AF65-F5344CB8AC3E}">
        <p14:creationId xmlns:p14="http://schemas.microsoft.com/office/powerpoint/2010/main" val="65315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de-AT" dirty="0" smtClean="0"/>
              <a:t>WLV-Zuständigkeiten: Wirtschaftsministerium (BMDW), Infrastrukturministerium (BMK), </a:t>
            </a:r>
            <a:r>
              <a:rPr lang="de-AT" baseline="0" dirty="0" smtClean="0"/>
              <a:t> </a:t>
            </a:r>
            <a:r>
              <a:rPr lang="de-AT" dirty="0" smtClean="0"/>
              <a:t>Landwirtschaftsministerium (BMLRT)</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5</a:t>
            </a:fld>
            <a:endParaRPr lang="de-AT"/>
          </a:p>
        </p:txBody>
      </p:sp>
    </p:spTree>
    <p:extLst>
      <p:ext uri="{BB962C8B-B14F-4D97-AF65-F5344CB8AC3E}">
        <p14:creationId xmlns:p14="http://schemas.microsoft.com/office/powerpoint/2010/main" val="139867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6</a:t>
            </a:fld>
            <a:endParaRPr lang="de-AT"/>
          </a:p>
        </p:txBody>
      </p:sp>
    </p:spTree>
    <p:extLst>
      <p:ext uri="{BB962C8B-B14F-4D97-AF65-F5344CB8AC3E}">
        <p14:creationId xmlns:p14="http://schemas.microsoft.com/office/powerpoint/2010/main" val="10391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7</a:t>
            </a:fld>
            <a:endParaRPr lang="de-AT"/>
          </a:p>
        </p:txBody>
      </p:sp>
    </p:spTree>
    <p:extLst>
      <p:ext uri="{BB962C8B-B14F-4D97-AF65-F5344CB8AC3E}">
        <p14:creationId xmlns:p14="http://schemas.microsoft.com/office/powerpoint/2010/main" val="206288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0A5DA3B-92D6-4D4B-9895-D15CB563B5E4}" type="slidenum">
              <a:rPr lang="de-AT" smtClean="0"/>
              <a:pPr/>
              <a:t>8</a:t>
            </a:fld>
            <a:endParaRPr lang="de-AT"/>
          </a:p>
        </p:txBody>
      </p:sp>
    </p:spTree>
    <p:extLst>
      <p:ext uri="{BB962C8B-B14F-4D97-AF65-F5344CB8AC3E}">
        <p14:creationId xmlns:p14="http://schemas.microsoft.com/office/powerpoint/2010/main" val="191635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C2CA6E8-AFB7-40EC-A1C1-0CD31CF56E22}" type="slidenum">
              <a:rPr lang="de-AT" smtClean="0"/>
              <a:t>9</a:t>
            </a:fld>
            <a:endParaRPr lang="de-AT"/>
          </a:p>
        </p:txBody>
      </p:sp>
    </p:spTree>
    <p:extLst>
      <p:ext uri="{BB962C8B-B14F-4D97-AF65-F5344CB8AC3E}">
        <p14:creationId xmlns:p14="http://schemas.microsoft.com/office/powerpoint/2010/main" val="855424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2800" cy="514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1"/>
          <p:cNvSpPr>
            <a:spLocks noGrp="1"/>
          </p:cNvSpPr>
          <p:nvPr>
            <p:ph type="subTitle" idx="1"/>
          </p:nvPr>
        </p:nvSpPr>
        <p:spPr>
          <a:xfrm>
            <a:off x="539999" y="1840643"/>
            <a:ext cx="7978526" cy="1390388"/>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5" name="Textplatzhalter 4"/>
          <p:cNvSpPr>
            <a:spLocks noGrp="1"/>
          </p:cNvSpPr>
          <p:nvPr>
            <p:ph type="body" sz="quarter" idx="10"/>
          </p:nvPr>
        </p:nvSpPr>
        <p:spPr>
          <a:xfrm>
            <a:off x="539750" y="4191000"/>
            <a:ext cx="3422650" cy="415529"/>
          </a:xfrm>
        </p:spPr>
        <p:txBody>
          <a:bodyPr anchor="b" anchorCtr="0"/>
          <a:lstStyle>
            <a:lvl1pPr marL="0" indent="0">
              <a:lnSpc>
                <a:spcPts val="1800"/>
              </a:lnSpc>
              <a:spcAft>
                <a:spcPts val="0"/>
              </a:spcAft>
              <a:buNone/>
              <a:defRPr sz="1400"/>
            </a:lvl1pPr>
          </a:lstStyle>
          <a:p>
            <a:pPr lvl="0"/>
            <a:r>
              <a:rPr lang="de-DE" smtClean="0"/>
              <a:t>Formatvorlagen des Textmasters bearbeiten</a:t>
            </a:r>
          </a:p>
        </p:txBody>
      </p:sp>
      <p:sp>
        <p:nvSpPr>
          <p:cNvPr id="13" name="Textfeld 12"/>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smtClean="0">
                <a:solidFill>
                  <a:schemeClr val="tx2"/>
                </a:solidFill>
                <a:latin typeface="Calibri" panose="020F0502020204030204" pitchFamily="34" charset="0"/>
                <a:cs typeface="Calibri" panose="020F0502020204030204" pitchFamily="34" charset="0"/>
              </a:rPr>
              <a:t>bmlv.gv.at</a:t>
            </a:r>
            <a:endParaRPr lang="de-AT" sz="1200" dirty="0">
              <a:solidFill>
                <a:schemeClr val="tx2"/>
              </a:solidFill>
              <a:latin typeface="Calibri" panose="020F0502020204030204" pitchFamily="34" charset="0"/>
              <a:cs typeface="Calibri" panose="020F0502020204030204" pitchFamily="34" charset="0"/>
            </a:endParaRPr>
          </a:p>
        </p:txBody>
      </p:sp>
      <p:pic>
        <p:nvPicPr>
          <p:cNvPr id="17" name="Grafik 16" descr="Bundesministerium &#10;&#10;Landesverteidigu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6800" y="208800"/>
            <a:ext cx="3023870" cy="669290"/>
          </a:xfrm>
          <a:prstGeom prst="rect">
            <a:avLst/>
          </a:prstGeom>
          <a:noFill/>
          <a:ln>
            <a:noFill/>
          </a:ln>
        </p:spPr>
      </p:pic>
      <p:sp>
        <p:nvSpPr>
          <p:cNvPr id="2" name="Titel 1"/>
          <p:cNvSpPr>
            <a:spLocks noGrp="1"/>
          </p:cNvSpPr>
          <p:nvPr>
            <p:ph type="ctrTitle" hasCustomPrompt="1"/>
          </p:nvPr>
        </p:nvSpPr>
        <p:spPr>
          <a:xfrm>
            <a:off x="539999" y="822325"/>
            <a:ext cx="7978526" cy="969606"/>
          </a:xfrm>
        </p:spPr>
        <p:txBody>
          <a:bodyPr anchor="b" anchorCtr="0"/>
          <a:lstStyle>
            <a:lvl1pPr>
              <a:lnSpc>
                <a:spcPts val="4000"/>
              </a:lnSpc>
              <a:defRPr sz="3600">
                <a:solidFill>
                  <a:schemeClr val="tx1"/>
                </a:solidFill>
                <a:latin typeface="Calibri" panose="020F0502020204030204" pitchFamily="34" charset="0"/>
                <a:cs typeface="Calibri" panose="020F0502020204030204" pitchFamily="34" charset="0"/>
              </a:defRPr>
            </a:lvl1pPr>
          </a:lstStyle>
          <a:p>
            <a:r>
              <a:rPr lang="de-DE" dirty="0" smtClean="0"/>
              <a:t>Titelmasterformat </a:t>
            </a:r>
            <a:br>
              <a:rPr lang="de-DE" dirty="0" smtClean="0"/>
            </a:br>
            <a:r>
              <a:rPr lang="de-DE" dirty="0" smtClean="0"/>
              <a:t>durch Klicken bearbeiten</a:t>
            </a:r>
            <a:endParaRPr lang="de-AT" dirty="0"/>
          </a:p>
        </p:txBody>
      </p:sp>
    </p:spTree>
    <p:extLst>
      <p:ext uri="{BB962C8B-B14F-4D97-AF65-F5344CB8AC3E}">
        <p14:creationId xmlns:p14="http://schemas.microsoft.com/office/powerpoint/2010/main" val="3897482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8" name="Textplatzhalter 7"/>
          <p:cNvSpPr>
            <a:spLocks noGrp="1"/>
          </p:cNvSpPr>
          <p:nvPr>
            <p:ph type="body" sz="quarter" idx="13"/>
          </p:nvPr>
        </p:nvSpPr>
        <p:spPr>
          <a:xfrm>
            <a:off x="539751" y="1333800"/>
            <a:ext cx="7978775" cy="3272729"/>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a:xfrm>
            <a:off x="7704003" y="4790252"/>
            <a:ext cx="814522" cy="200025"/>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9531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1" y="764101"/>
            <a:ext cx="7978525" cy="622091"/>
          </a:xfrm>
        </p:spPr>
        <p:txBody>
          <a:bodyPr/>
          <a:lstStyle/>
          <a:p>
            <a:r>
              <a:rPr lang="de-DE" smtClean="0"/>
              <a:t>Titelmasterformat durch Klicken bearbeiten</a:t>
            </a:r>
            <a:endParaRPr lang="de-DE" dirty="0"/>
          </a:p>
        </p:txBody>
      </p:sp>
      <p:sp>
        <p:nvSpPr>
          <p:cNvPr id="7" name="Bildplatzhalter 6"/>
          <p:cNvSpPr>
            <a:spLocks noGrp="1"/>
          </p:cNvSpPr>
          <p:nvPr>
            <p:ph type="pic" sz="quarter" idx="13"/>
          </p:nvPr>
        </p:nvSpPr>
        <p:spPr>
          <a:xfrm>
            <a:off x="539751" y="1333800"/>
            <a:ext cx="7978775" cy="3272729"/>
          </a:xfrm>
        </p:spPr>
        <p:txBody>
          <a:bodyPr/>
          <a:lstStyle/>
          <a:p>
            <a:r>
              <a:rPr lang="de-DE" smtClean="0"/>
              <a:t>Bild durch Klicken auf Symbol hinzufügen</a:t>
            </a:r>
            <a:endParaRPr lang="de-DE" dirty="0"/>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26073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Fußzeilenplatzhalter 2"/>
          <p:cNvSpPr>
            <a:spLocks noGrp="1"/>
          </p:cNvSpPr>
          <p:nvPr>
            <p:ph type="ftr" sz="quarter" idx="10"/>
          </p:nvPr>
        </p:nvSpPr>
        <p:spPr/>
        <p:txBody>
          <a:bodyPr/>
          <a:lstStyle/>
          <a:p>
            <a:r>
              <a:rPr lang="de-AT" dirty="0" smtClean="0"/>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1333800"/>
            <a:ext cx="3813175" cy="3272729"/>
          </a:xfrm>
        </p:spPr>
        <p:txBody>
          <a:bodyPr/>
          <a:lstStyle/>
          <a:p>
            <a:r>
              <a:rPr lang="de-DE" smtClean="0"/>
              <a:t>Bild durch Klicken auf Symbol hinzufügen</a:t>
            </a:r>
            <a:endParaRPr lang="de-DE" dirty="0"/>
          </a:p>
        </p:txBody>
      </p:sp>
      <p:sp>
        <p:nvSpPr>
          <p:cNvPr id="7" name="Textplatzhalter 6"/>
          <p:cNvSpPr>
            <a:spLocks noGrp="1"/>
          </p:cNvSpPr>
          <p:nvPr>
            <p:ph type="body" sz="quarter" idx="14"/>
          </p:nvPr>
        </p:nvSpPr>
        <p:spPr>
          <a:xfrm>
            <a:off x="4706125" y="1333500"/>
            <a:ext cx="3812400" cy="3273029"/>
          </a:xfrm>
        </p:spPr>
        <p:txBody>
          <a:bodyPr/>
          <a:lstStyle/>
          <a:p>
            <a:pPr lvl="0"/>
            <a:r>
              <a:rPr lang="de-DE" smtClean="0"/>
              <a:t>Formatvorlagen des Textmasters bearbeiten</a:t>
            </a:r>
          </a:p>
        </p:txBody>
      </p:sp>
    </p:spTree>
    <p:extLst>
      <p:ext uri="{BB962C8B-B14F-4D97-AF65-F5344CB8AC3E}">
        <p14:creationId xmlns:p14="http://schemas.microsoft.com/office/powerpoint/2010/main" val="239426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Fußzeilenplatzhalter 2"/>
          <p:cNvSpPr>
            <a:spLocks noGrp="1"/>
          </p:cNvSpPr>
          <p:nvPr>
            <p:ph type="ftr" sz="quarter" idx="10"/>
          </p:nvPr>
        </p:nvSpPr>
        <p:spPr/>
        <p:txBody>
          <a:bodyPr/>
          <a:lstStyle/>
          <a:p>
            <a:r>
              <a:rPr lang="de-AT" dirty="0" smtClean="0"/>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1333800"/>
            <a:ext cx="3838575" cy="3220641"/>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9" name="Inhaltsplatzhalter 7"/>
          <p:cNvSpPr>
            <a:spLocks noGrp="1"/>
          </p:cNvSpPr>
          <p:nvPr>
            <p:ph sz="quarter" idx="16"/>
          </p:nvPr>
        </p:nvSpPr>
        <p:spPr>
          <a:xfrm>
            <a:off x="4679951" y="1333500"/>
            <a:ext cx="3838575" cy="3220641"/>
          </a:xfrm>
        </p:spPr>
        <p:txBody>
          <a:bodyPr/>
          <a:lstStyle/>
          <a:p>
            <a:pPr lvl="0"/>
            <a:r>
              <a:rPr lang="de-DE" smtClean="0"/>
              <a:t>Formatvorlagen des Textmasters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66619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9" name="Inhaltsplatzhalter 8"/>
          <p:cNvSpPr>
            <a:spLocks noGrp="1"/>
          </p:cNvSpPr>
          <p:nvPr>
            <p:ph sz="quarter" idx="13"/>
          </p:nvPr>
        </p:nvSpPr>
        <p:spPr>
          <a:xfrm>
            <a:off x="539751" y="1333800"/>
            <a:ext cx="7978775" cy="3272729"/>
          </a:xfrm>
        </p:spPr>
        <p:txBody>
          <a:bodyPr/>
          <a:lstStyle/>
          <a:p>
            <a:pPr lvl="0"/>
            <a:r>
              <a:rPr lang="de-DE" smtClean="0"/>
              <a:t>Formatvorlagen des Textmasters bearbeiten</a:t>
            </a:r>
          </a:p>
          <a:p>
            <a:pPr lvl="1"/>
            <a:r>
              <a:rPr lang="de-DE" smtClean="0"/>
              <a:t>Zweite Ebene</a:t>
            </a:r>
          </a:p>
          <a:p>
            <a:pPr lvl="2"/>
            <a:r>
              <a:rPr lang="de-DE" smtClean="0"/>
              <a:t>Dritte Ebene</a:t>
            </a:r>
          </a:p>
        </p:txBody>
      </p:sp>
      <p:sp>
        <p:nvSpPr>
          <p:cNvPr id="4" name="Fußzeilenplatzhalter 3"/>
          <p:cNvSpPr>
            <a:spLocks noGrp="1"/>
          </p:cNvSpPr>
          <p:nvPr>
            <p:ph type="ftr" sz="quarter" idx="11"/>
          </p:nvPr>
        </p:nvSpPr>
        <p:spPr/>
        <p:txBody>
          <a:bodyPr/>
          <a:lstStyle/>
          <a:p>
            <a:r>
              <a:rPr lang="de-AT" dirty="0" smtClean="0"/>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55044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728382"/>
            <a:ext cx="5389200" cy="838210"/>
          </a:xfrm>
        </p:spPr>
        <p:txBody>
          <a:bodyPr/>
          <a:lstStyle>
            <a:lvl1pPr>
              <a:lnSpc>
                <a:spcPts val="4000"/>
              </a:lnSpc>
              <a:defRPr sz="3000" b="0">
                <a:solidFill>
                  <a:schemeClr val="tx1"/>
                </a:solidFill>
              </a:defRPr>
            </a:lvl1pPr>
          </a:lstStyle>
          <a:p>
            <a:r>
              <a:rPr lang="de-DE" dirty="0" smtClean="0"/>
              <a:t>Titelmasterformat durch Klicken </a:t>
            </a:r>
            <a:br>
              <a:rPr lang="de-DE" dirty="0" smtClean="0"/>
            </a:br>
            <a:r>
              <a:rPr lang="de-DE" dirty="0" smtClean="0"/>
              <a:t>bearbeiten</a:t>
            </a:r>
            <a:endParaRPr lang="de-DE" dirty="0"/>
          </a:p>
        </p:txBody>
      </p:sp>
      <p:sp>
        <p:nvSpPr>
          <p:cNvPr id="9" name="Textplatzhalter 8"/>
          <p:cNvSpPr>
            <a:spLocks noGrp="1"/>
          </p:cNvSpPr>
          <p:nvPr>
            <p:ph type="body" sz="quarter" idx="10"/>
          </p:nvPr>
        </p:nvSpPr>
        <p:spPr>
          <a:xfrm>
            <a:off x="539750" y="3643313"/>
            <a:ext cx="3423600" cy="963216"/>
          </a:xfrm>
        </p:spPr>
        <p:txBody>
          <a:bodyPr anchor="b" anchorCtr="0"/>
          <a:lstStyle>
            <a:lvl1pPr marL="0" indent="0">
              <a:lnSpc>
                <a:spcPts val="1800"/>
              </a:lnSpc>
              <a:spcAft>
                <a:spcPts val="0"/>
              </a:spcAft>
              <a:buNone/>
              <a:defRPr sz="1400"/>
            </a:lvl1pPr>
          </a:lstStyle>
          <a:p>
            <a:pPr lvl="0"/>
            <a:r>
              <a:rPr lang="de-DE" smtClean="0"/>
              <a:t>Formatvorlagen des Textmasters bearbeiten</a:t>
            </a:r>
          </a:p>
        </p:txBody>
      </p:sp>
    </p:spTree>
    <p:extLst>
      <p:ext uri="{BB962C8B-B14F-4D97-AF65-F5344CB8AC3E}">
        <p14:creationId xmlns:p14="http://schemas.microsoft.com/office/powerpoint/2010/main" val="12743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3375"/>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dirty="0" smtClean="0"/>
              <a:t>Formatvorlage des Untertitelmasters durch Klicken bearbeiten</a:t>
            </a:r>
            <a:endParaRPr lang="de-AT" dirty="0"/>
          </a:p>
        </p:txBody>
      </p:sp>
      <p:sp>
        <p:nvSpPr>
          <p:cNvPr id="4" name="Datumsplatzhalter 3"/>
          <p:cNvSpPr>
            <a:spLocks noGrp="1"/>
          </p:cNvSpPr>
          <p:nvPr>
            <p:ph type="dt" sz="half" idx="10"/>
          </p:nvPr>
        </p:nvSpPr>
        <p:spPr>
          <a:xfrm>
            <a:off x="628650" y="4854742"/>
            <a:ext cx="2057400" cy="186365"/>
          </a:xfrm>
          <a:prstGeom prst="rect">
            <a:avLst/>
          </a:prstGeom>
        </p:spPr>
        <p:txBody>
          <a:bodyPr/>
          <a:lstStyle>
            <a:lvl1pPr>
              <a:defRPr sz="675"/>
            </a:lvl1pPr>
          </a:lstStyle>
          <a:p>
            <a:fld id="{6C273699-6292-40F1-AE1B-CC793D363A51}" type="datetimeFigureOut">
              <a:rPr lang="de-AT" smtClean="0"/>
              <a:pPr/>
              <a:t>22.08.2022</a:t>
            </a:fld>
            <a:endParaRPr lang="de-AT" dirty="0"/>
          </a:p>
        </p:txBody>
      </p:sp>
      <p:sp>
        <p:nvSpPr>
          <p:cNvPr id="5" name="Fußzeilenplatzhalter 4"/>
          <p:cNvSpPr>
            <a:spLocks noGrp="1"/>
          </p:cNvSpPr>
          <p:nvPr>
            <p:ph type="ftr" sz="quarter" idx="11"/>
          </p:nvPr>
        </p:nvSpPr>
        <p:spPr>
          <a:xfrm>
            <a:off x="3028950" y="4854742"/>
            <a:ext cx="3086100" cy="186365"/>
          </a:xfrm>
          <a:prstGeom prst="rect">
            <a:avLst/>
          </a:prstGeom>
        </p:spPr>
        <p:txBody>
          <a:bodyPr/>
          <a:lstStyle>
            <a:lvl1pPr>
              <a:defRPr sz="675"/>
            </a:lvl1pPr>
          </a:lstStyle>
          <a:p>
            <a:r>
              <a:rPr lang="de-AT" dirty="0" smtClean="0"/>
              <a:t>ULV-GLV </a:t>
            </a:r>
            <a:r>
              <a:rPr lang="de-AT" dirty="0" err="1" smtClean="0"/>
              <a:t>InfoO</a:t>
            </a:r>
            <a:r>
              <a:rPr lang="de-AT" dirty="0" smtClean="0"/>
              <a:t> des </a:t>
            </a:r>
            <a:r>
              <a:rPr lang="de-AT" dirty="0" err="1" smtClean="0"/>
              <a:t>öBH</a:t>
            </a:r>
            <a:endParaRPr lang="de-AT" dirty="0"/>
          </a:p>
        </p:txBody>
      </p:sp>
      <p:sp>
        <p:nvSpPr>
          <p:cNvPr id="6" name="Foliennummernplatzhalter 5"/>
          <p:cNvSpPr>
            <a:spLocks noGrp="1"/>
          </p:cNvSpPr>
          <p:nvPr>
            <p:ph type="sldNum" sz="quarter" idx="12"/>
          </p:nvPr>
        </p:nvSpPr>
        <p:spPr>
          <a:xfrm>
            <a:off x="6457950" y="4854742"/>
            <a:ext cx="2057400" cy="186365"/>
          </a:xfrm>
        </p:spPr>
        <p:txBody>
          <a:bodyPr/>
          <a:lstStyle>
            <a:lvl1pPr>
              <a:defRPr sz="675"/>
            </a:lvl1pPr>
          </a:lstStyle>
          <a:p>
            <a:fld id="{9D717DCD-2FD5-4355-BB62-39598A4401FB}" type="slidenum">
              <a:rPr lang="de-AT" smtClean="0"/>
              <a:pPr/>
              <a:t>‹Nr.›</a:t>
            </a:fld>
            <a:endParaRPr lang="de-AT" dirty="0"/>
          </a:p>
        </p:txBody>
      </p:sp>
    </p:spTree>
    <p:extLst>
      <p:ext uri="{BB962C8B-B14F-4D97-AF65-F5344CB8AC3E}">
        <p14:creationId xmlns:p14="http://schemas.microsoft.com/office/powerpoint/2010/main" val="358074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10"/>
          </p:nvPr>
        </p:nvSpPr>
        <p:spPr>
          <a:xfrm>
            <a:off x="628650" y="4767264"/>
            <a:ext cx="2057400" cy="273844"/>
          </a:xfrm>
          <a:prstGeom prst="rect">
            <a:avLst/>
          </a:prstGeom>
        </p:spPr>
        <p:txBody>
          <a:bodyPr/>
          <a:lstStyle/>
          <a:p>
            <a:fld id="{6C273699-6292-40F1-AE1B-CC793D363A51}" type="datetimeFigureOut">
              <a:rPr lang="de-AT" smtClean="0"/>
              <a:t>22.08.2022</a:t>
            </a:fld>
            <a:endParaRPr lang="de-AT"/>
          </a:p>
        </p:txBody>
      </p:sp>
      <p:sp>
        <p:nvSpPr>
          <p:cNvPr id="5" name="Fußzeilenplatzhalter 4"/>
          <p:cNvSpPr>
            <a:spLocks noGrp="1"/>
          </p:cNvSpPr>
          <p:nvPr>
            <p:ph type="ftr" sz="quarter" idx="11"/>
          </p:nvPr>
        </p:nvSpPr>
        <p:spPr>
          <a:xfrm>
            <a:off x="3028950" y="4767264"/>
            <a:ext cx="3086100" cy="273844"/>
          </a:xfrm>
          <a:prstGeom prst="rect">
            <a:avLst/>
          </a:prstGeom>
        </p:spPr>
        <p:txBody>
          <a:bodyPr/>
          <a:lstStyle/>
          <a:p>
            <a:endParaRPr lang="de-AT"/>
          </a:p>
        </p:txBody>
      </p:sp>
      <p:sp>
        <p:nvSpPr>
          <p:cNvPr id="6" name="Foliennummernplatzhalter 5"/>
          <p:cNvSpPr>
            <a:spLocks noGrp="1"/>
          </p:cNvSpPr>
          <p:nvPr>
            <p:ph type="sldNum" sz="quarter" idx="12"/>
          </p:nvPr>
        </p:nvSpPr>
        <p:spPr/>
        <p:txBody>
          <a:bodyPr/>
          <a:lstStyle/>
          <a:p>
            <a:fld id="{9D717DCD-2FD5-4355-BB62-39598A4401FB}" type="slidenum">
              <a:rPr lang="de-AT" smtClean="0"/>
              <a:t>‹Nr.›</a:t>
            </a:fld>
            <a:endParaRPr lang="de-AT"/>
          </a:p>
        </p:txBody>
      </p:sp>
    </p:spTree>
    <p:extLst>
      <p:ext uri="{BB962C8B-B14F-4D97-AF65-F5344CB8AC3E}">
        <p14:creationId xmlns:p14="http://schemas.microsoft.com/office/powerpoint/2010/main" val="3259637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74370" cy="5146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idx="1"/>
          </p:nvPr>
        </p:nvSpPr>
        <p:spPr>
          <a:xfrm>
            <a:off x="540001" y="1332782"/>
            <a:ext cx="7978525" cy="3273747"/>
          </a:xfrm>
          <a:prstGeom prst="rect">
            <a:avLst/>
          </a:prstGeom>
        </p:spPr>
        <p:txBody>
          <a:bodyPr vert="horz" lIns="0" tIns="0" rIns="0" bIns="0" rtlCol="0">
            <a:noAutofit/>
          </a:bodyPr>
          <a:lstStyle/>
          <a:p>
            <a:pPr lvl="0"/>
            <a:r>
              <a:rPr lang="de-DE" dirty="0" smtClean="0"/>
              <a:t>Textmasterformat bearbeiten </a:t>
            </a:r>
            <a:br>
              <a:rPr lang="de-DE" dirty="0" smtClean="0"/>
            </a:br>
            <a:r>
              <a:rPr lang="de-DE" dirty="0" smtClean="0"/>
              <a:t>Erste Ebene </a:t>
            </a:r>
          </a:p>
          <a:p>
            <a:pPr lvl="1"/>
            <a:r>
              <a:rPr lang="de-DE" dirty="0" smtClean="0"/>
              <a:t>Zweite Ebene – wie Ebene zuvor</a:t>
            </a:r>
          </a:p>
          <a:p>
            <a:pPr lvl="2"/>
            <a:r>
              <a:rPr lang="de-DE" dirty="0" smtClean="0"/>
              <a:t>Dritte Ebene – wie Ebene zuvor</a:t>
            </a:r>
          </a:p>
        </p:txBody>
      </p:sp>
      <p:sp>
        <p:nvSpPr>
          <p:cNvPr id="9" name="Fußzeilenplatzhalter 12"/>
          <p:cNvSpPr>
            <a:spLocks noGrp="1"/>
          </p:cNvSpPr>
          <p:nvPr>
            <p:ph type="ftr" sz="quarter" idx="3"/>
          </p:nvPr>
        </p:nvSpPr>
        <p:spPr>
          <a:xfrm>
            <a:off x="540000" y="4790252"/>
            <a:ext cx="6875916" cy="200025"/>
          </a:xfrm>
          <a:prstGeom prst="rect">
            <a:avLst/>
          </a:prstGeom>
        </p:spPr>
        <p:txBody>
          <a:bodyPr vert="horz" lIns="0" tIns="0" rIns="0" bIns="0" rtlCol="0" anchor="ctr"/>
          <a:lstStyle>
            <a:lvl1pPr algn="l">
              <a:defRPr sz="1400">
                <a:solidFill>
                  <a:schemeClr val="tx1"/>
                </a:solidFill>
                <a:latin typeface="Calibri" panose="020F0502020204030204" pitchFamily="34" charset="0"/>
                <a:cs typeface="Calibri" panose="020F0502020204030204" pitchFamily="34" charset="0"/>
              </a:defRPr>
            </a:lvl1pPr>
          </a:lstStyle>
          <a:p>
            <a:r>
              <a:rPr lang="de-AT" dirty="0" smtClean="0"/>
              <a:t>Präsentationstitel</a:t>
            </a:r>
            <a:endParaRPr lang="de-AT" dirty="0"/>
          </a:p>
        </p:txBody>
      </p:sp>
      <p:sp>
        <p:nvSpPr>
          <p:cNvPr id="20" name="Foliennummernplatzhalter 13"/>
          <p:cNvSpPr>
            <a:spLocks noGrp="1"/>
          </p:cNvSpPr>
          <p:nvPr>
            <p:ph type="sldNum" sz="quarter" idx="4"/>
          </p:nvPr>
        </p:nvSpPr>
        <p:spPr>
          <a:xfrm>
            <a:off x="7558201" y="4790252"/>
            <a:ext cx="960324" cy="200025"/>
          </a:xfrm>
          <a:prstGeom prst="rect">
            <a:avLst/>
          </a:prstGeom>
        </p:spPr>
        <p:txBody>
          <a:bodyPr vert="horz" lIns="0" tIns="0" rIns="0" bIns="0" rtlCol="0" anchor="ctr"/>
          <a:lstStyle>
            <a:lvl1pPr algn="r">
              <a:defRPr sz="1400">
                <a:solidFill>
                  <a:schemeClr val="tx1"/>
                </a:solidFill>
                <a:latin typeface="Calibri" panose="020F0502020204030204" pitchFamily="34" charset="0"/>
                <a:cs typeface="Calibri" panose="020F0502020204030204" pitchFamily="34" charset="0"/>
              </a:defRPr>
            </a:lvl1pPr>
          </a:lstStyle>
          <a:p>
            <a:fld id="{1206269C-C24E-4E80-9A4B-E7E19BB59A67}" type="slidenum">
              <a:rPr lang="de-AT" smtClean="0"/>
              <a:pPr/>
              <a:t>‹Nr.›</a:t>
            </a:fld>
            <a:endParaRPr lang="de-AT" dirty="0"/>
          </a:p>
        </p:txBody>
      </p:sp>
      <p:sp>
        <p:nvSpPr>
          <p:cNvPr id="11" name="Textfeld 10"/>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smtClean="0">
                <a:solidFill>
                  <a:schemeClr val="tx2"/>
                </a:solidFill>
                <a:latin typeface="Calibri" panose="020F0502020204030204" pitchFamily="34" charset="0"/>
                <a:cs typeface="Calibri" panose="020F0502020204030204" pitchFamily="34" charset="0"/>
              </a:rPr>
              <a:t>bmlv.gv.at</a:t>
            </a:r>
            <a:endParaRPr lang="de-AT" sz="1200" dirty="0">
              <a:solidFill>
                <a:schemeClr val="tx2"/>
              </a:solidFill>
              <a:latin typeface="Calibri" panose="020F0502020204030204" pitchFamily="34" charset="0"/>
              <a:cs typeface="Calibri" panose="020F0502020204030204" pitchFamily="34" charset="0"/>
            </a:endParaRPr>
          </a:p>
        </p:txBody>
      </p:sp>
      <p:pic>
        <p:nvPicPr>
          <p:cNvPr id="10" name="Grafik 9" descr="Bundesministerium &#10;&#10;Landesverteidigung"/>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16800" y="208800"/>
            <a:ext cx="2037080" cy="633095"/>
          </a:xfrm>
          <a:prstGeom prst="rect">
            <a:avLst/>
          </a:prstGeom>
          <a:noFill/>
          <a:ln>
            <a:noFill/>
          </a:ln>
        </p:spPr>
      </p:pic>
      <p:sp>
        <p:nvSpPr>
          <p:cNvPr id="2" name="Titelplatzhalter 1"/>
          <p:cNvSpPr>
            <a:spLocks noGrp="1"/>
          </p:cNvSpPr>
          <p:nvPr>
            <p:ph type="title"/>
          </p:nvPr>
        </p:nvSpPr>
        <p:spPr>
          <a:xfrm>
            <a:off x="540001" y="764101"/>
            <a:ext cx="7978525" cy="622091"/>
          </a:xfrm>
          <a:prstGeom prst="rect">
            <a:avLst/>
          </a:prstGeom>
        </p:spPr>
        <p:txBody>
          <a:bodyPr vert="horz" wrap="none" lIns="0" tIns="0" rIns="0" bIns="0" rtlCol="0" anchor="t" anchorCtr="0">
            <a:noAutofit/>
          </a:bodyPr>
          <a:lstStyle/>
          <a:p>
            <a:r>
              <a:rPr lang="de-DE" dirty="0" smtClean="0"/>
              <a:t>Titelmasterformat durch Klicken bearbeiten</a:t>
            </a:r>
            <a:endParaRPr lang="de-AT" dirty="0"/>
          </a:p>
        </p:txBody>
      </p:sp>
      <p:sp>
        <p:nvSpPr>
          <p:cNvPr id="12" name="Rechteck 31"/>
          <p:cNvSpPr/>
          <p:nvPr userDrawn="1"/>
        </p:nvSpPr>
        <p:spPr>
          <a:xfrm>
            <a:off x="-1" y="-8546"/>
            <a:ext cx="8366333" cy="515204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5118931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5392397"/>
              <a:gd name="connsiteY0" fmla="*/ 0 h 5246049"/>
              <a:gd name="connsiteX1" fmla="*/ 5118931 w 5392397"/>
              <a:gd name="connsiteY1" fmla="*/ 0 h 5246049"/>
              <a:gd name="connsiteX2" fmla="*/ 5392397 w 5392397"/>
              <a:gd name="connsiteY2" fmla="*/ 5246049 h 5246049"/>
              <a:gd name="connsiteX3" fmla="*/ 0 w 5392397"/>
              <a:gd name="connsiteY3" fmla="*/ 5143500 h 5246049"/>
              <a:gd name="connsiteX4" fmla="*/ 0 w 5392397"/>
              <a:gd name="connsiteY4" fmla="*/ 0 h 5246049"/>
              <a:gd name="connsiteX0" fmla="*/ 0 w 8280875"/>
              <a:gd name="connsiteY0" fmla="*/ 0 h 5143500"/>
              <a:gd name="connsiteX1" fmla="*/ 5118931 w 8280875"/>
              <a:gd name="connsiteY1" fmla="*/ 0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0 h 5143500"/>
              <a:gd name="connsiteX1" fmla="*/ 3965248 w 8280875"/>
              <a:gd name="connsiteY1" fmla="*/ 119641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0 h 5143500"/>
              <a:gd name="connsiteX1" fmla="*/ 5067655 w 8280875"/>
              <a:gd name="connsiteY1" fmla="*/ 8546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119641 h 5263141"/>
              <a:gd name="connsiteX1" fmla="*/ 5144567 w 8280875"/>
              <a:gd name="connsiteY1" fmla="*/ 0 h 5263141"/>
              <a:gd name="connsiteX2" fmla="*/ 8280875 w 8280875"/>
              <a:gd name="connsiteY2" fmla="*/ 5263140 h 5263141"/>
              <a:gd name="connsiteX3" fmla="*/ 0 w 8280875"/>
              <a:gd name="connsiteY3" fmla="*/ 5263141 h 5263141"/>
              <a:gd name="connsiteX4" fmla="*/ 0 w 8280875"/>
              <a:gd name="connsiteY4" fmla="*/ 119641 h 5263141"/>
              <a:gd name="connsiteX0" fmla="*/ 0 w 8280875"/>
              <a:gd name="connsiteY0" fmla="*/ 0 h 5143500"/>
              <a:gd name="connsiteX1" fmla="*/ 5101838 w 8280875"/>
              <a:gd name="connsiteY1" fmla="*/ 8546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85457 h 5228957"/>
              <a:gd name="connsiteX1" fmla="*/ 5375303 w 8280875"/>
              <a:gd name="connsiteY1" fmla="*/ 0 h 5228957"/>
              <a:gd name="connsiteX2" fmla="*/ 8280875 w 8280875"/>
              <a:gd name="connsiteY2" fmla="*/ 5228956 h 5228957"/>
              <a:gd name="connsiteX3" fmla="*/ 0 w 8280875"/>
              <a:gd name="connsiteY3" fmla="*/ 5228957 h 5228957"/>
              <a:gd name="connsiteX4" fmla="*/ 0 w 8280875"/>
              <a:gd name="connsiteY4" fmla="*/ 85457 h 5228957"/>
              <a:gd name="connsiteX0" fmla="*/ 0 w 8280875"/>
              <a:gd name="connsiteY0" fmla="*/ 0 h 5143500"/>
              <a:gd name="connsiteX1" fmla="*/ 4452357 w 8280875"/>
              <a:gd name="connsiteY1" fmla="*/ 709302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0 h 5143500"/>
              <a:gd name="connsiteX1" fmla="*/ 3324313 w 8280875"/>
              <a:gd name="connsiteY1" fmla="*/ 1119500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0 h 5143500"/>
              <a:gd name="connsiteX1" fmla="*/ 5110384 w 8280875"/>
              <a:gd name="connsiteY1" fmla="*/ 8547 h 5143500"/>
              <a:gd name="connsiteX2" fmla="*/ 8280875 w 8280875"/>
              <a:gd name="connsiteY2" fmla="*/ 5143499 h 5143500"/>
              <a:gd name="connsiteX3" fmla="*/ 0 w 8280875"/>
              <a:gd name="connsiteY3" fmla="*/ 5143500 h 5143500"/>
              <a:gd name="connsiteX4" fmla="*/ 0 w 8280875"/>
              <a:gd name="connsiteY4" fmla="*/ 0 h 5143500"/>
              <a:gd name="connsiteX0" fmla="*/ 0 w 8280875"/>
              <a:gd name="connsiteY0" fmla="*/ 8545 h 5152045"/>
              <a:gd name="connsiteX1" fmla="*/ 5144567 w 8280875"/>
              <a:gd name="connsiteY1" fmla="*/ 0 h 5152045"/>
              <a:gd name="connsiteX2" fmla="*/ 8280875 w 8280875"/>
              <a:gd name="connsiteY2" fmla="*/ 5152044 h 5152045"/>
              <a:gd name="connsiteX3" fmla="*/ 0 w 8280875"/>
              <a:gd name="connsiteY3" fmla="*/ 5152045 h 5152045"/>
              <a:gd name="connsiteX4" fmla="*/ 0 w 8280875"/>
              <a:gd name="connsiteY4" fmla="*/ 8545 h 5152045"/>
              <a:gd name="connsiteX0" fmla="*/ 0 w 8366333"/>
              <a:gd name="connsiteY0" fmla="*/ 8545 h 5152045"/>
              <a:gd name="connsiteX1" fmla="*/ 5144567 w 8366333"/>
              <a:gd name="connsiteY1" fmla="*/ 0 h 5152045"/>
              <a:gd name="connsiteX2" fmla="*/ 8366333 w 8366333"/>
              <a:gd name="connsiteY2" fmla="*/ 5152044 h 5152045"/>
              <a:gd name="connsiteX3" fmla="*/ 0 w 8366333"/>
              <a:gd name="connsiteY3" fmla="*/ 5152045 h 5152045"/>
              <a:gd name="connsiteX4" fmla="*/ 0 w 8366333"/>
              <a:gd name="connsiteY4" fmla="*/ 8545 h 515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333" h="5152045">
                <a:moveTo>
                  <a:pt x="0" y="8545"/>
                </a:moveTo>
                <a:lnTo>
                  <a:pt x="5144567" y="0"/>
                </a:lnTo>
                <a:lnTo>
                  <a:pt x="8366333" y="5152044"/>
                </a:lnTo>
                <a:lnTo>
                  <a:pt x="0" y="5152045"/>
                </a:lnTo>
                <a:lnTo>
                  <a:pt x="0" y="8545"/>
                </a:lnTo>
                <a:close/>
              </a:path>
            </a:pathLst>
          </a:custGeom>
          <a:solidFill>
            <a:srgbClr val="686E5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rgbClr val="E6EFF3"/>
              </a:solidFill>
            </a:endParaRPr>
          </a:p>
        </p:txBody>
      </p:sp>
    </p:spTree>
    <p:extLst>
      <p:ext uri="{BB962C8B-B14F-4D97-AF65-F5344CB8AC3E}">
        <p14:creationId xmlns:p14="http://schemas.microsoft.com/office/powerpoint/2010/main" val="12633824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 id="2147483721" r:id="rId4"/>
    <p:sldLayoutId id="2147483722" r:id="rId5"/>
    <p:sldLayoutId id="2147483718" r:id="rId6"/>
    <p:sldLayoutId id="2147483720" r:id="rId7"/>
    <p:sldLayoutId id="2147483723" r:id="rId8"/>
    <p:sldLayoutId id="2147483724" r:id="rId9"/>
  </p:sldLayoutIdLst>
  <p:timing>
    <p:tnLst>
      <p:par>
        <p:cTn id="1" dur="indefinite" restart="never" nodeType="tmRoot"/>
      </p:par>
    </p:tnLst>
  </p:timing>
  <p:hf hdr="0" dt="0"/>
  <p:txStyles>
    <p:titleStyle>
      <a:lvl1pPr algn="l" defTabSz="914400" rtl="0" eaLnBrk="1" latinLnBrk="0" hangingPunct="1">
        <a:lnSpc>
          <a:spcPts val="3000"/>
        </a:lnSpc>
        <a:spcBef>
          <a:spcPct val="0"/>
        </a:spcBef>
        <a:buNone/>
        <a:defRPr sz="2400" b="1" kern="1200">
          <a:solidFill>
            <a:schemeClr val="tx2"/>
          </a:solidFill>
          <a:latin typeface="Calibri" panose="020F0502020204030204" pitchFamily="34" charset="0"/>
          <a:ea typeface="+mj-ea"/>
          <a:cs typeface="Calibri" panose="020F0502020204030204" pitchFamily="34" charset="0"/>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9218" y="2143453"/>
            <a:ext cx="6972300" cy="1790700"/>
          </a:xfrm>
        </p:spPr>
        <p:txBody>
          <a:bodyPr/>
          <a:lstStyle/>
          <a:p>
            <a:pPr>
              <a:lnSpc>
                <a:spcPct val="100000"/>
              </a:lnSpc>
              <a:spcBef>
                <a:spcPts val="450"/>
              </a:spcBef>
            </a:pPr>
            <a:r>
              <a:rPr lang="de-AT" sz="3200" b="0" dirty="0" smtClean="0">
                <a:solidFill>
                  <a:srgbClr val="686E59"/>
                </a:solidFill>
              </a:rPr>
              <a:t>Umfassende Landesverteidigung</a:t>
            </a:r>
            <a:br>
              <a:rPr lang="de-AT" sz="3200" b="0" dirty="0" smtClean="0">
                <a:solidFill>
                  <a:srgbClr val="686E59"/>
                </a:solidFill>
              </a:rPr>
            </a:br>
            <a:r>
              <a:rPr lang="de-AT" sz="3200" b="0" dirty="0" smtClean="0">
                <a:solidFill>
                  <a:srgbClr val="686E59"/>
                </a:solidFill>
              </a:rPr>
              <a:t>(ULV)</a:t>
            </a:r>
            <a:endParaRPr lang="de-AT" sz="3200" b="0" dirty="0">
              <a:solidFill>
                <a:srgbClr val="686E59"/>
              </a:solidFill>
            </a:endParaRPr>
          </a:p>
        </p:txBody>
      </p:sp>
      <p:sp>
        <p:nvSpPr>
          <p:cNvPr id="3" name="Untertitel 2"/>
          <p:cNvSpPr>
            <a:spLocks noGrp="1"/>
          </p:cNvSpPr>
          <p:nvPr>
            <p:ph type="subTitle" idx="1"/>
          </p:nvPr>
        </p:nvSpPr>
        <p:spPr>
          <a:xfrm>
            <a:off x="1143000" y="4057001"/>
            <a:ext cx="6858000" cy="607156"/>
          </a:xfrm>
        </p:spPr>
        <p:txBody>
          <a:bodyPr/>
          <a:lstStyle/>
          <a:p>
            <a:r>
              <a:rPr lang="de-AT" sz="1400" dirty="0" smtClean="0"/>
              <a:t>für Informationsoffiziere des </a:t>
            </a:r>
            <a:r>
              <a:rPr lang="de-AT" sz="1400" dirty="0"/>
              <a:t>Ö</a:t>
            </a:r>
            <a:r>
              <a:rPr lang="de-AT" sz="1400" dirty="0" smtClean="0"/>
              <a:t>BH im Rahmen deren Auftritten</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45" y="965990"/>
            <a:ext cx="1584334" cy="1584334"/>
          </a:xfrm>
          <a:prstGeom prst="rect">
            <a:avLst/>
          </a:prstGeom>
        </p:spPr>
      </p:pic>
      <p:cxnSp>
        <p:nvCxnSpPr>
          <p:cNvPr id="20" name="Gerader Verbinder 19"/>
          <p:cNvCxnSpPr/>
          <p:nvPr/>
        </p:nvCxnSpPr>
        <p:spPr>
          <a:xfrm>
            <a:off x="539750" y="2786998"/>
            <a:ext cx="6958330" cy="0"/>
          </a:xfrm>
          <a:prstGeom prst="line">
            <a:avLst/>
          </a:prstGeom>
          <a:ln w="25400" cap="rnd">
            <a:solidFill>
              <a:srgbClr val="686E59"/>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7498080" y="2786998"/>
            <a:ext cx="1473798" cy="2356502"/>
          </a:xfrm>
          <a:prstGeom prst="line">
            <a:avLst/>
          </a:prstGeom>
          <a:ln w="22225">
            <a:solidFill>
              <a:srgbClr val="686E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79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2184" y="844417"/>
            <a:ext cx="5983894" cy="409636"/>
          </a:xfrm>
        </p:spPr>
        <p:txBody>
          <a:bodyPr>
            <a:normAutofit/>
          </a:bodyPr>
          <a:lstStyle/>
          <a:p>
            <a:pPr algn="ctr"/>
            <a:r>
              <a:rPr lang="de-AT" sz="2800" b="0" dirty="0">
                <a:solidFill>
                  <a:srgbClr val="686E59"/>
                </a:solidFill>
              </a:rPr>
              <a:t>Militärische Landesverteidigung</a:t>
            </a:r>
          </a:p>
        </p:txBody>
      </p:sp>
      <p:sp>
        <p:nvSpPr>
          <p:cNvPr id="3" name="Inhaltsplatzhalter 2"/>
          <p:cNvSpPr>
            <a:spLocks noGrp="1"/>
          </p:cNvSpPr>
          <p:nvPr>
            <p:ph idx="1"/>
          </p:nvPr>
        </p:nvSpPr>
        <p:spPr>
          <a:xfrm>
            <a:off x="1582184" y="1399333"/>
            <a:ext cx="5983894" cy="3811119"/>
          </a:xfrm>
        </p:spPr>
        <p:txBody>
          <a:bodyPr>
            <a:noAutofit/>
          </a:bodyPr>
          <a:lstStyle/>
          <a:p>
            <a:pPr marL="0" indent="0">
              <a:lnSpc>
                <a:spcPct val="150000"/>
              </a:lnSpc>
              <a:spcAft>
                <a:spcPts val="600"/>
              </a:spcAft>
              <a:buNone/>
            </a:pPr>
            <a:r>
              <a:rPr lang="de-AT" u="sng" dirty="0">
                <a:solidFill>
                  <a:srgbClr val="686E59"/>
                </a:solidFill>
              </a:rPr>
              <a:t>Grundsätze</a:t>
            </a:r>
            <a:r>
              <a:rPr lang="de-AT" sz="1400" u="sng" dirty="0">
                <a:solidFill>
                  <a:srgbClr val="686E59"/>
                </a:solidFill>
              </a:rPr>
              <a:t>:</a:t>
            </a:r>
          </a:p>
          <a:p>
            <a:pPr>
              <a:lnSpc>
                <a:spcPct val="150000"/>
              </a:lnSpc>
              <a:spcAft>
                <a:spcPts val="600"/>
              </a:spcAft>
              <a:buClr>
                <a:srgbClr val="686E59"/>
              </a:buClr>
            </a:pPr>
            <a:r>
              <a:rPr lang="de-AT" sz="1400" dirty="0" smtClean="0"/>
              <a:t>Glaubwürdigkeit, </a:t>
            </a:r>
            <a:r>
              <a:rPr lang="de-AT" sz="1400" dirty="0"/>
              <a:t>Abhaltestrategie, Defensivkonzept</a:t>
            </a:r>
          </a:p>
          <a:p>
            <a:pPr>
              <a:lnSpc>
                <a:spcPct val="150000"/>
              </a:lnSpc>
              <a:spcAft>
                <a:spcPts val="600"/>
              </a:spcAft>
              <a:buClr>
                <a:srgbClr val="686E59"/>
              </a:buClr>
            </a:pPr>
            <a:r>
              <a:rPr lang="de-AT" sz="1400" dirty="0"/>
              <a:t>in Friedenszeiten auf Krisen-, Neutralitäts- oder Verteidigungsfall vorbereiten</a:t>
            </a:r>
          </a:p>
          <a:p>
            <a:pPr>
              <a:lnSpc>
                <a:spcPct val="150000"/>
              </a:lnSpc>
              <a:spcAft>
                <a:spcPts val="600"/>
              </a:spcAft>
              <a:buClr>
                <a:srgbClr val="686E59"/>
              </a:buClr>
            </a:pPr>
            <a:r>
              <a:rPr lang="de-AT" sz="1400" dirty="0"/>
              <a:t>im Krisenfall: Unterstützung der für Hilfe zuständigen </a:t>
            </a:r>
            <a:r>
              <a:rPr lang="de-AT" sz="1400" dirty="0" smtClean="0"/>
              <a:t>staatlichen Strukturen</a:t>
            </a:r>
            <a:endParaRPr lang="de-AT" sz="1400" dirty="0"/>
          </a:p>
          <a:p>
            <a:pPr>
              <a:lnSpc>
                <a:spcPct val="100000"/>
              </a:lnSpc>
              <a:spcAft>
                <a:spcPts val="600"/>
              </a:spcAft>
              <a:buClr>
                <a:srgbClr val="686E59"/>
              </a:buClr>
            </a:pPr>
            <a:r>
              <a:rPr lang="de-AT" sz="1400" dirty="0"/>
              <a:t>im Neutralitätsfall: Sicherung der </a:t>
            </a:r>
            <a:r>
              <a:rPr lang="de-AT" sz="1400" dirty="0" smtClean="0"/>
              <a:t>Grenzen, grenznahen Gebiete und des Luftraumes (Luftraumsouveränität)</a:t>
            </a:r>
            <a:endParaRPr lang="de-AT" sz="1400" dirty="0"/>
          </a:p>
          <a:p>
            <a:pPr>
              <a:lnSpc>
                <a:spcPct val="100000"/>
              </a:lnSpc>
              <a:spcAft>
                <a:spcPts val="600"/>
              </a:spcAft>
              <a:buClr>
                <a:srgbClr val="686E59"/>
              </a:buClr>
            </a:pPr>
            <a:r>
              <a:rPr lang="de-AT" sz="1400" dirty="0"/>
              <a:t>im Verteidigungsfall: </a:t>
            </a:r>
            <a:r>
              <a:rPr lang="de-AT" sz="1400" dirty="0" smtClean="0"/>
              <a:t>Behauptung der Funktionen und </a:t>
            </a:r>
            <a:r>
              <a:rPr lang="de-AT" sz="1400" dirty="0"/>
              <a:t>eines möglichst großen </a:t>
            </a:r>
            <a:r>
              <a:rPr lang="de-AT" sz="1400" dirty="0" smtClean="0"/>
              <a:t>Territoriums des Staates</a:t>
            </a:r>
            <a:endParaRPr lang="de-AT" sz="1400" dirty="0"/>
          </a:p>
          <a:p>
            <a:pPr>
              <a:lnSpc>
                <a:spcPct val="150000"/>
              </a:lnSpc>
              <a:spcAft>
                <a:spcPts val="600"/>
              </a:spcAft>
              <a:buClr>
                <a:srgbClr val="686E59"/>
              </a:buClr>
            </a:pPr>
            <a:r>
              <a:rPr lang="de-AT" sz="1400" dirty="0"/>
              <a:t>Streitkräfte einsatzbereit und </a:t>
            </a:r>
            <a:r>
              <a:rPr lang="de-AT" sz="1400" dirty="0" smtClean="0"/>
              <a:t>einsatzfähig halten</a:t>
            </a:r>
            <a:endParaRPr lang="de-AT" sz="1400" dirty="0"/>
          </a:p>
          <a:p>
            <a:pPr>
              <a:lnSpc>
                <a:spcPct val="150000"/>
              </a:lnSpc>
              <a:spcAft>
                <a:spcPts val="600"/>
              </a:spcAft>
              <a:buClr>
                <a:srgbClr val="686E59"/>
              </a:buClr>
            </a:pPr>
            <a:r>
              <a:rPr lang="de-AT" sz="1400" dirty="0"/>
              <a:t>immer mit möglichst geringer Gefährdung der Zivilbevölkerung</a:t>
            </a:r>
          </a:p>
        </p:txBody>
      </p:sp>
    </p:spTree>
    <p:extLst>
      <p:ext uri="{BB962C8B-B14F-4D97-AF65-F5344CB8AC3E}">
        <p14:creationId xmlns:p14="http://schemas.microsoft.com/office/powerpoint/2010/main" val="393200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Quellbild anze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021" y="3466641"/>
            <a:ext cx="1447061" cy="2191959"/>
          </a:xfrm>
          <a:prstGeom prst="rect">
            <a:avLst/>
          </a:prstGeom>
          <a:noFill/>
          <a:effectLst>
            <a:outerShdw blurRad="50800" dist="38100" dir="18900000" algn="bl" rotWithShape="0">
              <a:prstClr val="black">
                <a:alpha val="40000"/>
              </a:prstClr>
            </a:outerShdw>
          </a:effectLst>
          <a:scene3d>
            <a:camera prst="isometricOffAxis1Top"/>
            <a:lightRig rig="threePt" dir="t"/>
          </a:scene3d>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581984" y="847286"/>
            <a:ext cx="5983894" cy="429394"/>
          </a:xfrm>
        </p:spPr>
        <p:txBody>
          <a:bodyPr>
            <a:normAutofit/>
          </a:bodyPr>
          <a:lstStyle/>
          <a:p>
            <a:pPr algn="ctr"/>
            <a:r>
              <a:rPr lang="de-AT" sz="2800" b="0" dirty="0">
                <a:solidFill>
                  <a:srgbClr val="686E59"/>
                </a:solidFill>
              </a:rPr>
              <a:t>Militärische Landesverteidigung</a:t>
            </a:r>
          </a:p>
        </p:txBody>
      </p:sp>
      <p:sp>
        <p:nvSpPr>
          <p:cNvPr id="3" name="Inhaltsplatzhalter 2"/>
          <p:cNvSpPr>
            <a:spLocks noGrp="1"/>
          </p:cNvSpPr>
          <p:nvPr>
            <p:ph idx="1"/>
          </p:nvPr>
        </p:nvSpPr>
        <p:spPr>
          <a:xfrm>
            <a:off x="546765" y="1477811"/>
            <a:ext cx="5915025" cy="3397998"/>
          </a:xfrm>
        </p:spPr>
        <p:txBody>
          <a:bodyPr/>
          <a:lstStyle/>
          <a:p>
            <a:pPr marL="0" indent="0">
              <a:buNone/>
            </a:pPr>
            <a:r>
              <a:rPr lang="de-AT" u="sng" dirty="0">
                <a:solidFill>
                  <a:srgbClr val="686E59"/>
                </a:solidFill>
              </a:rPr>
              <a:t>Aufgaben:</a:t>
            </a:r>
          </a:p>
          <a:p>
            <a:pPr>
              <a:buClr>
                <a:srgbClr val="686E59"/>
              </a:buClr>
            </a:pPr>
            <a:r>
              <a:rPr lang="de-AT" dirty="0" smtClean="0"/>
              <a:t>Abhaltestrategie (früher durch die Raumverteidigung)</a:t>
            </a:r>
          </a:p>
          <a:p>
            <a:pPr>
              <a:buClr>
                <a:srgbClr val="686E59"/>
              </a:buClr>
            </a:pPr>
            <a:r>
              <a:rPr lang="de-AT" dirty="0" smtClean="0"/>
              <a:t>Abwehr von Angriffen von außen (nicht nur klassisch militärisch, sondern auch Hybride oder Cyberangriffe)</a:t>
            </a:r>
            <a:endParaRPr lang="de-AT" dirty="0"/>
          </a:p>
          <a:p>
            <a:pPr>
              <a:buClr>
                <a:srgbClr val="686E59"/>
              </a:buClr>
            </a:pPr>
            <a:r>
              <a:rPr lang="de-AT" dirty="0"/>
              <a:t>Operativ-taktische und geistig-psychologische Komponente</a:t>
            </a:r>
          </a:p>
          <a:p>
            <a:pPr>
              <a:buClr>
                <a:srgbClr val="686E59"/>
              </a:buClr>
            </a:pPr>
            <a:r>
              <a:rPr lang="de-AT" dirty="0" smtClean="0"/>
              <a:t>Armee </a:t>
            </a:r>
            <a:r>
              <a:rPr lang="de-AT" dirty="0"/>
              <a:t>und Bevölkerung miteinander verbinden</a:t>
            </a:r>
          </a:p>
          <a:p>
            <a:pPr>
              <a:buClr>
                <a:srgbClr val="686E59"/>
              </a:buClr>
            </a:pPr>
            <a:r>
              <a:rPr lang="de-AT" dirty="0"/>
              <a:t>Selbstbehauptungswille der gesamten Bevölkerung (Stärkung der Miliz) fördern</a:t>
            </a:r>
          </a:p>
        </p:txBody>
      </p:sp>
      <p:pic>
        <p:nvPicPr>
          <p:cNvPr id="4098" name="Picture 2" descr="Bildergebnis für raumverteidigungskonze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797" y="3528565"/>
            <a:ext cx="1254206" cy="7887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dergebnis für raumverteidigungskonze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798" y="1568324"/>
            <a:ext cx="1254204" cy="8330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ldergebnis für überlebensausbild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798" y="2452651"/>
            <a:ext cx="1254204" cy="103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73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1"/>
            <a:ext cx="7978525" cy="471021"/>
          </a:xfrm>
        </p:spPr>
        <p:txBody>
          <a:bodyPr>
            <a:normAutofit/>
          </a:bodyPr>
          <a:lstStyle/>
          <a:p>
            <a:pPr algn="ctr"/>
            <a:r>
              <a:rPr lang="de-AT" sz="2800" b="0" dirty="0">
                <a:solidFill>
                  <a:srgbClr val="686E59"/>
                </a:solidFill>
              </a:rPr>
              <a:t>Militärische Landesverteidigung</a:t>
            </a:r>
          </a:p>
        </p:txBody>
      </p:sp>
      <p:sp>
        <p:nvSpPr>
          <p:cNvPr id="3" name="Inhaltsplatzhalter 2"/>
          <p:cNvSpPr>
            <a:spLocks noGrp="1"/>
          </p:cNvSpPr>
          <p:nvPr>
            <p:ph idx="1"/>
          </p:nvPr>
        </p:nvSpPr>
        <p:spPr>
          <a:xfrm>
            <a:off x="1616168" y="1568312"/>
            <a:ext cx="5915025" cy="2650504"/>
          </a:xfrm>
        </p:spPr>
        <p:txBody>
          <a:bodyPr/>
          <a:lstStyle/>
          <a:p>
            <a:pPr marL="0" indent="0">
              <a:buNone/>
            </a:pPr>
            <a:r>
              <a:rPr lang="de-AT" u="sng" dirty="0">
                <a:solidFill>
                  <a:srgbClr val="686E59"/>
                </a:solidFill>
              </a:rPr>
              <a:t>Zuständigkeit:</a:t>
            </a:r>
          </a:p>
          <a:p>
            <a:pPr>
              <a:buClr>
                <a:srgbClr val="686E59"/>
              </a:buClr>
            </a:pPr>
            <a:r>
              <a:rPr lang="de-AT" dirty="0"/>
              <a:t>Bundesministerium für Landesverteidigung (BMLV)</a:t>
            </a:r>
          </a:p>
          <a:p>
            <a:pPr>
              <a:buClr>
                <a:srgbClr val="686E59"/>
              </a:buClr>
            </a:pPr>
            <a:r>
              <a:rPr lang="de-AT" dirty="0"/>
              <a:t>mit dem </a:t>
            </a:r>
            <a:r>
              <a:rPr lang="de-AT" dirty="0" smtClean="0"/>
              <a:t>Österreichischen </a:t>
            </a:r>
            <a:r>
              <a:rPr lang="de-AT" dirty="0"/>
              <a:t>Bundesheer </a:t>
            </a:r>
            <a:r>
              <a:rPr lang="de-AT" dirty="0" smtClean="0"/>
              <a:t>(ÖBH)</a:t>
            </a:r>
          </a:p>
          <a:p>
            <a:pPr>
              <a:buClr>
                <a:srgbClr val="686E59"/>
              </a:buClr>
            </a:pPr>
            <a:endParaRPr lang="de-AT" dirty="0"/>
          </a:p>
          <a:p>
            <a:pPr>
              <a:buClr>
                <a:srgbClr val="686E59"/>
              </a:buClr>
            </a:pPr>
            <a:r>
              <a:rPr lang="de-AT" dirty="0" smtClean="0"/>
              <a:t>in </a:t>
            </a:r>
            <a:r>
              <a:rPr lang="de-AT" dirty="0"/>
              <a:t>Verbindung mit den sicherheitsrelevanten Abteilungen der Länder/Bezirke und Gemeinden</a:t>
            </a:r>
          </a:p>
        </p:txBody>
      </p:sp>
    </p:spTree>
    <p:extLst>
      <p:ext uri="{BB962C8B-B14F-4D97-AF65-F5344CB8AC3E}">
        <p14:creationId xmlns:p14="http://schemas.microsoft.com/office/powerpoint/2010/main" val="344846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82572" y="787011"/>
            <a:ext cx="5983894" cy="1110348"/>
          </a:xfrm>
        </p:spPr>
        <p:txBody>
          <a:bodyPr>
            <a:noAutofit/>
          </a:bodyPr>
          <a:lstStyle/>
          <a:p>
            <a:pPr algn="ctr">
              <a:lnSpc>
                <a:spcPct val="100000"/>
              </a:lnSpc>
            </a:pPr>
            <a:r>
              <a:rPr lang="de-AT" sz="1600" b="0" dirty="0">
                <a:solidFill>
                  <a:srgbClr val="686E59"/>
                </a:solidFill>
              </a:rPr>
              <a:t>Was müsste aus Ihrer Sicht die</a:t>
            </a:r>
            <a:r>
              <a:rPr lang="de-AT" sz="2800" b="0" dirty="0">
                <a:solidFill>
                  <a:srgbClr val="686E59"/>
                </a:solidFill>
              </a:rPr>
              <a:t/>
            </a:r>
            <a:br>
              <a:rPr lang="de-AT" sz="2800" b="0" dirty="0">
                <a:solidFill>
                  <a:srgbClr val="686E59"/>
                </a:solidFill>
              </a:rPr>
            </a:br>
            <a:r>
              <a:rPr lang="de-AT" sz="2800" b="0" dirty="0">
                <a:solidFill>
                  <a:srgbClr val="686E59"/>
                </a:solidFill>
              </a:rPr>
              <a:t>Zivile Landesverteidigung (ZLV)</a:t>
            </a:r>
            <a:br>
              <a:rPr lang="de-AT" sz="2800" b="0" dirty="0">
                <a:solidFill>
                  <a:srgbClr val="686E59"/>
                </a:solidFill>
              </a:rPr>
            </a:br>
            <a:r>
              <a:rPr lang="de-AT" sz="1600" b="0" dirty="0">
                <a:solidFill>
                  <a:srgbClr val="686E59"/>
                </a:solidFill>
              </a:rPr>
              <a:t>für Österreich leisten können?</a:t>
            </a:r>
            <a:endParaRPr lang="de-DE" sz="1600" b="0" dirty="0">
              <a:solidFill>
                <a:srgbClr val="686E59"/>
              </a:solidFill>
            </a:endParaRPr>
          </a:p>
        </p:txBody>
      </p:sp>
      <p:sp>
        <p:nvSpPr>
          <p:cNvPr id="2" name="AutoShape 16" descr="Quellbild anzeigen"/>
          <p:cNvSpPr>
            <a:spLocks noChangeAspect="1" noChangeArrowheads="1"/>
          </p:cNvSpPr>
          <p:nvPr/>
        </p:nvSpPr>
        <p:spPr bwMode="auto">
          <a:xfrm>
            <a:off x="1230511" y="56167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de-DE" sz="1013"/>
          </a:p>
        </p:txBody>
      </p:sp>
      <p:pic>
        <p:nvPicPr>
          <p:cNvPr id="5122" name="Picture 2" descr="Quellbild anze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880" y="2172512"/>
            <a:ext cx="1468095" cy="1090028"/>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5124" name="Picture 4" descr="Quellbild anze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830" y="3294417"/>
            <a:ext cx="1043869" cy="1366320"/>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5126" name="Picture 6" descr="Quellbild anzei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218" y="2194858"/>
            <a:ext cx="549520" cy="10654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Quellbild anzei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8975" y="3317032"/>
            <a:ext cx="2386362" cy="1343705"/>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5130" name="Picture 10" descr="Quellbild anzeige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32" t="1272" r="-1792" b="1590"/>
          <a:stretch/>
        </p:blipFill>
        <p:spPr bwMode="auto">
          <a:xfrm>
            <a:off x="6205613" y="3317033"/>
            <a:ext cx="2254720" cy="1348972"/>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5132" name="Picture 12" descr="Quellbild anzeige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853"/>
          <a:stretch/>
        </p:blipFill>
        <p:spPr bwMode="auto">
          <a:xfrm>
            <a:off x="5791454" y="2204815"/>
            <a:ext cx="1916849" cy="105546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Quellbild anzeig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447" y="2197632"/>
            <a:ext cx="1602433" cy="1064908"/>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5138" name="Picture 18" descr="Quellbild anzeig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8974" y="2214064"/>
            <a:ext cx="1959765" cy="10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2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2183" y="845364"/>
            <a:ext cx="5983894" cy="499963"/>
          </a:xfrm>
        </p:spPr>
        <p:txBody>
          <a:bodyPr/>
          <a:lstStyle/>
          <a:p>
            <a:pPr algn="ctr"/>
            <a:r>
              <a:rPr lang="de-AT" sz="2800" b="0" dirty="0">
                <a:solidFill>
                  <a:srgbClr val="686E59"/>
                </a:solidFill>
              </a:rPr>
              <a:t>Zivile </a:t>
            </a:r>
            <a:r>
              <a:rPr lang="de-AT" sz="2800" b="0" dirty="0" smtClean="0">
                <a:solidFill>
                  <a:srgbClr val="686E59"/>
                </a:solidFill>
              </a:rPr>
              <a:t>Landesverteidigung</a:t>
            </a:r>
            <a:endParaRPr lang="de-AT" sz="2800" b="0" dirty="0">
              <a:solidFill>
                <a:srgbClr val="686E59"/>
              </a:solidFill>
            </a:endParaRPr>
          </a:p>
        </p:txBody>
      </p:sp>
      <p:sp>
        <p:nvSpPr>
          <p:cNvPr id="3" name="Inhaltsplatzhalter 2"/>
          <p:cNvSpPr>
            <a:spLocks noGrp="1"/>
          </p:cNvSpPr>
          <p:nvPr>
            <p:ph idx="1"/>
          </p:nvPr>
        </p:nvSpPr>
        <p:spPr>
          <a:xfrm>
            <a:off x="842459" y="1364271"/>
            <a:ext cx="7472149" cy="3697585"/>
          </a:xfrm>
        </p:spPr>
        <p:txBody>
          <a:bodyPr/>
          <a:lstStyle/>
          <a:p>
            <a:pPr marL="0" indent="0">
              <a:lnSpc>
                <a:spcPct val="150000"/>
              </a:lnSpc>
              <a:spcAft>
                <a:spcPts val="0"/>
              </a:spcAft>
              <a:buNone/>
            </a:pPr>
            <a:r>
              <a:rPr lang="de-AT" u="sng" dirty="0" smtClean="0">
                <a:solidFill>
                  <a:srgbClr val="686E59"/>
                </a:solidFill>
              </a:rPr>
              <a:t>Grundsätze:</a:t>
            </a:r>
          </a:p>
          <a:p>
            <a:pPr>
              <a:lnSpc>
                <a:spcPct val="150000"/>
              </a:lnSpc>
              <a:spcAft>
                <a:spcPts val="0"/>
              </a:spcAft>
              <a:buClr>
                <a:srgbClr val="686E59"/>
              </a:buClr>
            </a:pPr>
            <a:r>
              <a:rPr lang="de-AT" sz="1600" dirty="0" smtClean="0"/>
              <a:t>Warn- und Alarmdienst (Sirenen, Bundes- u. Landeswarnzentralen)</a:t>
            </a:r>
          </a:p>
          <a:p>
            <a:pPr>
              <a:lnSpc>
                <a:spcPct val="150000"/>
              </a:lnSpc>
              <a:spcAft>
                <a:spcPts val="0"/>
              </a:spcAft>
              <a:buClr>
                <a:srgbClr val="686E59"/>
              </a:buClr>
            </a:pPr>
            <a:r>
              <a:rPr lang="de-AT" sz="1600" dirty="0" smtClean="0"/>
              <a:t>Einsatzvorsorgen </a:t>
            </a:r>
            <a:r>
              <a:rPr lang="de-AT" sz="1600" dirty="0"/>
              <a:t>(Hilfs-, Berge und Rettungswesen)</a:t>
            </a:r>
          </a:p>
          <a:p>
            <a:pPr>
              <a:lnSpc>
                <a:spcPct val="150000"/>
              </a:lnSpc>
              <a:spcAft>
                <a:spcPts val="0"/>
              </a:spcAft>
              <a:buClr>
                <a:srgbClr val="686E59"/>
              </a:buClr>
            </a:pPr>
            <a:r>
              <a:rPr lang="de-AT" sz="1600" dirty="0" smtClean="0"/>
              <a:t>Strahlenschutz</a:t>
            </a:r>
            <a:endParaRPr lang="de-AT" sz="1600" dirty="0"/>
          </a:p>
          <a:p>
            <a:pPr>
              <a:lnSpc>
                <a:spcPct val="150000"/>
              </a:lnSpc>
              <a:spcAft>
                <a:spcPts val="0"/>
              </a:spcAft>
              <a:buClr>
                <a:srgbClr val="686E59"/>
              </a:buClr>
            </a:pPr>
            <a:r>
              <a:rPr lang="de-AT" sz="1600" dirty="0" smtClean="0"/>
              <a:t>Schutzraumbauten</a:t>
            </a:r>
            <a:endParaRPr lang="de-AT" sz="1600" dirty="0"/>
          </a:p>
          <a:p>
            <a:pPr>
              <a:lnSpc>
                <a:spcPct val="100000"/>
              </a:lnSpc>
              <a:spcAft>
                <a:spcPts val="0"/>
              </a:spcAft>
              <a:buClr>
                <a:srgbClr val="686E59"/>
              </a:buClr>
            </a:pPr>
            <a:r>
              <a:rPr lang="de-AT" sz="1600" dirty="0" smtClean="0"/>
              <a:t>Selbstschutzmaßnahmen (Erste-Hilfe-Kurs, Brandschutz &amp; Feuerbekämpfungsmittel</a:t>
            </a:r>
            <a:r>
              <a:rPr lang="de-AT" sz="1600" dirty="0"/>
              <a:t> </a:t>
            </a:r>
            <a:r>
              <a:rPr lang="de-AT" sz="1600" dirty="0" smtClean="0"/>
              <a:t>wie Feuerlöscher usw.)</a:t>
            </a:r>
          </a:p>
          <a:p>
            <a:pPr>
              <a:lnSpc>
                <a:spcPct val="150000"/>
              </a:lnSpc>
              <a:spcAft>
                <a:spcPts val="0"/>
              </a:spcAft>
              <a:buClr>
                <a:srgbClr val="686E59"/>
              </a:buClr>
            </a:pPr>
            <a:r>
              <a:rPr lang="de-AT" sz="1600" dirty="0" smtClean="0"/>
              <a:t>Gesundheits- und Sanitätsvorsorgen (Behandlung von Zivilisten und Soldaten usw.)</a:t>
            </a:r>
          </a:p>
          <a:p>
            <a:pPr>
              <a:lnSpc>
                <a:spcPct val="150000"/>
              </a:lnSpc>
              <a:spcAft>
                <a:spcPts val="0"/>
              </a:spcAft>
              <a:buClr>
                <a:srgbClr val="686E59"/>
              </a:buClr>
            </a:pPr>
            <a:r>
              <a:rPr lang="de-AT" sz="1600" dirty="0" smtClean="0"/>
              <a:t>Veterinärmedizinische Vorsorge und Hygiene</a:t>
            </a:r>
          </a:p>
          <a:p>
            <a:pPr>
              <a:lnSpc>
                <a:spcPct val="150000"/>
              </a:lnSpc>
              <a:spcAft>
                <a:spcPts val="0"/>
              </a:spcAft>
              <a:buClr>
                <a:srgbClr val="686E59"/>
              </a:buClr>
            </a:pPr>
            <a:r>
              <a:rPr lang="de-AT" sz="1600" dirty="0" smtClean="0"/>
              <a:t>Ist </a:t>
            </a:r>
            <a:r>
              <a:rPr lang="de-AT" sz="1600" dirty="0"/>
              <a:t>nicht nur auf den Verteidigungsfall beschränkt – sondert gilt  IMMER!!</a:t>
            </a:r>
          </a:p>
          <a:p>
            <a:endParaRPr lang="de-AT" dirty="0" smtClean="0"/>
          </a:p>
        </p:txBody>
      </p:sp>
    </p:spTree>
    <p:extLst>
      <p:ext uri="{BB962C8B-B14F-4D97-AF65-F5344CB8AC3E}">
        <p14:creationId xmlns:p14="http://schemas.microsoft.com/office/powerpoint/2010/main" val="2672053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2184" y="844640"/>
            <a:ext cx="5983894" cy="409257"/>
          </a:xfrm>
        </p:spPr>
        <p:txBody>
          <a:bodyPr/>
          <a:lstStyle/>
          <a:p>
            <a:pPr algn="ctr"/>
            <a:r>
              <a:rPr lang="de-AT" sz="2800" b="0" dirty="0">
                <a:solidFill>
                  <a:srgbClr val="686E59"/>
                </a:solidFill>
              </a:rPr>
              <a:t>Zivile </a:t>
            </a:r>
            <a:r>
              <a:rPr lang="de-AT" sz="2800" b="0" dirty="0" smtClean="0">
                <a:solidFill>
                  <a:srgbClr val="686E59"/>
                </a:solidFill>
              </a:rPr>
              <a:t>Landesverteidigung</a:t>
            </a:r>
            <a:endParaRPr lang="de-AT" sz="2800" b="0" dirty="0">
              <a:solidFill>
                <a:srgbClr val="686E59"/>
              </a:solidFill>
            </a:endParaRPr>
          </a:p>
        </p:txBody>
      </p:sp>
      <p:sp>
        <p:nvSpPr>
          <p:cNvPr id="3" name="Inhaltsplatzhalter 2"/>
          <p:cNvSpPr>
            <a:spLocks noGrp="1"/>
          </p:cNvSpPr>
          <p:nvPr>
            <p:ph idx="1"/>
          </p:nvPr>
        </p:nvSpPr>
        <p:spPr>
          <a:xfrm>
            <a:off x="550627" y="1322267"/>
            <a:ext cx="8059003" cy="3623480"/>
          </a:xfrm>
        </p:spPr>
        <p:txBody>
          <a:bodyPr/>
          <a:lstStyle/>
          <a:p>
            <a:pPr marL="0" indent="0">
              <a:lnSpc>
                <a:spcPct val="150000"/>
              </a:lnSpc>
              <a:spcAft>
                <a:spcPts val="0"/>
              </a:spcAft>
              <a:buNone/>
            </a:pPr>
            <a:r>
              <a:rPr lang="de-AT" u="sng" dirty="0" smtClean="0">
                <a:solidFill>
                  <a:srgbClr val="686E59"/>
                </a:solidFill>
              </a:rPr>
              <a:t>Aufgaben:</a:t>
            </a:r>
          </a:p>
          <a:p>
            <a:pPr>
              <a:lnSpc>
                <a:spcPct val="150000"/>
              </a:lnSpc>
              <a:spcAft>
                <a:spcPts val="0"/>
              </a:spcAft>
              <a:buClr>
                <a:srgbClr val="686E59"/>
              </a:buClr>
            </a:pPr>
            <a:r>
              <a:rPr lang="de-AT" sz="1400" dirty="0" smtClean="0"/>
              <a:t>Aufrechterhaltung von Ruhe und Ordnung</a:t>
            </a:r>
          </a:p>
          <a:p>
            <a:pPr>
              <a:lnSpc>
                <a:spcPct val="150000"/>
              </a:lnSpc>
              <a:spcAft>
                <a:spcPts val="0"/>
              </a:spcAft>
              <a:buClr>
                <a:srgbClr val="686E59"/>
              </a:buClr>
            </a:pPr>
            <a:r>
              <a:rPr lang="de-AT" sz="1400" dirty="0"/>
              <a:t>Sicherung der Funktionsfähigkeit der staatlichen Organe</a:t>
            </a:r>
          </a:p>
          <a:p>
            <a:pPr>
              <a:lnSpc>
                <a:spcPct val="150000"/>
              </a:lnSpc>
              <a:spcAft>
                <a:spcPts val="0"/>
              </a:spcAft>
              <a:buClr>
                <a:srgbClr val="686E59"/>
              </a:buClr>
            </a:pPr>
            <a:r>
              <a:rPr lang="de-AT" sz="1400" dirty="0"/>
              <a:t>Objektschutz</a:t>
            </a:r>
          </a:p>
          <a:p>
            <a:pPr>
              <a:lnSpc>
                <a:spcPct val="150000"/>
              </a:lnSpc>
              <a:spcAft>
                <a:spcPts val="0"/>
              </a:spcAft>
              <a:buClr>
                <a:srgbClr val="686E59"/>
              </a:buClr>
            </a:pPr>
            <a:r>
              <a:rPr lang="de-AT" sz="1400" dirty="0" smtClean="0"/>
              <a:t>Vorkehrungen zur Aufnahme von Schutzbedürftigen</a:t>
            </a:r>
          </a:p>
          <a:p>
            <a:pPr>
              <a:lnSpc>
                <a:spcPct val="150000"/>
              </a:lnSpc>
              <a:spcAft>
                <a:spcPts val="0"/>
              </a:spcAft>
              <a:buClr>
                <a:srgbClr val="686E59"/>
              </a:buClr>
            </a:pPr>
            <a:r>
              <a:rPr lang="de-AT" sz="1400" dirty="0" smtClean="0"/>
              <a:t>Gesetzgebung absichern und gewährleisten (Erhalt Aktionsfähigkeit des NR, BR, LT usw.)</a:t>
            </a:r>
          </a:p>
          <a:p>
            <a:pPr>
              <a:lnSpc>
                <a:spcPct val="150000"/>
              </a:lnSpc>
              <a:spcAft>
                <a:spcPts val="0"/>
              </a:spcAft>
              <a:buClr>
                <a:srgbClr val="686E59"/>
              </a:buClr>
            </a:pPr>
            <a:r>
              <a:rPr lang="de-AT" sz="1400" dirty="0" smtClean="0"/>
              <a:t>Vollziehung absichern und gewährleisten (bspw. verwaltungs- und verfassungsrechtliche Grundlagen)</a:t>
            </a:r>
          </a:p>
          <a:p>
            <a:pPr>
              <a:lnSpc>
                <a:spcPct val="150000"/>
              </a:lnSpc>
              <a:spcAft>
                <a:spcPts val="0"/>
              </a:spcAft>
              <a:buClr>
                <a:srgbClr val="686E59"/>
              </a:buClr>
            </a:pPr>
            <a:r>
              <a:rPr lang="de-AT" sz="1400" dirty="0" smtClean="0"/>
              <a:t>Sichern der Funktionsfähigkeit der Verwaltung und Gerichtsbarkeit</a:t>
            </a:r>
          </a:p>
          <a:p>
            <a:pPr>
              <a:lnSpc>
                <a:spcPct val="150000"/>
              </a:lnSpc>
              <a:spcAft>
                <a:spcPts val="0"/>
              </a:spcAft>
              <a:buClr>
                <a:srgbClr val="686E59"/>
              </a:buClr>
            </a:pPr>
            <a:r>
              <a:rPr lang="de-AT" sz="1400" dirty="0" smtClean="0"/>
              <a:t>Koordination der Bundesverwaltung (der Landesverwaltungen bis zu Bezirken und Gemeinden) </a:t>
            </a:r>
          </a:p>
          <a:p>
            <a:pPr lvl="1">
              <a:lnSpc>
                <a:spcPct val="150000"/>
              </a:lnSpc>
              <a:spcAft>
                <a:spcPts val="0"/>
              </a:spcAft>
              <a:buClr>
                <a:srgbClr val="686E59"/>
              </a:buClr>
            </a:pPr>
            <a:r>
              <a:rPr lang="de-AT" sz="1400" dirty="0" smtClean="0"/>
              <a:t>Einsatz- und Krisenstäbe, Bezirkskoordinationsausschüsse</a:t>
            </a:r>
          </a:p>
          <a:p>
            <a:pPr lvl="1">
              <a:lnSpc>
                <a:spcPct val="150000"/>
              </a:lnSpc>
              <a:spcAft>
                <a:spcPts val="0"/>
              </a:spcAft>
              <a:buClr>
                <a:srgbClr val="686E59"/>
              </a:buClr>
            </a:pPr>
            <a:r>
              <a:rPr lang="de-AT" sz="1400" dirty="0" smtClean="0"/>
              <a:t>Nachrichtenübermittlung, Information (ORF, Zeitungen, Radio, Internet, Soziale Medien, etc.)</a:t>
            </a:r>
            <a:endParaRPr lang="de-AT" sz="1400" dirty="0"/>
          </a:p>
        </p:txBody>
      </p:sp>
    </p:spTree>
    <p:extLst>
      <p:ext uri="{BB962C8B-B14F-4D97-AF65-F5344CB8AC3E}">
        <p14:creationId xmlns:p14="http://schemas.microsoft.com/office/powerpoint/2010/main" val="3584211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2"/>
            <a:ext cx="7978525" cy="464198"/>
          </a:xfrm>
        </p:spPr>
        <p:txBody>
          <a:bodyPr>
            <a:normAutofit/>
          </a:bodyPr>
          <a:lstStyle/>
          <a:p>
            <a:pPr algn="ctr"/>
            <a:r>
              <a:rPr lang="de-AT" sz="2800" b="0" dirty="0">
                <a:solidFill>
                  <a:srgbClr val="686E59"/>
                </a:solidFill>
              </a:rPr>
              <a:t>Zivile Landesverteidigung</a:t>
            </a:r>
          </a:p>
        </p:txBody>
      </p:sp>
      <p:sp>
        <p:nvSpPr>
          <p:cNvPr id="3" name="Inhaltsplatzhalter 2"/>
          <p:cNvSpPr>
            <a:spLocks noGrp="1"/>
          </p:cNvSpPr>
          <p:nvPr>
            <p:ph idx="1"/>
          </p:nvPr>
        </p:nvSpPr>
        <p:spPr>
          <a:xfrm>
            <a:off x="1223068" y="1571365"/>
            <a:ext cx="6707874" cy="2942986"/>
          </a:xfrm>
        </p:spPr>
        <p:txBody>
          <a:bodyPr/>
          <a:lstStyle/>
          <a:p>
            <a:pPr marL="0" indent="0">
              <a:buNone/>
            </a:pPr>
            <a:r>
              <a:rPr lang="de-AT" u="sng" dirty="0">
                <a:solidFill>
                  <a:srgbClr val="686E59"/>
                </a:solidFill>
              </a:rPr>
              <a:t>Zuständigkeit:</a:t>
            </a:r>
          </a:p>
          <a:p>
            <a:pPr>
              <a:buClr>
                <a:srgbClr val="686E59"/>
              </a:buClr>
            </a:pPr>
            <a:r>
              <a:rPr lang="de-AT" dirty="0"/>
              <a:t>Bundesministerium für Inneres (BMI)</a:t>
            </a:r>
          </a:p>
          <a:p>
            <a:pPr>
              <a:buClr>
                <a:srgbClr val="686E59"/>
              </a:buClr>
            </a:pPr>
            <a:r>
              <a:rPr lang="de-AT" dirty="0"/>
              <a:t>mit der Polizei</a:t>
            </a:r>
          </a:p>
          <a:p>
            <a:pPr>
              <a:buClr>
                <a:srgbClr val="686E59"/>
              </a:buClr>
            </a:pPr>
            <a:endParaRPr lang="de-AT" dirty="0"/>
          </a:p>
          <a:p>
            <a:pPr>
              <a:buClr>
                <a:srgbClr val="686E59"/>
              </a:buClr>
            </a:pPr>
            <a:r>
              <a:rPr lang="de-AT" dirty="0"/>
              <a:t>in Verbindung mit den </a:t>
            </a:r>
            <a:r>
              <a:rPr lang="de-AT" dirty="0" smtClean="0"/>
              <a:t>Blaulichtorganisationen</a:t>
            </a:r>
            <a:br>
              <a:rPr lang="de-AT" dirty="0" smtClean="0"/>
            </a:br>
            <a:r>
              <a:rPr lang="de-AT" dirty="0" smtClean="0"/>
              <a:t>(Rettung</a:t>
            </a:r>
            <a:r>
              <a:rPr lang="de-AT" dirty="0"/>
              <a:t>, Feuerwehr, Bergrettung, Höhlenrettung, usw</a:t>
            </a:r>
            <a:r>
              <a:rPr lang="de-AT" dirty="0" smtClean="0"/>
              <a:t>.),</a:t>
            </a:r>
            <a:br>
              <a:rPr lang="de-AT" dirty="0" smtClean="0"/>
            </a:br>
            <a:r>
              <a:rPr lang="de-AT" dirty="0" smtClean="0"/>
              <a:t>zivilen </a:t>
            </a:r>
            <a:r>
              <a:rPr lang="de-AT" dirty="0"/>
              <a:t>Einrichtungen</a:t>
            </a:r>
          </a:p>
        </p:txBody>
      </p:sp>
    </p:spTree>
    <p:extLst>
      <p:ext uri="{BB962C8B-B14F-4D97-AF65-F5344CB8AC3E}">
        <p14:creationId xmlns:p14="http://schemas.microsoft.com/office/powerpoint/2010/main" val="2447196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2184" y="792684"/>
            <a:ext cx="5983894" cy="1147278"/>
          </a:xfrm>
        </p:spPr>
        <p:txBody>
          <a:bodyPr>
            <a:normAutofit/>
          </a:bodyPr>
          <a:lstStyle/>
          <a:p>
            <a:pPr algn="ctr">
              <a:lnSpc>
                <a:spcPct val="100000"/>
              </a:lnSpc>
            </a:pPr>
            <a:r>
              <a:rPr lang="de-AT" sz="1600" b="0" dirty="0">
                <a:solidFill>
                  <a:srgbClr val="686E59"/>
                </a:solidFill>
              </a:rPr>
              <a:t>Was müsste aus Ihrer Sicht die</a:t>
            </a:r>
            <a:br>
              <a:rPr lang="de-AT" sz="1600" b="0" dirty="0">
                <a:solidFill>
                  <a:srgbClr val="686E59"/>
                </a:solidFill>
              </a:rPr>
            </a:br>
            <a:r>
              <a:rPr lang="de-AT" sz="2800" b="0" dirty="0">
                <a:solidFill>
                  <a:srgbClr val="686E59"/>
                </a:solidFill>
              </a:rPr>
              <a:t>Wirtschaftliche Landesverteidigung (WLV)</a:t>
            </a:r>
            <a:br>
              <a:rPr lang="de-AT" sz="2800" b="0" dirty="0">
                <a:solidFill>
                  <a:srgbClr val="686E59"/>
                </a:solidFill>
              </a:rPr>
            </a:br>
            <a:r>
              <a:rPr lang="de-AT" sz="1600" b="0" dirty="0">
                <a:solidFill>
                  <a:srgbClr val="686E59"/>
                </a:solidFill>
              </a:rPr>
              <a:t>für Österreich leisten können?</a:t>
            </a:r>
          </a:p>
        </p:txBody>
      </p:sp>
      <p:sp>
        <p:nvSpPr>
          <p:cNvPr id="11" name="AutoShape 6" descr="Quellbild anzeigen"/>
          <p:cNvSpPr>
            <a:spLocks noChangeAspect="1" noChangeArrowheads="1"/>
          </p:cNvSpPr>
          <p:nvPr/>
        </p:nvSpPr>
        <p:spPr bwMode="auto">
          <a:xfrm>
            <a:off x="1230511" y="56167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de-DE" sz="1013"/>
          </a:p>
        </p:txBody>
      </p:sp>
      <p:pic>
        <p:nvPicPr>
          <p:cNvPr id="6146" name="Picture 2" descr="Quellbild anzeig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11"/>
          <a:stretch/>
        </p:blipFill>
        <p:spPr bwMode="auto">
          <a:xfrm>
            <a:off x="4659568" y="3792358"/>
            <a:ext cx="1971965" cy="1147112"/>
          </a:xfrm>
          <a:prstGeom prst="rect">
            <a:avLst/>
          </a:prstGeom>
          <a:noFill/>
          <a:effectLst>
            <a:reflection blurRad="6350" stA="200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6148" name="Picture 4" descr="Quellbild anze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568" y="2124814"/>
            <a:ext cx="2422822" cy="16077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52" name="Picture 8" descr="Quellbild anzei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169" y="3326727"/>
            <a:ext cx="2019458" cy="1440036"/>
          </a:xfrm>
          <a:prstGeom prst="rect">
            <a:avLst/>
          </a:prstGeom>
          <a:noFill/>
          <a:effectLst>
            <a:reflection blurRad="6350" stA="200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6154" name="Picture 10" descr="Quellbild anzei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375" y="2124814"/>
            <a:ext cx="2143629" cy="1607722"/>
          </a:xfrm>
          <a:prstGeom prst="rect">
            <a:avLst/>
          </a:prstGeom>
          <a:noFill/>
          <a:effectLst>
            <a:reflection blurRad="6350" stA="200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6156" name="Picture 12" descr="Quellbild anzei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169" y="2124814"/>
            <a:ext cx="2019458" cy="11332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58" name="Picture 14" descr="Quellbild anzeig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1474" y="3792358"/>
            <a:ext cx="2088623" cy="1148742"/>
          </a:xfrm>
          <a:prstGeom prst="rect">
            <a:avLst/>
          </a:prstGeom>
          <a:noFill/>
          <a:effectLst>
            <a:reflection blurRad="6350" stA="20000" endPos="38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5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2183" y="848018"/>
            <a:ext cx="5983894" cy="622091"/>
          </a:xfrm>
        </p:spPr>
        <p:txBody>
          <a:bodyPr/>
          <a:lstStyle/>
          <a:p>
            <a:pPr algn="ctr"/>
            <a:r>
              <a:rPr lang="de-AT" sz="2800" b="0" dirty="0">
                <a:solidFill>
                  <a:srgbClr val="686E59"/>
                </a:solidFill>
              </a:rPr>
              <a:t>Wirtschaftliche </a:t>
            </a:r>
            <a:r>
              <a:rPr lang="de-AT" sz="2800" b="0" dirty="0" smtClean="0">
                <a:solidFill>
                  <a:srgbClr val="686E59"/>
                </a:solidFill>
              </a:rPr>
              <a:t>Landesverteidigung</a:t>
            </a:r>
            <a:endParaRPr lang="de-AT" sz="2800" b="0" dirty="0">
              <a:solidFill>
                <a:srgbClr val="686E59"/>
              </a:solidFill>
            </a:endParaRPr>
          </a:p>
        </p:txBody>
      </p:sp>
      <p:sp>
        <p:nvSpPr>
          <p:cNvPr id="3" name="Inhaltsplatzhalter 2"/>
          <p:cNvSpPr>
            <a:spLocks noGrp="1"/>
          </p:cNvSpPr>
          <p:nvPr>
            <p:ph idx="1"/>
          </p:nvPr>
        </p:nvSpPr>
        <p:spPr>
          <a:xfrm>
            <a:off x="694249" y="1521383"/>
            <a:ext cx="7765576" cy="3067901"/>
          </a:xfrm>
        </p:spPr>
        <p:txBody>
          <a:bodyPr/>
          <a:lstStyle/>
          <a:p>
            <a:pPr marL="0" indent="0">
              <a:lnSpc>
                <a:spcPct val="150000"/>
              </a:lnSpc>
              <a:spcAft>
                <a:spcPts val="0"/>
              </a:spcAft>
              <a:buNone/>
            </a:pPr>
            <a:r>
              <a:rPr lang="de-AT" u="sng" dirty="0" smtClean="0">
                <a:solidFill>
                  <a:srgbClr val="686E59"/>
                </a:solidFill>
              </a:rPr>
              <a:t>Grundsätze:</a:t>
            </a:r>
          </a:p>
          <a:p>
            <a:pPr marL="0" indent="0">
              <a:lnSpc>
                <a:spcPct val="150000"/>
              </a:lnSpc>
              <a:spcAft>
                <a:spcPts val="0"/>
              </a:spcAft>
              <a:buNone/>
            </a:pPr>
            <a:r>
              <a:rPr lang="de-AT" sz="1600" dirty="0" smtClean="0"/>
              <a:t>Umfasst die Verhinderung oder Abmilderung jeder Verknappung von Gütern oder Leistungen </a:t>
            </a:r>
          </a:p>
          <a:p>
            <a:pPr>
              <a:lnSpc>
                <a:spcPct val="150000"/>
              </a:lnSpc>
              <a:spcAft>
                <a:spcPts val="0"/>
              </a:spcAft>
            </a:pPr>
            <a:endParaRPr lang="de-AT" sz="1600" dirty="0" smtClean="0"/>
          </a:p>
          <a:p>
            <a:pPr>
              <a:lnSpc>
                <a:spcPct val="150000"/>
              </a:lnSpc>
              <a:spcAft>
                <a:spcPts val="0"/>
              </a:spcAft>
              <a:buClr>
                <a:srgbClr val="686E59"/>
              </a:buClr>
            </a:pPr>
            <a:r>
              <a:rPr lang="de-AT" sz="1600" dirty="0"/>
              <a:t>Erhalt der Leistungsfähigkeit der Wirtschaft</a:t>
            </a:r>
          </a:p>
          <a:p>
            <a:pPr>
              <a:lnSpc>
                <a:spcPct val="150000"/>
              </a:lnSpc>
              <a:spcAft>
                <a:spcPts val="0"/>
              </a:spcAft>
              <a:buClr>
                <a:srgbClr val="686E59"/>
              </a:buClr>
            </a:pPr>
            <a:r>
              <a:rPr lang="de-AT" sz="1600" dirty="0" smtClean="0"/>
              <a:t>Vermeidung ökonomischer Störungen</a:t>
            </a:r>
          </a:p>
          <a:p>
            <a:pPr>
              <a:lnSpc>
                <a:spcPct val="150000"/>
              </a:lnSpc>
              <a:spcAft>
                <a:spcPts val="0"/>
              </a:spcAft>
              <a:buClr>
                <a:srgbClr val="686E59"/>
              </a:buClr>
            </a:pPr>
            <a:r>
              <a:rPr lang="de-AT" sz="1600" dirty="0" smtClean="0"/>
              <a:t>Bewahrung der Ernährungsbasis</a:t>
            </a:r>
          </a:p>
          <a:p>
            <a:pPr>
              <a:lnSpc>
                <a:spcPct val="150000"/>
              </a:lnSpc>
              <a:spcAft>
                <a:spcPts val="0"/>
              </a:spcAft>
              <a:buClr>
                <a:srgbClr val="686E59"/>
              </a:buClr>
            </a:pPr>
            <a:r>
              <a:rPr lang="de-AT" sz="1600" dirty="0" smtClean="0"/>
              <a:t>Versorgung der Bevölkerung mit lebensnotwendigen Gütern</a:t>
            </a:r>
          </a:p>
          <a:p>
            <a:pPr>
              <a:lnSpc>
                <a:spcPct val="150000"/>
              </a:lnSpc>
              <a:spcAft>
                <a:spcPts val="0"/>
              </a:spcAft>
              <a:buClr>
                <a:srgbClr val="686E59"/>
              </a:buClr>
            </a:pPr>
            <a:r>
              <a:rPr lang="de-AT" sz="1600" dirty="0"/>
              <a:t>W</a:t>
            </a:r>
            <a:r>
              <a:rPr lang="de-AT" sz="1600" dirty="0" smtClean="0"/>
              <a:t>eitestgehende Sicherung von Arbeitsplätzen &amp; Stabilisierung des Arbeitsmarktes</a:t>
            </a:r>
            <a:endParaRPr lang="de-AT" sz="1600" dirty="0"/>
          </a:p>
        </p:txBody>
      </p:sp>
    </p:spTree>
    <p:extLst>
      <p:ext uri="{BB962C8B-B14F-4D97-AF65-F5344CB8AC3E}">
        <p14:creationId xmlns:p14="http://schemas.microsoft.com/office/powerpoint/2010/main" val="3710654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2"/>
            <a:ext cx="7978525" cy="409606"/>
          </a:xfrm>
        </p:spPr>
        <p:txBody>
          <a:bodyPr>
            <a:normAutofit/>
          </a:bodyPr>
          <a:lstStyle/>
          <a:p>
            <a:pPr algn="ctr"/>
            <a:r>
              <a:rPr lang="de-AT" sz="2800" b="0" dirty="0">
                <a:solidFill>
                  <a:srgbClr val="686E59"/>
                </a:solidFill>
              </a:rPr>
              <a:t>Wirtschaftliche Landesverteidigung</a:t>
            </a:r>
          </a:p>
        </p:txBody>
      </p:sp>
      <p:sp>
        <p:nvSpPr>
          <p:cNvPr id="3" name="Inhaltsplatzhalter 2"/>
          <p:cNvSpPr>
            <a:spLocks noGrp="1"/>
          </p:cNvSpPr>
          <p:nvPr>
            <p:ph idx="1"/>
          </p:nvPr>
        </p:nvSpPr>
        <p:spPr>
          <a:xfrm>
            <a:off x="744759" y="1404449"/>
            <a:ext cx="7543624" cy="3709136"/>
          </a:xfrm>
        </p:spPr>
        <p:txBody>
          <a:bodyPr>
            <a:noAutofit/>
          </a:bodyPr>
          <a:lstStyle/>
          <a:p>
            <a:pPr marL="0" indent="0">
              <a:lnSpc>
                <a:spcPct val="150000"/>
              </a:lnSpc>
              <a:spcAft>
                <a:spcPts val="0"/>
              </a:spcAft>
              <a:buNone/>
            </a:pPr>
            <a:r>
              <a:rPr lang="de-AT" u="sng" dirty="0">
                <a:solidFill>
                  <a:srgbClr val="686E59"/>
                </a:solidFill>
              </a:rPr>
              <a:t>Aufgaben:</a:t>
            </a:r>
          </a:p>
          <a:p>
            <a:pPr>
              <a:lnSpc>
                <a:spcPct val="100000"/>
              </a:lnSpc>
              <a:spcAft>
                <a:spcPts val="0"/>
              </a:spcAft>
              <a:buClr>
                <a:srgbClr val="686E59"/>
              </a:buClr>
            </a:pPr>
            <a:r>
              <a:rPr lang="de-AT" sz="1600" dirty="0" smtClean="0"/>
              <a:t>Gewährleistet die rechtzeitige </a:t>
            </a:r>
            <a:r>
              <a:rPr lang="de-AT" sz="1600" dirty="0"/>
              <a:t>Beschaffung und gesicherte Bereitstellung von </a:t>
            </a:r>
            <a:r>
              <a:rPr lang="de-AT" sz="1600" dirty="0" smtClean="0"/>
              <a:t>Gütern</a:t>
            </a:r>
            <a:br>
              <a:rPr lang="de-AT" sz="1600" dirty="0" smtClean="0"/>
            </a:br>
            <a:r>
              <a:rPr lang="de-AT" sz="1600" dirty="0" smtClean="0"/>
              <a:t>und </a:t>
            </a:r>
            <a:r>
              <a:rPr lang="de-AT" sz="1600" dirty="0"/>
              <a:t>Daten </a:t>
            </a:r>
          </a:p>
          <a:p>
            <a:pPr>
              <a:lnSpc>
                <a:spcPct val="150000"/>
              </a:lnSpc>
              <a:spcAft>
                <a:spcPts val="0"/>
              </a:spcAft>
              <a:buClr>
                <a:srgbClr val="686E59"/>
              </a:buClr>
            </a:pPr>
            <a:r>
              <a:rPr lang="de-AT" sz="1600" dirty="0" smtClean="0"/>
              <a:t>Sichert das Funktionieren des Außenhandels</a:t>
            </a:r>
            <a:endParaRPr lang="de-AT" sz="1600" dirty="0"/>
          </a:p>
          <a:p>
            <a:pPr>
              <a:lnSpc>
                <a:spcPct val="150000"/>
              </a:lnSpc>
              <a:spcAft>
                <a:spcPts val="0"/>
              </a:spcAft>
              <a:buClr>
                <a:srgbClr val="686E59"/>
              </a:buClr>
            </a:pPr>
            <a:r>
              <a:rPr lang="de-AT" sz="1600" dirty="0" smtClean="0"/>
              <a:t>Gewährleistet die Währungsstabilität </a:t>
            </a:r>
            <a:endParaRPr lang="de-AT" sz="1600" dirty="0"/>
          </a:p>
          <a:p>
            <a:pPr>
              <a:lnSpc>
                <a:spcPct val="150000"/>
              </a:lnSpc>
              <a:spcAft>
                <a:spcPts val="0"/>
              </a:spcAft>
              <a:buClr>
                <a:srgbClr val="686E59"/>
              </a:buClr>
            </a:pPr>
            <a:r>
              <a:rPr lang="de-AT" sz="1600" dirty="0" smtClean="0"/>
              <a:t>Sichert die </a:t>
            </a:r>
            <a:r>
              <a:rPr lang="de-AT" sz="1600" dirty="0"/>
              <a:t>Roh- und Grundstoffversorgung</a:t>
            </a:r>
          </a:p>
          <a:p>
            <a:pPr>
              <a:lnSpc>
                <a:spcPct val="150000"/>
              </a:lnSpc>
              <a:spcAft>
                <a:spcPts val="0"/>
              </a:spcAft>
              <a:buClr>
                <a:srgbClr val="686E59"/>
              </a:buClr>
            </a:pPr>
            <a:r>
              <a:rPr lang="de-AT" sz="1600" dirty="0" smtClean="0"/>
              <a:t>Stellt die </a:t>
            </a:r>
            <a:r>
              <a:rPr lang="de-AT" sz="1600" dirty="0"/>
              <a:t>Energieversorgung (samt Infrastruktur z.B. Mehrfachbeheizung in Häusern</a:t>
            </a:r>
            <a:r>
              <a:rPr lang="de-AT" sz="1600" dirty="0" smtClean="0"/>
              <a:t>)</a:t>
            </a:r>
          </a:p>
          <a:p>
            <a:pPr>
              <a:lnSpc>
                <a:spcPct val="100000"/>
              </a:lnSpc>
              <a:spcAft>
                <a:spcPts val="0"/>
              </a:spcAft>
              <a:buClr>
                <a:srgbClr val="686E59"/>
              </a:buClr>
            </a:pPr>
            <a:r>
              <a:rPr lang="de-AT" sz="1600" dirty="0" smtClean="0"/>
              <a:t>Analysiert, bewertet und realisiert die bauwirtschaftlichen Erfordernisse</a:t>
            </a:r>
            <a:br>
              <a:rPr lang="de-AT" sz="1600" dirty="0" smtClean="0"/>
            </a:br>
            <a:r>
              <a:rPr lang="de-AT" sz="1600" dirty="0" smtClean="0"/>
              <a:t>(auch für die anderen Teilbereiche der ULV)</a:t>
            </a:r>
            <a:endParaRPr lang="de-AT" sz="1600" dirty="0"/>
          </a:p>
        </p:txBody>
      </p:sp>
    </p:spTree>
    <p:extLst>
      <p:ext uri="{BB962C8B-B14F-4D97-AF65-F5344CB8AC3E}">
        <p14:creationId xmlns:p14="http://schemas.microsoft.com/office/powerpoint/2010/main" val="4015904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069" y="838065"/>
            <a:ext cx="7978525" cy="505141"/>
          </a:xfrm>
        </p:spPr>
        <p:txBody>
          <a:bodyPr>
            <a:normAutofit/>
          </a:bodyPr>
          <a:lstStyle/>
          <a:p>
            <a:pPr algn="ctr"/>
            <a:r>
              <a:rPr lang="de-AT" sz="2800" b="0" dirty="0">
                <a:solidFill>
                  <a:srgbClr val="686E59"/>
                </a:solidFill>
              </a:rPr>
              <a:t>Inhalt</a:t>
            </a:r>
          </a:p>
        </p:txBody>
      </p:sp>
      <p:sp>
        <p:nvSpPr>
          <p:cNvPr id="3" name="Inhaltsplatzhalter 2"/>
          <p:cNvSpPr>
            <a:spLocks noGrp="1"/>
          </p:cNvSpPr>
          <p:nvPr>
            <p:ph idx="1"/>
          </p:nvPr>
        </p:nvSpPr>
        <p:spPr>
          <a:xfrm>
            <a:off x="1614488" y="1571804"/>
            <a:ext cx="5915025" cy="3244181"/>
          </a:xfrm>
        </p:spPr>
        <p:txBody>
          <a:bodyPr/>
          <a:lstStyle/>
          <a:p>
            <a:pPr>
              <a:buClr>
                <a:srgbClr val="686E59"/>
              </a:buClr>
            </a:pPr>
            <a:r>
              <a:rPr lang="de-AT" dirty="0"/>
              <a:t>P</a:t>
            </a:r>
            <a:r>
              <a:rPr lang="de-AT" dirty="0" smtClean="0"/>
              <a:t>ersönliche Vorstellungen</a:t>
            </a:r>
          </a:p>
          <a:p>
            <a:pPr>
              <a:buClr>
                <a:srgbClr val="686E59"/>
              </a:buClr>
            </a:pPr>
            <a:r>
              <a:rPr lang="de-AT" dirty="0"/>
              <a:t>A</a:t>
            </a:r>
            <a:r>
              <a:rPr lang="de-AT" dirty="0" smtClean="0"/>
              <a:t>ktuelles Thema</a:t>
            </a:r>
          </a:p>
          <a:p>
            <a:pPr>
              <a:buClr>
                <a:srgbClr val="686E59"/>
              </a:buClr>
            </a:pPr>
            <a:r>
              <a:rPr lang="de-AT" dirty="0"/>
              <a:t>U</a:t>
            </a:r>
            <a:r>
              <a:rPr lang="de-AT" dirty="0" smtClean="0"/>
              <a:t>mfassende Landesverteidigung (ULV)</a:t>
            </a:r>
          </a:p>
          <a:p>
            <a:pPr>
              <a:buClr>
                <a:srgbClr val="686E59"/>
              </a:buClr>
            </a:pPr>
            <a:r>
              <a:rPr lang="de-AT" dirty="0"/>
              <a:t>R</a:t>
            </a:r>
            <a:r>
              <a:rPr lang="de-AT" dirty="0" smtClean="0"/>
              <a:t>echtlicher Rahmen &amp; Grundlagen</a:t>
            </a:r>
          </a:p>
          <a:p>
            <a:pPr>
              <a:buClr>
                <a:srgbClr val="686E59"/>
              </a:buClr>
            </a:pPr>
            <a:r>
              <a:rPr lang="de-AT" dirty="0" smtClean="0"/>
              <a:t>Teilbereiche der Umfassenden Landesverteidigung</a:t>
            </a:r>
          </a:p>
          <a:p>
            <a:pPr>
              <a:buClr>
                <a:srgbClr val="686E59"/>
              </a:buClr>
            </a:pPr>
            <a:r>
              <a:rPr lang="de-AT" dirty="0" smtClean="0"/>
              <a:t>Diskussion</a:t>
            </a:r>
          </a:p>
          <a:p>
            <a:pPr>
              <a:buClr>
                <a:srgbClr val="686E59"/>
              </a:buClr>
            </a:pPr>
            <a:r>
              <a:rPr lang="de-AT" dirty="0" smtClean="0"/>
              <a:t>Zusammenfassung der Ergebnisse</a:t>
            </a:r>
          </a:p>
          <a:p>
            <a:endParaRPr lang="de-AT" dirty="0" smtClean="0"/>
          </a:p>
        </p:txBody>
      </p:sp>
    </p:spTree>
    <p:extLst>
      <p:ext uri="{BB962C8B-B14F-4D97-AF65-F5344CB8AC3E}">
        <p14:creationId xmlns:p14="http://schemas.microsoft.com/office/powerpoint/2010/main" val="4120579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1"/>
            <a:ext cx="7978525" cy="622091"/>
          </a:xfrm>
        </p:spPr>
        <p:txBody>
          <a:bodyPr>
            <a:normAutofit/>
          </a:bodyPr>
          <a:lstStyle/>
          <a:p>
            <a:pPr algn="ctr"/>
            <a:r>
              <a:rPr lang="de-AT" sz="2800" b="0" dirty="0">
                <a:solidFill>
                  <a:srgbClr val="686E59"/>
                </a:solidFill>
              </a:rPr>
              <a:t>Wirtschaftliche Landesverteidigung</a:t>
            </a:r>
          </a:p>
        </p:txBody>
      </p:sp>
      <p:sp>
        <p:nvSpPr>
          <p:cNvPr id="3" name="Inhaltsplatzhalter 2"/>
          <p:cNvSpPr>
            <a:spLocks noGrp="1"/>
          </p:cNvSpPr>
          <p:nvPr>
            <p:ph idx="1"/>
          </p:nvPr>
        </p:nvSpPr>
        <p:spPr>
          <a:xfrm>
            <a:off x="1616166" y="1568311"/>
            <a:ext cx="6508931" cy="3018993"/>
          </a:xfrm>
        </p:spPr>
        <p:txBody>
          <a:bodyPr/>
          <a:lstStyle/>
          <a:p>
            <a:pPr marL="0" indent="0">
              <a:buNone/>
            </a:pPr>
            <a:r>
              <a:rPr lang="de-AT" u="sng" dirty="0">
                <a:solidFill>
                  <a:srgbClr val="686E59"/>
                </a:solidFill>
              </a:rPr>
              <a:t>Zuständigkeit:</a:t>
            </a:r>
          </a:p>
          <a:p>
            <a:pPr>
              <a:buClr>
                <a:srgbClr val="686E59"/>
              </a:buClr>
            </a:pPr>
            <a:r>
              <a:rPr lang="de-AT" dirty="0"/>
              <a:t>Bundesministerium für Digitalisierung und Wirtschaft (BMDW)</a:t>
            </a:r>
          </a:p>
          <a:p>
            <a:pPr>
              <a:buClr>
                <a:srgbClr val="686E59"/>
              </a:buClr>
            </a:pPr>
            <a:r>
              <a:rPr lang="de-AT" dirty="0" smtClean="0"/>
              <a:t>und Infrastrukturministerium </a:t>
            </a:r>
            <a:r>
              <a:rPr lang="de-AT" dirty="0"/>
              <a:t>(BMK</a:t>
            </a:r>
            <a:r>
              <a:rPr lang="de-AT" dirty="0" smtClean="0"/>
              <a:t>) sowie </a:t>
            </a:r>
            <a:r>
              <a:rPr lang="de-AT" dirty="0"/>
              <a:t>Landwirtschaftsministerium (BMLRT)</a:t>
            </a:r>
          </a:p>
          <a:p>
            <a:pPr>
              <a:buClr>
                <a:srgbClr val="686E59"/>
              </a:buClr>
            </a:pPr>
            <a:endParaRPr lang="de-AT" dirty="0" smtClean="0"/>
          </a:p>
          <a:p>
            <a:pPr>
              <a:buClr>
                <a:srgbClr val="686E59"/>
              </a:buClr>
            </a:pPr>
            <a:r>
              <a:rPr lang="de-AT" dirty="0" smtClean="0"/>
              <a:t>in </a:t>
            </a:r>
            <a:r>
              <a:rPr lang="de-AT" dirty="0"/>
              <a:t>Verbindung mit den </a:t>
            </a:r>
            <a:r>
              <a:rPr lang="de-AT" dirty="0" smtClean="0"/>
              <a:t>Bundesländern</a:t>
            </a:r>
            <a:endParaRPr lang="de-AT" dirty="0"/>
          </a:p>
        </p:txBody>
      </p:sp>
    </p:spTree>
    <p:extLst>
      <p:ext uri="{BB962C8B-B14F-4D97-AF65-F5344CB8AC3E}">
        <p14:creationId xmlns:p14="http://schemas.microsoft.com/office/powerpoint/2010/main" val="4081076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2184" y="689339"/>
            <a:ext cx="5983894" cy="1106334"/>
          </a:xfrm>
        </p:spPr>
        <p:txBody>
          <a:bodyPr>
            <a:noAutofit/>
          </a:bodyPr>
          <a:lstStyle/>
          <a:p>
            <a:pPr algn="ctr"/>
            <a:r>
              <a:rPr lang="de-AT" sz="1600" b="0" dirty="0">
                <a:solidFill>
                  <a:srgbClr val="686E59"/>
                </a:solidFill>
              </a:rPr>
              <a:t>Was müsste aus Ihrer Sicht die</a:t>
            </a:r>
            <a:r>
              <a:rPr lang="de-AT" sz="2800" b="0" dirty="0">
                <a:solidFill>
                  <a:srgbClr val="686E59"/>
                </a:solidFill>
              </a:rPr>
              <a:t/>
            </a:r>
            <a:br>
              <a:rPr lang="de-AT" sz="2800" b="0" dirty="0">
                <a:solidFill>
                  <a:srgbClr val="686E59"/>
                </a:solidFill>
              </a:rPr>
            </a:br>
            <a:r>
              <a:rPr lang="de-AT" sz="2800" b="0" dirty="0">
                <a:solidFill>
                  <a:srgbClr val="686E59"/>
                </a:solidFill>
              </a:rPr>
              <a:t>Geistige Landesverteidigung (GLV)</a:t>
            </a:r>
            <a:br>
              <a:rPr lang="de-AT" sz="2800" b="0" dirty="0">
                <a:solidFill>
                  <a:srgbClr val="686E59"/>
                </a:solidFill>
              </a:rPr>
            </a:br>
            <a:r>
              <a:rPr lang="de-AT" sz="1600" b="0" dirty="0">
                <a:solidFill>
                  <a:srgbClr val="686E59"/>
                </a:solidFill>
              </a:rPr>
              <a:t>für Österreich leisten können?</a:t>
            </a:r>
          </a:p>
        </p:txBody>
      </p:sp>
      <p:sp>
        <p:nvSpPr>
          <p:cNvPr id="3" name="AutoShape 4" descr="Quellbild anzeigen"/>
          <p:cNvSpPr>
            <a:spLocks noChangeAspect="1" noChangeArrowheads="1"/>
          </p:cNvSpPr>
          <p:nvPr/>
        </p:nvSpPr>
        <p:spPr bwMode="auto">
          <a:xfrm>
            <a:off x="1230511" y="561678"/>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de-DE" sz="1013"/>
          </a:p>
        </p:txBody>
      </p:sp>
      <p:pic>
        <p:nvPicPr>
          <p:cNvPr id="7180" name="Picture 12" descr="Quellbild anze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767" y="2126802"/>
            <a:ext cx="1014482" cy="149526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Quellbild anze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494" y="2126802"/>
            <a:ext cx="2107190" cy="1185294"/>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7174" name="Picture 6" descr="Quellbild anzei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2634" y="2126802"/>
            <a:ext cx="1872989" cy="136720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Quellbild anzei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133" y="2123707"/>
            <a:ext cx="2251291" cy="1498363"/>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7182" name="Picture 14" descr="Quellbild anzei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9767" y="3637320"/>
            <a:ext cx="1194663" cy="1138912"/>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7176" name="Picture 8" descr="Quellbild anzeig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2892" y="3539362"/>
            <a:ext cx="1855306" cy="1236870"/>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99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1"/>
            <a:ext cx="7978525" cy="622091"/>
          </a:xfrm>
        </p:spPr>
        <p:txBody>
          <a:bodyPr>
            <a:normAutofit/>
          </a:bodyPr>
          <a:lstStyle/>
          <a:p>
            <a:pPr algn="ctr"/>
            <a:r>
              <a:rPr lang="de-AT" sz="2800" b="0" dirty="0">
                <a:solidFill>
                  <a:srgbClr val="686E59"/>
                </a:solidFill>
              </a:rPr>
              <a:t>Geistige </a:t>
            </a:r>
            <a:r>
              <a:rPr lang="de-AT" sz="2800" b="0" dirty="0" smtClean="0">
                <a:solidFill>
                  <a:srgbClr val="686E59"/>
                </a:solidFill>
              </a:rPr>
              <a:t>Landesverteidigung</a:t>
            </a:r>
            <a:endParaRPr lang="de-AT" sz="2800" b="0" dirty="0">
              <a:solidFill>
                <a:srgbClr val="686E59"/>
              </a:solidFill>
            </a:endParaRPr>
          </a:p>
        </p:txBody>
      </p:sp>
      <p:sp>
        <p:nvSpPr>
          <p:cNvPr id="3" name="Inhaltsplatzhalter 2"/>
          <p:cNvSpPr>
            <a:spLocks noGrp="1"/>
          </p:cNvSpPr>
          <p:nvPr>
            <p:ph idx="1"/>
          </p:nvPr>
        </p:nvSpPr>
        <p:spPr>
          <a:xfrm>
            <a:off x="548547" y="1469518"/>
            <a:ext cx="7978525" cy="3273747"/>
          </a:xfrm>
        </p:spPr>
        <p:txBody>
          <a:bodyPr>
            <a:noAutofit/>
          </a:bodyPr>
          <a:lstStyle/>
          <a:p>
            <a:pPr marL="0" indent="0">
              <a:lnSpc>
                <a:spcPct val="150000"/>
              </a:lnSpc>
              <a:spcAft>
                <a:spcPts val="0"/>
              </a:spcAft>
              <a:buNone/>
            </a:pPr>
            <a:r>
              <a:rPr lang="de-AT" u="sng" dirty="0">
                <a:solidFill>
                  <a:srgbClr val="686E59"/>
                </a:solidFill>
              </a:rPr>
              <a:t>Grundsätze:</a:t>
            </a:r>
          </a:p>
          <a:p>
            <a:pPr>
              <a:lnSpc>
                <a:spcPct val="150000"/>
              </a:lnSpc>
              <a:spcAft>
                <a:spcPts val="0"/>
              </a:spcAft>
              <a:buClr>
                <a:srgbClr val="686E59"/>
              </a:buClr>
            </a:pPr>
            <a:r>
              <a:rPr lang="de-AT" sz="1600" dirty="0" smtClean="0"/>
              <a:t>Schaffen </a:t>
            </a:r>
            <a:r>
              <a:rPr lang="de-AT" sz="1600" dirty="0"/>
              <a:t>von ideellen Voraussetzungen </a:t>
            </a:r>
          </a:p>
          <a:p>
            <a:pPr>
              <a:lnSpc>
                <a:spcPct val="150000"/>
              </a:lnSpc>
              <a:spcAft>
                <a:spcPts val="0"/>
              </a:spcAft>
              <a:buClr>
                <a:srgbClr val="686E59"/>
              </a:buClr>
            </a:pPr>
            <a:r>
              <a:rPr lang="de-AT" sz="1600" dirty="0" smtClean="0"/>
              <a:t>Schaffen </a:t>
            </a:r>
            <a:r>
              <a:rPr lang="de-AT" sz="1600" dirty="0"/>
              <a:t>des Bewusstseins über den historisch-politischen Prozess</a:t>
            </a:r>
          </a:p>
          <a:p>
            <a:pPr>
              <a:lnSpc>
                <a:spcPct val="150000"/>
              </a:lnSpc>
              <a:spcAft>
                <a:spcPts val="0"/>
              </a:spcAft>
              <a:buClr>
                <a:srgbClr val="686E59"/>
              </a:buClr>
            </a:pPr>
            <a:r>
              <a:rPr lang="de-AT" sz="1600" dirty="0" smtClean="0"/>
              <a:t>Allgemeinen Grundwerten, wie </a:t>
            </a:r>
            <a:r>
              <a:rPr lang="de-AT" sz="1600" dirty="0"/>
              <a:t>Freiheit, Demokratie, </a:t>
            </a:r>
            <a:r>
              <a:rPr lang="de-AT" sz="1600" dirty="0" smtClean="0"/>
              <a:t>Rechtstaatlichkeit vermitteln</a:t>
            </a:r>
            <a:endParaRPr lang="de-AT" sz="1600" dirty="0"/>
          </a:p>
          <a:p>
            <a:pPr>
              <a:lnSpc>
                <a:spcPct val="100000"/>
              </a:lnSpc>
              <a:spcAft>
                <a:spcPts val="0"/>
              </a:spcAft>
              <a:buClr>
                <a:srgbClr val="686E59"/>
              </a:buClr>
            </a:pPr>
            <a:r>
              <a:rPr lang="de-AT" sz="1600" dirty="0" smtClean="0"/>
              <a:t>Fördern </a:t>
            </a:r>
            <a:r>
              <a:rPr lang="de-AT" sz="1600" dirty="0"/>
              <a:t>der </a:t>
            </a:r>
            <a:r>
              <a:rPr lang="de-AT" sz="1600" dirty="0" smtClean="0"/>
              <a:t>Bereitschaft jedes einzelnen zur </a:t>
            </a:r>
            <a:r>
              <a:rPr lang="de-AT" sz="1600" dirty="0"/>
              <a:t>Sicherung der staatlich-gesellschaftlichen Lebensgrundlagen beitragen zu wollen</a:t>
            </a:r>
          </a:p>
          <a:p>
            <a:pPr>
              <a:lnSpc>
                <a:spcPct val="150000"/>
              </a:lnSpc>
              <a:spcAft>
                <a:spcPts val="0"/>
              </a:spcAft>
              <a:buClr>
                <a:srgbClr val="686E59"/>
              </a:buClr>
            </a:pPr>
            <a:r>
              <a:rPr lang="de-AT" sz="1600" dirty="0" smtClean="0"/>
              <a:t>Vertraut </a:t>
            </a:r>
            <a:r>
              <a:rPr lang="de-AT" sz="1600" dirty="0"/>
              <a:t>machen mit den </a:t>
            </a:r>
            <a:r>
              <a:rPr lang="de-AT" sz="1600" dirty="0" smtClean="0"/>
              <a:t>Aufgaben in den Teilbereichen </a:t>
            </a:r>
            <a:r>
              <a:rPr lang="de-AT" sz="1600" dirty="0"/>
              <a:t>der ULV</a:t>
            </a:r>
          </a:p>
          <a:p>
            <a:pPr>
              <a:lnSpc>
                <a:spcPct val="150000"/>
              </a:lnSpc>
              <a:spcAft>
                <a:spcPts val="0"/>
              </a:spcAft>
              <a:buClr>
                <a:srgbClr val="686E59"/>
              </a:buClr>
            </a:pPr>
            <a:r>
              <a:rPr lang="de-AT" sz="1600" dirty="0"/>
              <a:t>Schärfen des Blickes für die Schönheiten und Leistungen Österreichs</a:t>
            </a:r>
          </a:p>
        </p:txBody>
      </p:sp>
    </p:spTree>
    <p:extLst>
      <p:ext uri="{BB962C8B-B14F-4D97-AF65-F5344CB8AC3E}">
        <p14:creationId xmlns:p14="http://schemas.microsoft.com/office/powerpoint/2010/main" val="756737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2"/>
            <a:ext cx="7978525" cy="409606"/>
          </a:xfrm>
        </p:spPr>
        <p:txBody>
          <a:bodyPr/>
          <a:lstStyle/>
          <a:p>
            <a:pPr algn="ctr"/>
            <a:r>
              <a:rPr lang="de-AT" sz="2800" b="0" dirty="0">
                <a:solidFill>
                  <a:srgbClr val="686E59"/>
                </a:solidFill>
              </a:rPr>
              <a:t>Geistige </a:t>
            </a:r>
            <a:r>
              <a:rPr lang="de-AT" sz="2800" b="0" dirty="0" smtClean="0">
                <a:solidFill>
                  <a:srgbClr val="686E59"/>
                </a:solidFill>
              </a:rPr>
              <a:t>Landesverteidigung</a:t>
            </a:r>
            <a:endParaRPr lang="de-AT" sz="2800" b="0" dirty="0">
              <a:solidFill>
                <a:srgbClr val="686E59"/>
              </a:solidFill>
            </a:endParaRPr>
          </a:p>
        </p:txBody>
      </p:sp>
      <p:sp>
        <p:nvSpPr>
          <p:cNvPr id="3" name="Inhaltsplatzhalter 2"/>
          <p:cNvSpPr>
            <a:spLocks noGrp="1"/>
          </p:cNvSpPr>
          <p:nvPr>
            <p:ph idx="1"/>
          </p:nvPr>
        </p:nvSpPr>
        <p:spPr>
          <a:xfrm>
            <a:off x="702541" y="1576322"/>
            <a:ext cx="7745104" cy="3642993"/>
          </a:xfrm>
        </p:spPr>
        <p:txBody>
          <a:bodyPr/>
          <a:lstStyle/>
          <a:p>
            <a:pPr marL="0" indent="0">
              <a:lnSpc>
                <a:spcPct val="150000"/>
              </a:lnSpc>
              <a:spcAft>
                <a:spcPts val="0"/>
              </a:spcAft>
              <a:buNone/>
            </a:pPr>
            <a:r>
              <a:rPr lang="de-AT" u="sng" dirty="0" smtClean="0">
                <a:solidFill>
                  <a:srgbClr val="686E59"/>
                </a:solidFill>
              </a:rPr>
              <a:t>Aufgaben:</a:t>
            </a:r>
          </a:p>
          <a:p>
            <a:pPr>
              <a:lnSpc>
                <a:spcPct val="150000"/>
              </a:lnSpc>
              <a:spcAft>
                <a:spcPts val="0"/>
              </a:spcAft>
              <a:buClr>
                <a:srgbClr val="686E59"/>
              </a:buClr>
            </a:pPr>
            <a:r>
              <a:rPr lang="de-AT" sz="1400" dirty="0" smtClean="0"/>
              <a:t>Bildung eines zeitgemäßer Patriotismus zur Stärkung des Selbstbehauptungswillens</a:t>
            </a:r>
          </a:p>
          <a:p>
            <a:pPr>
              <a:lnSpc>
                <a:spcPct val="150000"/>
              </a:lnSpc>
              <a:spcAft>
                <a:spcPts val="0"/>
              </a:spcAft>
              <a:buClr>
                <a:srgbClr val="686E59"/>
              </a:buClr>
            </a:pPr>
            <a:r>
              <a:rPr lang="de-AT" sz="1400" dirty="0" smtClean="0"/>
              <a:t>Wertevermittlung des Staatsganzen</a:t>
            </a:r>
          </a:p>
          <a:p>
            <a:pPr>
              <a:lnSpc>
                <a:spcPct val="150000"/>
              </a:lnSpc>
              <a:spcAft>
                <a:spcPts val="0"/>
              </a:spcAft>
              <a:buClr>
                <a:srgbClr val="686E59"/>
              </a:buClr>
            </a:pPr>
            <a:r>
              <a:rPr lang="de-AT" sz="1400" dirty="0" smtClean="0"/>
              <a:t>Anerkennung und Stolz auf die Leistungen und Errungenschaften des österreichischen Volkes</a:t>
            </a:r>
          </a:p>
          <a:p>
            <a:pPr>
              <a:lnSpc>
                <a:spcPct val="150000"/>
              </a:lnSpc>
              <a:spcAft>
                <a:spcPts val="0"/>
              </a:spcAft>
              <a:buClr>
                <a:srgbClr val="686E59"/>
              </a:buClr>
            </a:pPr>
            <a:r>
              <a:rPr lang="de-AT" sz="1400" dirty="0" smtClean="0"/>
              <a:t>Beurteilung möglicher demokratiegefährdender Erscheinungen &amp; Entwicklungen</a:t>
            </a:r>
          </a:p>
          <a:p>
            <a:pPr>
              <a:lnSpc>
                <a:spcPct val="100000"/>
              </a:lnSpc>
              <a:spcAft>
                <a:spcPts val="0"/>
              </a:spcAft>
              <a:buClr>
                <a:srgbClr val="686E59"/>
              </a:buClr>
            </a:pPr>
            <a:r>
              <a:rPr lang="de-AT" sz="1400" dirty="0" smtClean="0"/>
              <a:t>Vermitteln eines realistisches Bildes von politischen, wirtschaftlichen und militärischen Machtverhältnissen im geopolitischen Umfeld</a:t>
            </a:r>
          </a:p>
          <a:p>
            <a:pPr>
              <a:lnSpc>
                <a:spcPct val="150000"/>
              </a:lnSpc>
              <a:spcAft>
                <a:spcPts val="0"/>
              </a:spcAft>
              <a:buClr>
                <a:srgbClr val="686E59"/>
              </a:buClr>
            </a:pPr>
            <a:r>
              <a:rPr lang="de-AT" sz="1400" dirty="0"/>
              <a:t>I</a:t>
            </a:r>
            <a:r>
              <a:rPr lang="de-AT" sz="1400" dirty="0" smtClean="0"/>
              <a:t>nternationale Zusammenarbeit</a:t>
            </a:r>
          </a:p>
          <a:p>
            <a:pPr>
              <a:lnSpc>
                <a:spcPct val="150000"/>
              </a:lnSpc>
              <a:spcAft>
                <a:spcPts val="0"/>
              </a:spcAft>
              <a:buClr>
                <a:srgbClr val="686E59"/>
              </a:buClr>
            </a:pPr>
            <a:r>
              <a:rPr lang="de-AT" sz="1400" dirty="0" smtClean="0"/>
              <a:t>Geistige Landesverteidigung als Beitrag zur Friedenssicherung verstehen &amp; leben</a:t>
            </a:r>
          </a:p>
          <a:p>
            <a:pPr>
              <a:lnSpc>
                <a:spcPct val="100000"/>
              </a:lnSpc>
              <a:spcAft>
                <a:spcPts val="0"/>
              </a:spcAft>
              <a:buClr>
                <a:srgbClr val="686E59"/>
              </a:buClr>
            </a:pPr>
            <a:r>
              <a:rPr lang="de-AT" sz="1400" dirty="0" smtClean="0"/>
              <a:t>Gemeinsamen Abwehr </a:t>
            </a:r>
            <a:r>
              <a:rPr lang="de-AT" sz="1400" dirty="0"/>
              <a:t>von </a:t>
            </a:r>
            <a:r>
              <a:rPr lang="de-AT" sz="1400" dirty="0" smtClean="0"/>
              <a:t>Bedrohungen durch Zusammenfassung ziviler und militärischer Akteure getragen vom Selbstbehauptungswillen der Bevölkerung</a:t>
            </a:r>
            <a:endParaRPr lang="de-AT" sz="1400" dirty="0"/>
          </a:p>
        </p:txBody>
      </p:sp>
    </p:spTree>
    <p:extLst>
      <p:ext uri="{BB962C8B-B14F-4D97-AF65-F5344CB8AC3E}">
        <p14:creationId xmlns:p14="http://schemas.microsoft.com/office/powerpoint/2010/main" val="3919494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58"/>
            <a:ext cx="7978525" cy="622091"/>
          </a:xfrm>
        </p:spPr>
        <p:txBody>
          <a:bodyPr>
            <a:normAutofit/>
          </a:bodyPr>
          <a:lstStyle/>
          <a:p>
            <a:pPr algn="ctr"/>
            <a:r>
              <a:rPr lang="de-AT" sz="2800" b="0" dirty="0">
                <a:solidFill>
                  <a:srgbClr val="686E59"/>
                </a:solidFill>
              </a:rPr>
              <a:t>Geistige Landesverteidigung</a:t>
            </a:r>
          </a:p>
        </p:txBody>
      </p:sp>
      <p:sp>
        <p:nvSpPr>
          <p:cNvPr id="3" name="Inhaltsplatzhalter 2"/>
          <p:cNvSpPr>
            <a:spLocks noGrp="1"/>
          </p:cNvSpPr>
          <p:nvPr>
            <p:ph idx="1"/>
          </p:nvPr>
        </p:nvSpPr>
        <p:spPr>
          <a:xfrm>
            <a:off x="1218030" y="1574808"/>
            <a:ext cx="7076884" cy="3325124"/>
          </a:xfrm>
        </p:spPr>
        <p:txBody>
          <a:bodyPr/>
          <a:lstStyle/>
          <a:p>
            <a:pPr marL="0" indent="0">
              <a:buNone/>
            </a:pPr>
            <a:r>
              <a:rPr lang="de-AT" u="sng" dirty="0">
                <a:solidFill>
                  <a:srgbClr val="686E59"/>
                </a:solidFill>
              </a:rPr>
              <a:t>Zuständigkeit:</a:t>
            </a:r>
          </a:p>
          <a:p>
            <a:pPr>
              <a:buClr>
                <a:srgbClr val="686E59"/>
              </a:buClr>
            </a:pPr>
            <a:r>
              <a:rPr lang="de-AT" dirty="0"/>
              <a:t>Bundesministerium für Bildung, Wissenschaft und Forschung (BMBWF)</a:t>
            </a:r>
          </a:p>
          <a:p>
            <a:pPr>
              <a:buClr>
                <a:srgbClr val="686E59"/>
              </a:buClr>
            </a:pPr>
            <a:r>
              <a:rPr lang="de-AT" dirty="0"/>
              <a:t>mit dessen Bildungsdirektionen, Bildungsregionen, Schulen, Universitäten und </a:t>
            </a:r>
            <a:r>
              <a:rPr lang="de-AT" dirty="0" smtClean="0"/>
              <a:t>Hochschulen </a:t>
            </a:r>
            <a:r>
              <a:rPr lang="de-AT" dirty="0"/>
              <a:t>– vor allem die </a:t>
            </a:r>
            <a:r>
              <a:rPr lang="de-AT" dirty="0" smtClean="0"/>
              <a:t>dort wirkenden Lehrkräfte</a:t>
            </a:r>
          </a:p>
          <a:p>
            <a:pPr>
              <a:buClr>
                <a:srgbClr val="686E59"/>
              </a:buClr>
            </a:pPr>
            <a:endParaRPr lang="de-AT" dirty="0"/>
          </a:p>
          <a:p>
            <a:pPr>
              <a:buClr>
                <a:srgbClr val="686E59"/>
              </a:buClr>
            </a:pPr>
            <a:r>
              <a:rPr lang="de-AT" dirty="0"/>
              <a:t>in Verbindung mit den Informationsoffizieren des </a:t>
            </a:r>
            <a:r>
              <a:rPr lang="de-AT" dirty="0" smtClean="0"/>
              <a:t>ÖBH</a:t>
            </a:r>
            <a:endParaRPr lang="de-AT" dirty="0"/>
          </a:p>
        </p:txBody>
      </p:sp>
    </p:spTree>
    <p:extLst>
      <p:ext uri="{BB962C8B-B14F-4D97-AF65-F5344CB8AC3E}">
        <p14:creationId xmlns:p14="http://schemas.microsoft.com/office/powerpoint/2010/main" val="3724546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579856"/>
            <a:ext cx="7978525" cy="716681"/>
          </a:xfrm>
        </p:spPr>
        <p:txBody>
          <a:bodyPr>
            <a:noAutofit/>
          </a:bodyPr>
          <a:lstStyle/>
          <a:p>
            <a:pPr algn="ctr">
              <a:lnSpc>
                <a:spcPct val="100000"/>
              </a:lnSpc>
            </a:pPr>
            <a:r>
              <a:rPr lang="de-AT" sz="2800" b="0" dirty="0">
                <a:solidFill>
                  <a:srgbClr val="686E59"/>
                </a:solidFill>
              </a:rPr>
              <a:t>Geistige Landesverteidigung</a:t>
            </a:r>
            <a:br>
              <a:rPr lang="de-AT" sz="2800" b="0" dirty="0">
                <a:solidFill>
                  <a:srgbClr val="686E59"/>
                </a:solidFill>
              </a:rPr>
            </a:br>
            <a:r>
              <a:rPr lang="de-AT" sz="1600" b="0" dirty="0">
                <a:solidFill>
                  <a:srgbClr val="686E59"/>
                </a:solidFill>
              </a:rPr>
              <a:t>Projekt des BMBWF mit BMLV (1)</a:t>
            </a:r>
          </a:p>
        </p:txBody>
      </p:sp>
      <p:sp>
        <p:nvSpPr>
          <p:cNvPr id="3" name="Inhaltsplatzhalter 2"/>
          <p:cNvSpPr>
            <a:spLocks noGrp="1"/>
          </p:cNvSpPr>
          <p:nvPr>
            <p:ph idx="1"/>
          </p:nvPr>
        </p:nvSpPr>
        <p:spPr>
          <a:xfrm>
            <a:off x="549224" y="1481913"/>
            <a:ext cx="8594775" cy="3644732"/>
          </a:xfrm>
        </p:spPr>
        <p:txBody>
          <a:bodyPr>
            <a:noAutofit/>
          </a:bodyPr>
          <a:lstStyle/>
          <a:p>
            <a:pPr marL="0" indent="0">
              <a:lnSpc>
                <a:spcPct val="100000"/>
              </a:lnSpc>
              <a:spcAft>
                <a:spcPts val="0"/>
              </a:spcAft>
              <a:buNone/>
              <a:defRPr/>
            </a:pPr>
            <a:r>
              <a:rPr lang="de-DE" altLang="de-DE" sz="1600" dirty="0" smtClean="0"/>
              <a:t>Bildung | Sicherheitspolitik | </a:t>
            </a:r>
            <a:r>
              <a:rPr lang="de-DE" altLang="de-DE" sz="1600" dirty="0"/>
              <a:t>Geistige </a:t>
            </a:r>
            <a:r>
              <a:rPr lang="de-DE" altLang="de-DE" sz="1600" dirty="0" smtClean="0"/>
              <a:t>Landesverteidigung | Bundesheer</a:t>
            </a:r>
            <a:r>
              <a:rPr lang="de-DE" altLang="de-DE" sz="1400" dirty="0"/>
              <a:t/>
            </a:r>
            <a:br>
              <a:rPr lang="de-DE" altLang="de-DE" sz="1400" dirty="0"/>
            </a:br>
            <a:r>
              <a:rPr lang="de-DE" altLang="de-DE" sz="1400" dirty="0"/>
              <a:t>Sicherheitspolitik und Geistige Landesverteidigung als Teil Politischer Bildung in Schule und </a:t>
            </a:r>
            <a:r>
              <a:rPr lang="de-DE" altLang="de-DE" sz="1400" dirty="0" smtClean="0"/>
              <a:t>ÖBH</a:t>
            </a:r>
          </a:p>
          <a:p>
            <a:pPr marL="0" indent="0">
              <a:lnSpc>
                <a:spcPct val="100000"/>
              </a:lnSpc>
              <a:spcAft>
                <a:spcPts val="0"/>
              </a:spcAft>
              <a:buNone/>
              <a:defRPr/>
            </a:pPr>
            <a:endParaRPr lang="de-DE" altLang="de-DE" sz="1400" dirty="0"/>
          </a:p>
          <a:p>
            <a:pPr>
              <a:lnSpc>
                <a:spcPct val="100000"/>
              </a:lnSpc>
              <a:spcAft>
                <a:spcPts val="0"/>
              </a:spcAft>
              <a:buClr>
                <a:srgbClr val="686E59"/>
              </a:buClr>
              <a:defRPr/>
            </a:pPr>
            <a:r>
              <a:rPr lang="de-AT" sz="1400" dirty="0"/>
              <a:t>Abklärung der wechselseitigen Interessen und Perspektiven </a:t>
            </a:r>
            <a:r>
              <a:rPr lang="de-AT" sz="1400" dirty="0" smtClean="0"/>
              <a:t/>
            </a:r>
            <a:br>
              <a:rPr lang="de-AT" sz="1400" dirty="0" smtClean="0"/>
            </a:br>
            <a:r>
              <a:rPr lang="de-AT" sz="1400" dirty="0" smtClean="0"/>
              <a:t>sowie </a:t>
            </a:r>
            <a:r>
              <a:rPr lang="de-AT" sz="1400" dirty="0"/>
              <a:t>der Schnittmengen im Hinblick auf die Politische </a:t>
            </a:r>
            <a:r>
              <a:rPr lang="de-AT" sz="1400" dirty="0" smtClean="0"/>
              <a:t>Bildung</a:t>
            </a:r>
            <a:endParaRPr lang="de-DE" sz="1400" dirty="0"/>
          </a:p>
          <a:p>
            <a:pPr>
              <a:lnSpc>
                <a:spcPct val="150000"/>
              </a:lnSpc>
              <a:spcAft>
                <a:spcPts val="0"/>
              </a:spcAft>
              <a:buClr>
                <a:srgbClr val="686E59"/>
              </a:buClr>
              <a:defRPr/>
            </a:pPr>
            <a:r>
              <a:rPr lang="de-AT" sz="1400" dirty="0"/>
              <a:t>Entwicklung von gemeinsamen Formaten in der Fortbildung von Lehrpersonen und </a:t>
            </a:r>
            <a:r>
              <a:rPr lang="de-AT" sz="1400" dirty="0" smtClean="0"/>
              <a:t>Lehroffizieren</a:t>
            </a:r>
            <a:endParaRPr lang="de-DE" sz="1400" dirty="0"/>
          </a:p>
          <a:p>
            <a:pPr>
              <a:lnSpc>
                <a:spcPct val="150000"/>
              </a:lnSpc>
              <a:spcAft>
                <a:spcPts val="0"/>
              </a:spcAft>
              <a:buClr>
                <a:srgbClr val="686E59"/>
              </a:buClr>
              <a:defRPr/>
            </a:pPr>
            <a:r>
              <a:rPr lang="de-AT" sz="1400" dirty="0"/>
              <a:t>Etablierung eines vertiefenden fachlichen Diskurses zu relevanten Teilaspekten (Expertenrunden, Fachkonferenzen</a:t>
            </a:r>
            <a:r>
              <a:rPr lang="de-AT" sz="1400" dirty="0" smtClean="0"/>
              <a:t>)</a:t>
            </a:r>
            <a:endParaRPr lang="de-DE" sz="1400" dirty="0"/>
          </a:p>
          <a:p>
            <a:pPr>
              <a:lnSpc>
                <a:spcPct val="150000"/>
              </a:lnSpc>
              <a:spcAft>
                <a:spcPts val="0"/>
              </a:spcAft>
              <a:buClr>
                <a:srgbClr val="686E59"/>
              </a:buClr>
              <a:defRPr/>
            </a:pPr>
            <a:r>
              <a:rPr lang="de-AT" sz="1400" dirty="0"/>
              <a:t>Gemeinsame Erarbeitung von zielgruppenspezifischen Lehr- und Unterrichtsmaterialien (Print, Digital, Online</a:t>
            </a:r>
            <a:r>
              <a:rPr lang="de-AT" sz="1400" dirty="0" smtClean="0"/>
              <a:t>)</a:t>
            </a:r>
            <a:endParaRPr lang="de-AT" sz="1400" dirty="0"/>
          </a:p>
          <a:p>
            <a:pPr>
              <a:lnSpc>
                <a:spcPct val="150000"/>
              </a:lnSpc>
              <a:spcAft>
                <a:spcPts val="0"/>
              </a:spcAft>
              <a:buClr>
                <a:srgbClr val="686E59"/>
              </a:buClr>
              <a:defRPr/>
            </a:pPr>
            <a:r>
              <a:rPr lang="de-DE" sz="1400" dirty="0"/>
              <a:t>Der Kommunikation der beteiligten Institutionen und Personen wird besondere Bedeutung </a:t>
            </a:r>
            <a:r>
              <a:rPr lang="de-DE" sz="1400" dirty="0" smtClean="0"/>
              <a:t>zugemessen</a:t>
            </a:r>
            <a:endParaRPr lang="de-DE" sz="1400" dirty="0"/>
          </a:p>
          <a:p>
            <a:pPr>
              <a:lnSpc>
                <a:spcPct val="150000"/>
              </a:lnSpc>
              <a:spcAft>
                <a:spcPts val="0"/>
              </a:spcAft>
              <a:buClr>
                <a:srgbClr val="686E59"/>
              </a:buClr>
              <a:defRPr/>
            </a:pPr>
            <a:r>
              <a:rPr lang="de-DE" sz="1400" dirty="0"/>
              <a:t>Unternehmenskulturen des Bildungsbereiches und des Bundesheeres wechselseitig kennen </a:t>
            </a:r>
            <a:r>
              <a:rPr lang="de-DE" sz="1400" dirty="0" smtClean="0"/>
              <a:t>lernen</a:t>
            </a:r>
            <a:endParaRPr lang="de-DE" sz="1400" dirty="0"/>
          </a:p>
        </p:txBody>
      </p:sp>
    </p:spTree>
    <p:extLst>
      <p:ext uri="{BB962C8B-B14F-4D97-AF65-F5344CB8AC3E}">
        <p14:creationId xmlns:p14="http://schemas.microsoft.com/office/powerpoint/2010/main" val="3671597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0304" y="601965"/>
            <a:ext cx="5983894" cy="708801"/>
          </a:xfrm>
        </p:spPr>
        <p:txBody>
          <a:bodyPr>
            <a:noAutofit/>
          </a:bodyPr>
          <a:lstStyle/>
          <a:p>
            <a:pPr algn="ctr">
              <a:lnSpc>
                <a:spcPct val="100000"/>
              </a:lnSpc>
            </a:pPr>
            <a:r>
              <a:rPr lang="de-AT" sz="2800" b="0" dirty="0">
                <a:solidFill>
                  <a:srgbClr val="686E59"/>
                </a:solidFill>
              </a:rPr>
              <a:t>Geistige </a:t>
            </a:r>
            <a:r>
              <a:rPr lang="de-AT" sz="2800" b="0" dirty="0" smtClean="0">
                <a:solidFill>
                  <a:srgbClr val="686E59"/>
                </a:solidFill>
              </a:rPr>
              <a:t>Landesverteidigung</a:t>
            </a:r>
            <a:r>
              <a:rPr lang="de-AT" sz="2800" b="0" dirty="0">
                <a:solidFill>
                  <a:srgbClr val="686E59"/>
                </a:solidFill>
              </a:rPr>
              <a:t/>
            </a:r>
            <a:br>
              <a:rPr lang="de-AT" sz="2800" b="0" dirty="0">
                <a:solidFill>
                  <a:srgbClr val="686E59"/>
                </a:solidFill>
              </a:rPr>
            </a:br>
            <a:r>
              <a:rPr lang="de-AT" sz="1600" b="0" dirty="0">
                <a:solidFill>
                  <a:srgbClr val="686E59"/>
                </a:solidFill>
              </a:rPr>
              <a:t>Projekt des BMBWF mit BMLV (2)</a:t>
            </a:r>
          </a:p>
        </p:txBody>
      </p:sp>
      <p:sp>
        <p:nvSpPr>
          <p:cNvPr id="3" name="Inhaltsplatzhalter 2"/>
          <p:cNvSpPr>
            <a:spLocks noGrp="1"/>
          </p:cNvSpPr>
          <p:nvPr>
            <p:ph idx="1"/>
          </p:nvPr>
        </p:nvSpPr>
        <p:spPr>
          <a:xfrm>
            <a:off x="656433" y="1575682"/>
            <a:ext cx="7847462" cy="3528439"/>
          </a:xfrm>
        </p:spPr>
        <p:txBody>
          <a:bodyPr>
            <a:noAutofit/>
          </a:bodyPr>
          <a:lstStyle/>
          <a:p>
            <a:pPr marL="0" indent="0">
              <a:lnSpc>
                <a:spcPct val="150000"/>
              </a:lnSpc>
              <a:spcAft>
                <a:spcPts val="0"/>
              </a:spcAft>
              <a:buNone/>
              <a:defRPr/>
            </a:pPr>
            <a:r>
              <a:rPr lang="de-DE" sz="1400" dirty="0">
                <a:solidFill>
                  <a:srgbClr val="686E59"/>
                </a:solidFill>
              </a:rPr>
              <a:t>Projekt abgeschlossen – vier Empfehlungen zur weiteren Vertiefung der Zusammenarbeit</a:t>
            </a:r>
          </a:p>
          <a:p>
            <a:pPr marL="189000" lvl="1">
              <a:lnSpc>
                <a:spcPct val="100000"/>
              </a:lnSpc>
              <a:spcAft>
                <a:spcPts val="0"/>
              </a:spcAft>
              <a:buClr>
                <a:srgbClr val="686E59"/>
              </a:buClr>
              <a:buFont typeface="Arial" panose="020B0604020202020204" pitchFamily="34" charset="0"/>
              <a:buChar char="•"/>
              <a:defRPr/>
            </a:pPr>
            <a:r>
              <a:rPr lang="de-DE" sz="1400" dirty="0"/>
              <a:t>Repräsentative anonyme Umfrage unter den Lehrkräften</a:t>
            </a:r>
          </a:p>
          <a:p>
            <a:pPr marL="189000" lvl="1">
              <a:lnSpc>
                <a:spcPct val="100000"/>
              </a:lnSpc>
              <a:spcAft>
                <a:spcPts val="0"/>
              </a:spcAft>
              <a:buClr>
                <a:srgbClr val="686E59"/>
              </a:buClr>
              <a:buFont typeface="Arial" panose="020B0604020202020204" pitchFamily="34" charset="0"/>
              <a:buChar char="•"/>
              <a:defRPr/>
            </a:pPr>
            <a:r>
              <a:rPr lang="de-DE" sz="1400" dirty="0"/>
              <a:t>Institutionalisierung des strukturierten Dialoges</a:t>
            </a:r>
          </a:p>
          <a:p>
            <a:pPr marL="189000" lvl="1">
              <a:lnSpc>
                <a:spcPct val="100000"/>
              </a:lnSpc>
              <a:spcAft>
                <a:spcPts val="0"/>
              </a:spcAft>
              <a:buClr>
                <a:srgbClr val="686E59"/>
              </a:buClr>
              <a:buFont typeface="Arial" panose="020B0604020202020204" pitchFamily="34" charset="0"/>
              <a:buChar char="•"/>
              <a:defRPr/>
            </a:pPr>
            <a:r>
              <a:rPr lang="de-DE" sz="1400" dirty="0"/>
              <a:t>Fortbildungsangebote für Lehrkräfte und InfoO</a:t>
            </a:r>
          </a:p>
          <a:p>
            <a:pPr marL="189000" lvl="1">
              <a:lnSpc>
                <a:spcPct val="100000"/>
              </a:lnSpc>
              <a:spcAft>
                <a:spcPts val="0"/>
              </a:spcAft>
              <a:buClr>
                <a:srgbClr val="686E59"/>
              </a:buClr>
              <a:buFont typeface="Arial" panose="020B0604020202020204" pitchFamily="34" charset="0"/>
              <a:buChar char="•"/>
              <a:defRPr/>
            </a:pPr>
            <a:r>
              <a:rPr lang="de-DE" sz="1400" dirty="0"/>
              <a:t>Verbesserung des Informationszuganges für Lehrpersonen, Behörden, GLV-befasste </a:t>
            </a:r>
            <a:r>
              <a:rPr lang="de-DE" sz="1400" dirty="0" smtClean="0"/>
              <a:t>Einrichtungen</a:t>
            </a:r>
          </a:p>
          <a:p>
            <a:pPr marL="0" lvl="1" indent="0">
              <a:lnSpc>
                <a:spcPct val="100000"/>
              </a:lnSpc>
              <a:spcAft>
                <a:spcPts val="0"/>
              </a:spcAft>
              <a:buClr>
                <a:schemeClr val="tx2"/>
              </a:buClr>
              <a:buNone/>
              <a:defRPr/>
            </a:pPr>
            <a:endParaRPr lang="de-DE" sz="1400" dirty="0"/>
          </a:p>
          <a:p>
            <a:pPr marL="0" indent="0">
              <a:lnSpc>
                <a:spcPct val="100000"/>
              </a:lnSpc>
              <a:spcAft>
                <a:spcPts val="0"/>
              </a:spcAft>
              <a:buNone/>
              <a:defRPr/>
            </a:pPr>
            <a:r>
              <a:rPr lang="de-DE" sz="1400" dirty="0" smtClean="0">
                <a:solidFill>
                  <a:srgbClr val="686E59"/>
                </a:solidFill>
              </a:rPr>
              <a:t>Struktur </a:t>
            </a:r>
            <a:r>
              <a:rPr lang="de-DE" sz="1400" dirty="0">
                <a:solidFill>
                  <a:srgbClr val="686E59"/>
                </a:solidFill>
              </a:rPr>
              <a:t>für GLV ist in den </a:t>
            </a:r>
            <a:r>
              <a:rPr lang="de-DE" sz="1400" dirty="0" smtClean="0">
                <a:solidFill>
                  <a:srgbClr val="686E59"/>
                </a:solidFill>
              </a:rPr>
              <a:t>Bildungsdirektionen</a:t>
            </a:r>
            <a:r>
              <a:rPr lang="de-DE" sz="1400" dirty="0">
                <a:solidFill>
                  <a:srgbClr val="686E59"/>
                </a:solidFill>
              </a:rPr>
              <a:t>, Bildungsregionen und </a:t>
            </a:r>
            <a:r>
              <a:rPr lang="de-DE" sz="1400" dirty="0" smtClean="0">
                <a:solidFill>
                  <a:srgbClr val="686E59"/>
                </a:solidFill>
              </a:rPr>
              <a:t/>
            </a:r>
            <a:br>
              <a:rPr lang="de-DE" sz="1400" dirty="0" smtClean="0">
                <a:solidFill>
                  <a:srgbClr val="686E59"/>
                </a:solidFill>
              </a:rPr>
            </a:br>
            <a:r>
              <a:rPr lang="de-DE" sz="1400" dirty="0" smtClean="0">
                <a:solidFill>
                  <a:srgbClr val="686E59"/>
                </a:solidFill>
              </a:rPr>
              <a:t>an </a:t>
            </a:r>
            <a:r>
              <a:rPr lang="de-DE" sz="1400" dirty="0">
                <a:solidFill>
                  <a:srgbClr val="686E59"/>
                </a:solidFill>
              </a:rPr>
              <a:t>Schulen &amp; Universitäten erforderlich</a:t>
            </a:r>
          </a:p>
          <a:p>
            <a:pPr>
              <a:lnSpc>
                <a:spcPct val="150000"/>
              </a:lnSpc>
              <a:spcAft>
                <a:spcPts val="0"/>
              </a:spcAft>
              <a:buClr>
                <a:srgbClr val="686E59"/>
              </a:buClr>
              <a:defRPr/>
            </a:pPr>
            <a:r>
              <a:rPr lang="de-DE" sz="1400" dirty="0"/>
              <a:t>GLV ist ein Unterrichtsprinzip und Bildungsanliegen</a:t>
            </a:r>
          </a:p>
          <a:p>
            <a:pPr>
              <a:lnSpc>
                <a:spcPct val="100000"/>
              </a:lnSpc>
              <a:spcAft>
                <a:spcPts val="0"/>
              </a:spcAft>
              <a:buClr>
                <a:srgbClr val="686E59"/>
              </a:buClr>
              <a:defRPr/>
            </a:pPr>
            <a:r>
              <a:rPr lang="de-DE" sz="1400" dirty="0"/>
              <a:t>Vermittlung demokratischer Werthaltungen und der Schaffung eines umfassenden Bewusstseins für demokratische Freiheiten und die in der Bundesverfassung verankerten Bürger- und </a:t>
            </a:r>
            <a:r>
              <a:rPr lang="de-DE" sz="1400" dirty="0" smtClean="0"/>
              <a:t>Menschenrechte</a:t>
            </a:r>
            <a:endParaRPr lang="de-DE" sz="1400" dirty="0"/>
          </a:p>
          <a:p>
            <a:pPr>
              <a:lnSpc>
                <a:spcPct val="100000"/>
              </a:lnSpc>
              <a:spcAft>
                <a:spcPts val="0"/>
              </a:spcAft>
              <a:buClr>
                <a:srgbClr val="686E59"/>
              </a:buClr>
              <a:defRPr/>
            </a:pPr>
            <a:r>
              <a:rPr lang="de-DE" sz="1400" dirty="0"/>
              <a:t>Sicherstellung eines demokratischen Grundkonsenses und des sozialen Friedens sowie </a:t>
            </a:r>
            <a:r>
              <a:rPr lang="de-DE" sz="1400" dirty="0" smtClean="0"/>
              <a:t/>
            </a:r>
            <a:br>
              <a:rPr lang="de-DE" sz="1400" dirty="0" smtClean="0"/>
            </a:br>
            <a:r>
              <a:rPr lang="de-DE" sz="1400" dirty="0" smtClean="0"/>
              <a:t>des </a:t>
            </a:r>
            <a:r>
              <a:rPr lang="de-DE" sz="1400" dirty="0"/>
              <a:t>Verständnisses des Konzeptes der umfassenden Sicherheitspolitik im nationalen, europäischen </a:t>
            </a:r>
            <a:r>
              <a:rPr lang="de-DE" sz="1400" dirty="0" smtClean="0"/>
              <a:t/>
            </a:r>
            <a:br>
              <a:rPr lang="de-DE" sz="1400" dirty="0" smtClean="0"/>
            </a:br>
            <a:r>
              <a:rPr lang="de-DE" sz="1400" dirty="0" smtClean="0"/>
              <a:t>und </a:t>
            </a:r>
            <a:r>
              <a:rPr lang="de-DE" sz="1400" dirty="0"/>
              <a:t>globalen </a:t>
            </a:r>
            <a:r>
              <a:rPr lang="de-DE" sz="1400" dirty="0" smtClean="0"/>
              <a:t>Kontext</a:t>
            </a:r>
            <a:endParaRPr lang="de-DE" sz="1400" dirty="0"/>
          </a:p>
          <a:p>
            <a:pPr>
              <a:lnSpc>
                <a:spcPct val="100000"/>
              </a:lnSpc>
              <a:spcAft>
                <a:spcPts val="0"/>
              </a:spcAft>
              <a:buClr>
                <a:srgbClr val="686E59"/>
              </a:buClr>
              <a:defRPr/>
            </a:pPr>
            <a:r>
              <a:rPr lang="de-DE" sz="1400" dirty="0"/>
              <a:t>Das Bundesheer kann auch bei der GLV wesentliche Unterstützung </a:t>
            </a:r>
            <a:r>
              <a:rPr lang="de-DE" sz="1400" dirty="0" smtClean="0"/>
              <a:t>leisten</a:t>
            </a:r>
            <a:endParaRPr lang="de-DE" sz="1400" dirty="0"/>
          </a:p>
        </p:txBody>
      </p:sp>
    </p:spTree>
    <p:extLst>
      <p:ext uri="{BB962C8B-B14F-4D97-AF65-F5344CB8AC3E}">
        <p14:creationId xmlns:p14="http://schemas.microsoft.com/office/powerpoint/2010/main" val="488076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189" y="790018"/>
            <a:ext cx="2498092" cy="2498092"/>
          </a:xfrm>
          <a:prstGeom prst="rect">
            <a:avLst/>
          </a:prstGeom>
          <a:effectLst>
            <a:reflection blurRad="6350" stA="20000" endPos="90000" dist="50800" dir="5400000" sy="-100000" algn="bl" rotWithShape="0"/>
          </a:effectLst>
        </p:spPr>
      </p:pic>
      <p:sp>
        <p:nvSpPr>
          <p:cNvPr id="2" name="Titel 1"/>
          <p:cNvSpPr>
            <a:spLocks noGrp="1"/>
          </p:cNvSpPr>
          <p:nvPr>
            <p:ph type="title"/>
          </p:nvPr>
        </p:nvSpPr>
        <p:spPr>
          <a:xfrm>
            <a:off x="1619364" y="3270349"/>
            <a:ext cx="5915025" cy="1256454"/>
          </a:xfrm>
        </p:spPr>
        <p:txBody>
          <a:bodyPr>
            <a:normAutofit fontScale="90000"/>
          </a:bodyPr>
          <a:lstStyle/>
          <a:p>
            <a:pPr algn="ctr">
              <a:lnSpc>
                <a:spcPct val="150000"/>
              </a:lnSpc>
            </a:pPr>
            <a:r>
              <a:rPr lang="de-AT" sz="2700" b="0" dirty="0">
                <a:solidFill>
                  <a:srgbClr val="686E59"/>
                </a:solidFill>
              </a:rPr>
              <a:t>Umfassende </a:t>
            </a:r>
            <a:r>
              <a:rPr lang="de-AT" sz="2700" b="0" dirty="0" smtClean="0">
                <a:solidFill>
                  <a:srgbClr val="686E59"/>
                </a:solidFill>
              </a:rPr>
              <a:t>Landesverteidigung</a:t>
            </a:r>
            <a:r>
              <a:rPr lang="de-AT" sz="2700" b="0" dirty="0">
                <a:solidFill>
                  <a:srgbClr val="686E59"/>
                </a:solidFill>
              </a:rPr>
              <a:t/>
            </a:r>
            <a:br>
              <a:rPr lang="de-AT" sz="2700" b="0" dirty="0">
                <a:solidFill>
                  <a:srgbClr val="686E59"/>
                </a:solidFill>
              </a:rPr>
            </a:br>
            <a:r>
              <a:rPr lang="de-AT" sz="3600" b="0" dirty="0" smtClean="0">
                <a:solidFill>
                  <a:srgbClr val="686E59"/>
                </a:solidFill>
              </a:rPr>
              <a:t>Diskussion</a:t>
            </a:r>
            <a:endParaRPr lang="de-AT" sz="3600" b="0" dirty="0">
              <a:solidFill>
                <a:srgbClr val="686E59"/>
              </a:solidFill>
            </a:endParaRPr>
          </a:p>
        </p:txBody>
      </p:sp>
    </p:spTree>
    <p:extLst>
      <p:ext uri="{BB962C8B-B14F-4D97-AF65-F5344CB8AC3E}">
        <p14:creationId xmlns:p14="http://schemas.microsoft.com/office/powerpoint/2010/main" val="2256727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nhaltsplatzhalter 52"/>
          <p:cNvPicPr>
            <a:picLocks noGrp="1" noChangeAspect="1"/>
          </p:cNvPicPr>
          <p:nvPr>
            <p:ph idx="1"/>
          </p:nvPr>
        </p:nvPicPr>
        <p:blipFill>
          <a:blip r:embed="rId3"/>
          <a:stretch>
            <a:fillRect/>
          </a:stretch>
        </p:blipFill>
        <p:spPr>
          <a:xfrm>
            <a:off x="1681281" y="1795460"/>
            <a:ext cx="5987060" cy="3065279"/>
          </a:xfrm>
          <a:prstGeom prst="rect">
            <a:avLst/>
          </a:prstGeom>
          <a:effectLst>
            <a:innerShdw blurRad="114300">
              <a:prstClr val="black"/>
            </a:innerShdw>
          </a:effectLst>
        </p:spPr>
      </p:pic>
      <p:sp>
        <p:nvSpPr>
          <p:cNvPr id="2" name="Titel 1"/>
          <p:cNvSpPr>
            <a:spLocks noGrp="1"/>
          </p:cNvSpPr>
          <p:nvPr>
            <p:ph type="title"/>
          </p:nvPr>
        </p:nvSpPr>
        <p:spPr>
          <a:xfrm>
            <a:off x="591277" y="849561"/>
            <a:ext cx="7978525" cy="518789"/>
          </a:xfrm>
        </p:spPr>
        <p:txBody>
          <a:bodyPr>
            <a:normAutofit/>
          </a:bodyPr>
          <a:lstStyle/>
          <a:p>
            <a:pPr algn="ctr"/>
            <a:r>
              <a:rPr lang="de-AT" sz="2800" b="0" dirty="0">
                <a:solidFill>
                  <a:srgbClr val="686E59"/>
                </a:solidFill>
              </a:rPr>
              <a:t>Umfassende Landesverteidigung - Zusammenfassung</a:t>
            </a:r>
          </a:p>
        </p:txBody>
      </p:sp>
      <p:sp>
        <p:nvSpPr>
          <p:cNvPr id="5" name="Textfeld 4"/>
          <p:cNvSpPr txBox="1"/>
          <p:nvPr/>
        </p:nvSpPr>
        <p:spPr>
          <a:xfrm>
            <a:off x="5676258" y="1712019"/>
            <a:ext cx="1521279" cy="646331"/>
          </a:xfrm>
          <a:prstGeom prst="rect">
            <a:avLst/>
          </a:prstGeom>
          <a:noFill/>
        </p:spPr>
        <p:txBody>
          <a:bodyPr wrap="square" rtlCol="0">
            <a:spAutoFit/>
          </a:bodyPr>
          <a:lstStyle/>
          <a:p>
            <a:pPr algn="r"/>
            <a:r>
              <a:rPr lang="de-AT" sz="1200" dirty="0">
                <a:latin typeface="Calibri" panose="020F0502020204030204" pitchFamily="34" charset="0"/>
                <a:cs typeface="Calibri" panose="020F0502020204030204" pitchFamily="34" charset="0"/>
              </a:rPr>
              <a:t>Verfassungsgemäßer Zustand nach</a:t>
            </a:r>
          </a:p>
          <a:p>
            <a:pPr algn="r"/>
            <a:r>
              <a:rPr lang="de-AT" sz="1200" dirty="0">
                <a:latin typeface="Calibri" panose="020F0502020204030204" pitchFamily="34" charset="0"/>
                <a:cs typeface="Calibri" panose="020F0502020204030204" pitchFamily="34" charset="0"/>
              </a:rPr>
              <a:t>B-VG Art. 9a</a:t>
            </a:r>
          </a:p>
        </p:txBody>
      </p:sp>
      <p:sp>
        <p:nvSpPr>
          <p:cNvPr id="7" name="Textfeld 6"/>
          <p:cNvSpPr txBox="1"/>
          <p:nvPr/>
        </p:nvSpPr>
        <p:spPr>
          <a:xfrm>
            <a:off x="7197537" y="3687731"/>
            <a:ext cx="1599161" cy="646331"/>
          </a:xfrm>
          <a:prstGeom prst="rect">
            <a:avLst/>
          </a:prstGeom>
          <a:noFill/>
        </p:spPr>
        <p:txBody>
          <a:bodyPr wrap="square" rtlCol="0">
            <a:spAutoFit/>
          </a:bodyPr>
          <a:lstStyle/>
          <a:p>
            <a:pPr algn="r"/>
            <a:r>
              <a:rPr lang="de-AT" sz="1200" dirty="0">
                <a:latin typeface="Calibri" panose="020F0502020204030204" pitchFamily="34" charset="0"/>
                <a:cs typeface="Calibri" panose="020F0502020204030204" pitchFamily="34" charset="0"/>
              </a:rPr>
              <a:t>Einsatzvorsorge</a:t>
            </a:r>
          </a:p>
          <a:p>
            <a:pPr algn="r"/>
            <a:r>
              <a:rPr lang="de-AT" sz="1200" dirty="0">
                <a:latin typeface="Calibri" panose="020F0502020204030204" pitchFamily="34" charset="0"/>
                <a:cs typeface="Calibri" panose="020F0502020204030204" pitchFamily="34" charset="0"/>
              </a:rPr>
              <a:t>Selbstschutz</a:t>
            </a:r>
          </a:p>
          <a:p>
            <a:pPr algn="r"/>
            <a:r>
              <a:rPr lang="de-AT" sz="1200" dirty="0">
                <a:latin typeface="Calibri" panose="020F0502020204030204" pitchFamily="34" charset="0"/>
                <a:cs typeface="Calibri" panose="020F0502020204030204" pitchFamily="34" charset="0"/>
              </a:rPr>
              <a:t>Warn-Alarmdienst</a:t>
            </a:r>
          </a:p>
        </p:txBody>
      </p:sp>
      <p:sp>
        <p:nvSpPr>
          <p:cNvPr id="11" name="Textfeld 10"/>
          <p:cNvSpPr txBox="1"/>
          <p:nvPr/>
        </p:nvSpPr>
        <p:spPr>
          <a:xfrm>
            <a:off x="6047714" y="2607622"/>
            <a:ext cx="1847710" cy="830997"/>
          </a:xfrm>
          <a:prstGeom prst="rect">
            <a:avLst/>
          </a:prstGeom>
          <a:noFill/>
        </p:spPr>
        <p:txBody>
          <a:bodyPr wrap="square" rtlCol="0">
            <a:spAutoFit/>
          </a:bodyPr>
          <a:lstStyle/>
          <a:p>
            <a:pPr algn="r"/>
            <a:r>
              <a:rPr lang="de-AT" sz="1200" dirty="0">
                <a:latin typeface="Calibri" panose="020F0502020204030204" pitchFamily="34" charset="0"/>
                <a:cs typeface="Calibri" panose="020F0502020204030204" pitchFamily="34" charset="0"/>
              </a:rPr>
              <a:t>Schutz der Grenzen</a:t>
            </a:r>
          </a:p>
          <a:p>
            <a:pPr algn="r"/>
            <a:r>
              <a:rPr lang="de-AT" sz="1200" dirty="0">
                <a:latin typeface="Calibri" panose="020F0502020204030204" pitchFamily="34" charset="0"/>
                <a:cs typeface="Calibri" panose="020F0502020204030204" pitchFamily="34" charset="0"/>
              </a:rPr>
              <a:t>Abhaltewirkung</a:t>
            </a:r>
          </a:p>
          <a:p>
            <a:pPr algn="r"/>
            <a:r>
              <a:rPr lang="de-AT" sz="1200" dirty="0">
                <a:latin typeface="Calibri" panose="020F0502020204030204" pitchFamily="34" charset="0"/>
                <a:cs typeface="Calibri" panose="020F0502020204030204" pitchFamily="34" charset="0"/>
              </a:rPr>
              <a:t>Soldaten </a:t>
            </a:r>
            <a:r>
              <a:rPr lang="de-AT" sz="1200" dirty="0" smtClean="0">
                <a:latin typeface="Calibri" panose="020F0502020204030204" pitchFamily="34" charset="0"/>
                <a:cs typeface="Calibri" panose="020F0502020204030204" pitchFamily="34" charset="0"/>
              </a:rPr>
              <a:t>und Bevölkerung gemeinsam</a:t>
            </a:r>
            <a:endParaRPr lang="de-AT" sz="1200" dirty="0">
              <a:latin typeface="Calibri" panose="020F0502020204030204" pitchFamily="34" charset="0"/>
              <a:cs typeface="Calibri" panose="020F0502020204030204" pitchFamily="34" charset="0"/>
            </a:endParaRPr>
          </a:p>
        </p:txBody>
      </p:sp>
      <p:sp>
        <p:nvSpPr>
          <p:cNvPr id="9" name="Textfeld 8"/>
          <p:cNvSpPr txBox="1"/>
          <p:nvPr/>
        </p:nvSpPr>
        <p:spPr>
          <a:xfrm>
            <a:off x="1454198" y="1469291"/>
            <a:ext cx="1830946" cy="1015663"/>
          </a:xfrm>
          <a:prstGeom prst="rect">
            <a:avLst/>
          </a:prstGeom>
          <a:noFill/>
        </p:spPr>
        <p:txBody>
          <a:bodyPr wrap="square" rtlCol="0">
            <a:spAutoFit/>
          </a:bodyPr>
          <a:lstStyle/>
          <a:p>
            <a:pPr algn="r"/>
            <a:r>
              <a:rPr lang="de-AT" sz="1200" dirty="0" smtClean="0">
                <a:latin typeface="Calibri" panose="020F0502020204030204" pitchFamily="34" charset="0"/>
                <a:cs typeface="Calibri" panose="020F0502020204030204" pitchFamily="34" charset="0"/>
              </a:rPr>
              <a:t>Demokratische </a:t>
            </a:r>
            <a:r>
              <a:rPr lang="de-AT" sz="1200" dirty="0">
                <a:latin typeface="Calibri" panose="020F0502020204030204" pitchFamily="34" charset="0"/>
                <a:cs typeface="Calibri" panose="020F0502020204030204" pitchFamily="34" charset="0"/>
              </a:rPr>
              <a:t>Grund- und Freiheitsrechte Bürgerrechte, ideelle Werte, Stolz, </a:t>
            </a:r>
            <a:r>
              <a:rPr lang="de-AT" sz="1200" dirty="0" smtClean="0">
                <a:latin typeface="Calibri" panose="020F0502020204030204" pitchFamily="34" charset="0"/>
                <a:cs typeface="Calibri" panose="020F0502020204030204" pitchFamily="34" charset="0"/>
              </a:rPr>
              <a:t>zeitgemäßer Patriotismus</a:t>
            </a:r>
            <a:endParaRPr lang="de-AT" sz="1200" dirty="0">
              <a:latin typeface="Calibri" panose="020F0502020204030204" pitchFamily="34" charset="0"/>
              <a:cs typeface="Calibri" panose="020F0502020204030204" pitchFamily="34" charset="0"/>
            </a:endParaRPr>
          </a:p>
        </p:txBody>
      </p:sp>
      <p:sp>
        <p:nvSpPr>
          <p:cNvPr id="12" name="Textfeld 11"/>
          <p:cNvSpPr txBox="1"/>
          <p:nvPr/>
        </p:nvSpPr>
        <p:spPr>
          <a:xfrm>
            <a:off x="1876442" y="2646281"/>
            <a:ext cx="972442" cy="461665"/>
          </a:xfrm>
          <a:prstGeom prst="rect">
            <a:avLst/>
          </a:prstGeom>
          <a:noFill/>
        </p:spPr>
        <p:txBody>
          <a:bodyPr wrap="square" rtlCol="0">
            <a:spAutoFit/>
          </a:bodyPr>
          <a:lstStyle/>
          <a:p>
            <a:pPr algn="r"/>
            <a:r>
              <a:rPr lang="de-AT" sz="1200" dirty="0">
                <a:latin typeface="Calibri" panose="020F0502020204030204" pitchFamily="34" charset="0"/>
                <a:cs typeface="Calibri" panose="020F0502020204030204" pitchFamily="34" charset="0"/>
              </a:rPr>
              <a:t>Souveränität</a:t>
            </a:r>
          </a:p>
          <a:p>
            <a:pPr algn="r"/>
            <a:r>
              <a:rPr lang="de-AT" sz="1200" dirty="0">
                <a:latin typeface="Calibri" panose="020F0502020204030204" pitchFamily="34" charset="0"/>
                <a:cs typeface="Calibri" panose="020F0502020204030204" pitchFamily="34" charset="0"/>
              </a:rPr>
              <a:t>Autarkie</a:t>
            </a:r>
          </a:p>
        </p:txBody>
      </p:sp>
      <p:sp>
        <p:nvSpPr>
          <p:cNvPr id="8" name="Textfeld 7"/>
          <p:cNvSpPr txBox="1"/>
          <p:nvPr/>
        </p:nvSpPr>
        <p:spPr>
          <a:xfrm>
            <a:off x="411314" y="3176429"/>
            <a:ext cx="1589967" cy="461665"/>
          </a:xfrm>
          <a:prstGeom prst="rect">
            <a:avLst/>
          </a:prstGeom>
          <a:noFill/>
        </p:spPr>
        <p:txBody>
          <a:bodyPr wrap="square" rtlCol="0">
            <a:spAutoFit/>
          </a:bodyPr>
          <a:lstStyle/>
          <a:p>
            <a:pPr algn="r"/>
            <a:r>
              <a:rPr lang="de-AT" sz="1200" dirty="0">
                <a:latin typeface="Calibri" panose="020F0502020204030204" pitchFamily="34" charset="0"/>
                <a:cs typeface="Calibri" panose="020F0502020204030204" pitchFamily="34" charset="0"/>
              </a:rPr>
              <a:t>Güterversorgung</a:t>
            </a:r>
          </a:p>
          <a:p>
            <a:pPr algn="r"/>
            <a:r>
              <a:rPr lang="de-AT" sz="1200" dirty="0">
                <a:latin typeface="Calibri" panose="020F0502020204030204" pitchFamily="34" charset="0"/>
                <a:cs typeface="Calibri" panose="020F0502020204030204" pitchFamily="34" charset="0"/>
              </a:rPr>
              <a:t>Versorgungssicherheit</a:t>
            </a:r>
          </a:p>
        </p:txBody>
      </p:sp>
    </p:spTree>
    <p:extLst>
      <p:ext uri="{BB962C8B-B14F-4D97-AF65-F5344CB8AC3E}">
        <p14:creationId xmlns:p14="http://schemas.microsoft.com/office/powerpoint/2010/main" val="3824926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1277" y="849561"/>
            <a:ext cx="7978525" cy="622091"/>
          </a:xfrm>
        </p:spPr>
        <p:txBody>
          <a:bodyPr/>
          <a:lstStyle/>
          <a:p>
            <a:pPr algn="ctr"/>
            <a:r>
              <a:rPr lang="de-AT" sz="2800" b="0" dirty="0">
                <a:solidFill>
                  <a:srgbClr val="686E59"/>
                </a:solidFill>
              </a:rPr>
              <a:t>Bildmaterial-Quellen</a:t>
            </a:r>
          </a:p>
        </p:txBody>
      </p:sp>
      <p:sp>
        <p:nvSpPr>
          <p:cNvPr id="3" name="Inhaltsplatzhalter 2"/>
          <p:cNvSpPr>
            <a:spLocks noGrp="1"/>
          </p:cNvSpPr>
          <p:nvPr>
            <p:ph idx="1"/>
          </p:nvPr>
        </p:nvSpPr>
        <p:spPr>
          <a:xfrm>
            <a:off x="868681" y="1465429"/>
            <a:ext cx="7609114" cy="3678071"/>
          </a:xfrm>
        </p:spPr>
        <p:txBody>
          <a:bodyPr numCol="2"/>
          <a:lstStyle/>
          <a:p>
            <a:pPr>
              <a:lnSpc>
                <a:spcPct val="150000"/>
              </a:lnSpc>
              <a:spcAft>
                <a:spcPts val="0"/>
              </a:spcAft>
              <a:buClr>
                <a:srgbClr val="686E59"/>
              </a:buClr>
            </a:pPr>
            <a:r>
              <a:rPr lang="de-AT" sz="1600" dirty="0"/>
              <a:t>Bundesheer.at</a:t>
            </a:r>
          </a:p>
          <a:p>
            <a:pPr>
              <a:lnSpc>
                <a:spcPct val="150000"/>
              </a:lnSpc>
              <a:spcAft>
                <a:spcPts val="0"/>
              </a:spcAft>
              <a:buClr>
                <a:srgbClr val="686E59"/>
              </a:buClr>
            </a:pPr>
            <a:r>
              <a:rPr lang="de-AT" sz="1600" dirty="0"/>
              <a:t>BMI.at</a:t>
            </a:r>
          </a:p>
          <a:p>
            <a:pPr>
              <a:lnSpc>
                <a:spcPct val="150000"/>
              </a:lnSpc>
              <a:spcAft>
                <a:spcPts val="0"/>
              </a:spcAft>
              <a:buClr>
                <a:srgbClr val="686E59"/>
              </a:buClr>
            </a:pPr>
            <a:r>
              <a:rPr lang="de-AT" sz="1600" dirty="0"/>
              <a:t>Chemanager-online.com</a:t>
            </a:r>
          </a:p>
          <a:p>
            <a:pPr>
              <a:lnSpc>
                <a:spcPct val="150000"/>
              </a:lnSpc>
              <a:spcAft>
                <a:spcPts val="0"/>
              </a:spcAft>
              <a:buClr>
                <a:srgbClr val="686E59"/>
              </a:buClr>
            </a:pPr>
            <a:r>
              <a:rPr lang="de-AT" sz="1600" dirty="0"/>
              <a:t>Faz.net</a:t>
            </a:r>
          </a:p>
          <a:p>
            <a:pPr>
              <a:lnSpc>
                <a:spcPct val="150000"/>
              </a:lnSpc>
              <a:spcAft>
                <a:spcPts val="0"/>
              </a:spcAft>
              <a:buClr>
                <a:srgbClr val="686E59"/>
              </a:buClr>
            </a:pPr>
            <a:r>
              <a:rPr lang="de-AT" sz="1600" dirty="0"/>
              <a:t>Fotocommunity.de</a:t>
            </a:r>
          </a:p>
          <a:p>
            <a:pPr>
              <a:lnSpc>
                <a:spcPct val="150000"/>
              </a:lnSpc>
              <a:spcAft>
                <a:spcPts val="0"/>
              </a:spcAft>
              <a:buClr>
                <a:srgbClr val="686E59"/>
              </a:buClr>
            </a:pPr>
            <a:r>
              <a:rPr lang="de-AT" sz="1600" dirty="0" smtClean="0"/>
              <a:t>Handelsblatt.de </a:t>
            </a:r>
            <a:endParaRPr lang="de-AT" sz="1600" dirty="0"/>
          </a:p>
          <a:p>
            <a:pPr>
              <a:lnSpc>
                <a:spcPct val="150000"/>
              </a:lnSpc>
              <a:spcAft>
                <a:spcPts val="0"/>
              </a:spcAft>
              <a:buClr>
                <a:srgbClr val="686E59"/>
              </a:buClr>
            </a:pPr>
            <a:r>
              <a:rPr lang="de-AT" sz="1600" dirty="0"/>
              <a:t>Katastrophenschutz.steiermark.at</a:t>
            </a:r>
          </a:p>
          <a:p>
            <a:pPr>
              <a:lnSpc>
                <a:spcPct val="150000"/>
              </a:lnSpc>
              <a:spcAft>
                <a:spcPts val="0"/>
              </a:spcAft>
              <a:buClr>
                <a:srgbClr val="686E59"/>
              </a:buClr>
            </a:pPr>
            <a:r>
              <a:rPr lang="de-AT" sz="1600" dirty="0"/>
              <a:t>Kuratorium für ULV</a:t>
            </a:r>
          </a:p>
          <a:p>
            <a:pPr>
              <a:lnSpc>
                <a:spcPct val="150000"/>
              </a:lnSpc>
              <a:spcAft>
                <a:spcPts val="0"/>
              </a:spcAft>
              <a:buClr>
                <a:srgbClr val="686E59"/>
              </a:buClr>
            </a:pPr>
            <a:r>
              <a:rPr lang="de-AT" sz="1600" dirty="0" smtClean="0"/>
              <a:t>meinbezirk.at</a:t>
            </a:r>
            <a:br>
              <a:rPr lang="de-AT" sz="1600" dirty="0" smtClean="0"/>
            </a:br>
            <a:endParaRPr lang="de-AT" sz="1600" dirty="0"/>
          </a:p>
          <a:p>
            <a:pPr>
              <a:lnSpc>
                <a:spcPct val="150000"/>
              </a:lnSpc>
              <a:spcAft>
                <a:spcPts val="0"/>
              </a:spcAft>
              <a:buClr>
                <a:srgbClr val="686E59"/>
              </a:buClr>
            </a:pPr>
            <a:r>
              <a:rPr lang="de-AT" sz="1600" dirty="0"/>
              <a:t>Österreichischer Strahlenschutz</a:t>
            </a:r>
          </a:p>
          <a:p>
            <a:pPr>
              <a:lnSpc>
                <a:spcPct val="150000"/>
              </a:lnSpc>
              <a:spcAft>
                <a:spcPts val="0"/>
              </a:spcAft>
              <a:buClr>
                <a:srgbClr val="686E59"/>
              </a:buClr>
            </a:pPr>
            <a:r>
              <a:rPr lang="de-AT" sz="1600" dirty="0"/>
              <a:t>Österreichischer Zivilschutzverband.at</a:t>
            </a:r>
          </a:p>
          <a:p>
            <a:pPr>
              <a:lnSpc>
                <a:spcPct val="150000"/>
              </a:lnSpc>
              <a:spcAft>
                <a:spcPts val="0"/>
              </a:spcAft>
              <a:buClr>
                <a:srgbClr val="686E59"/>
              </a:buClr>
            </a:pPr>
            <a:r>
              <a:rPr lang="de-AT" sz="1600" dirty="0"/>
              <a:t>Österreichisches Rotes Kreuz</a:t>
            </a:r>
          </a:p>
          <a:p>
            <a:pPr>
              <a:lnSpc>
                <a:spcPct val="150000"/>
              </a:lnSpc>
              <a:spcAft>
                <a:spcPts val="0"/>
              </a:spcAft>
              <a:buClr>
                <a:srgbClr val="686E59"/>
              </a:buClr>
            </a:pPr>
            <a:r>
              <a:rPr lang="de-AT" sz="1600" dirty="0"/>
              <a:t>siehe Notizen</a:t>
            </a:r>
          </a:p>
          <a:p>
            <a:pPr>
              <a:lnSpc>
                <a:spcPct val="150000"/>
              </a:lnSpc>
              <a:spcAft>
                <a:spcPts val="0"/>
              </a:spcAft>
              <a:buClr>
                <a:srgbClr val="686E59"/>
              </a:buClr>
            </a:pPr>
            <a:r>
              <a:rPr lang="en-US" sz="1600" dirty="0"/>
              <a:t>Standard.at</a:t>
            </a:r>
            <a:endParaRPr lang="de-AT" sz="1600" dirty="0"/>
          </a:p>
          <a:p>
            <a:pPr>
              <a:lnSpc>
                <a:spcPct val="150000"/>
              </a:lnSpc>
              <a:spcAft>
                <a:spcPts val="0"/>
              </a:spcAft>
              <a:buClr>
                <a:srgbClr val="686E59"/>
              </a:buClr>
            </a:pPr>
            <a:r>
              <a:rPr lang="en-US" sz="1600" dirty="0"/>
              <a:t>Tawa-news.com</a:t>
            </a:r>
            <a:endParaRPr lang="de-AT" sz="1600" dirty="0"/>
          </a:p>
          <a:p>
            <a:pPr>
              <a:lnSpc>
                <a:spcPct val="150000"/>
              </a:lnSpc>
              <a:spcAft>
                <a:spcPts val="0"/>
              </a:spcAft>
              <a:buClr>
                <a:srgbClr val="686E59"/>
              </a:buClr>
            </a:pPr>
            <a:r>
              <a:rPr lang="de-AT" sz="1600" dirty="0"/>
              <a:t>Truppendienst.com</a:t>
            </a:r>
          </a:p>
          <a:p>
            <a:pPr>
              <a:lnSpc>
                <a:spcPct val="150000"/>
              </a:lnSpc>
              <a:spcAft>
                <a:spcPts val="0"/>
              </a:spcAft>
              <a:buClr>
                <a:srgbClr val="686E59"/>
              </a:buClr>
            </a:pPr>
            <a:r>
              <a:rPr lang="de-AT" sz="1600" dirty="0"/>
              <a:t>Wikipedia.org</a:t>
            </a:r>
          </a:p>
        </p:txBody>
      </p:sp>
    </p:spTree>
    <p:extLst>
      <p:ext uri="{BB962C8B-B14F-4D97-AF65-F5344CB8AC3E}">
        <p14:creationId xmlns:p14="http://schemas.microsoft.com/office/powerpoint/2010/main" val="4120129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837156"/>
            <a:ext cx="5983894" cy="444935"/>
          </a:xfrm>
        </p:spPr>
        <p:txBody>
          <a:bodyPr>
            <a:normAutofit/>
          </a:bodyPr>
          <a:lstStyle/>
          <a:p>
            <a:pPr algn="ctr"/>
            <a:r>
              <a:rPr lang="de-AT" sz="2800" b="0" dirty="0">
                <a:solidFill>
                  <a:srgbClr val="686E59"/>
                </a:solidFill>
              </a:rPr>
              <a:t>Aktuelles Thema</a:t>
            </a:r>
          </a:p>
        </p:txBody>
      </p:sp>
      <p:sp>
        <p:nvSpPr>
          <p:cNvPr id="3" name="Inhaltsplatzhalter 2"/>
          <p:cNvSpPr>
            <a:spLocks noGrp="1"/>
          </p:cNvSpPr>
          <p:nvPr>
            <p:ph idx="1"/>
          </p:nvPr>
        </p:nvSpPr>
        <p:spPr>
          <a:xfrm>
            <a:off x="1580576" y="1571508"/>
            <a:ext cx="5983894" cy="3049628"/>
          </a:xfrm>
        </p:spPr>
        <p:txBody>
          <a:bodyPr/>
          <a:lstStyle/>
          <a:p>
            <a:pPr>
              <a:buClr>
                <a:srgbClr val="686E59"/>
              </a:buClr>
            </a:pPr>
            <a:r>
              <a:rPr lang="de-AT" dirty="0" smtClean="0"/>
              <a:t>Was konnten wir in letzter Zeit beobachten?</a:t>
            </a:r>
          </a:p>
          <a:p>
            <a:pPr>
              <a:buClr>
                <a:srgbClr val="686E59"/>
              </a:buClr>
            </a:pPr>
            <a:r>
              <a:rPr lang="de-AT" dirty="0" smtClean="0"/>
              <a:t>Warum konnten wir es beobachten? </a:t>
            </a:r>
          </a:p>
          <a:p>
            <a:pPr>
              <a:buClr>
                <a:srgbClr val="686E59"/>
              </a:buClr>
            </a:pPr>
            <a:r>
              <a:rPr lang="de-AT" dirty="0" smtClean="0"/>
              <a:t>Was haben wir im Rahmen dessen bisher gelernt?</a:t>
            </a:r>
          </a:p>
          <a:p>
            <a:pPr>
              <a:buClr>
                <a:srgbClr val="686E59"/>
              </a:buClr>
            </a:pPr>
            <a:endParaRPr lang="de-AT" dirty="0"/>
          </a:p>
        </p:txBody>
      </p:sp>
      <p:pic>
        <p:nvPicPr>
          <p:cNvPr id="1036" name="Picture 12" descr="Quellbild anzei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770" y="2969031"/>
            <a:ext cx="1638698" cy="920877"/>
          </a:xfrm>
          <a:prstGeom prst="rect">
            <a:avLst/>
          </a:prstGeom>
          <a:noFill/>
          <a:ln w="19050">
            <a:solidFill>
              <a:srgbClr val="E6EFF3"/>
            </a:solidFill>
          </a:ln>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1032" name="Picture 8" descr="Quellbild anze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024" y="3520404"/>
            <a:ext cx="1621546" cy="926598"/>
          </a:xfrm>
          <a:prstGeom prst="rect">
            <a:avLst/>
          </a:prstGeom>
          <a:noFill/>
          <a:ln w="19050">
            <a:solidFill>
              <a:srgbClr val="E6EFF3"/>
            </a:solidFill>
          </a:ln>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0211" y="3539759"/>
            <a:ext cx="1642131" cy="926296"/>
          </a:xfrm>
          <a:prstGeom prst="rect">
            <a:avLst/>
          </a:prstGeom>
          <a:ln w="19050">
            <a:solidFill>
              <a:srgbClr val="E6EFF3"/>
            </a:solidFill>
          </a:ln>
          <a:effectLst>
            <a:outerShdw blurRad="76200" dist="12700" dir="2700000" sy="-23000" kx="-800400" algn="bl" rotWithShape="0">
              <a:prstClr val="black">
                <a:alpha val="10000"/>
              </a:prstClr>
            </a:outerShdw>
          </a:effectLst>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2969031"/>
            <a:ext cx="1627380" cy="915401"/>
          </a:xfrm>
          <a:prstGeom prst="rect">
            <a:avLst/>
          </a:prstGeom>
          <a:ln w="19050">
            <a:solidFill>
              <a:srgbClr val="E6EFF3"/>
            </a:solidFill>
          </a:ln>
          <a:effectLst>
            <a:outerShdw blurRad="76200" dist="12700" dir="2700000" sy="-23000" kx="-800400" algn="bl" rotWithShape="0">
              <a:prstClr val="black">
                <a:alpha val="10000"/>
              </a:prstClr>
            </a:outerShdw>
          </a:effectLst>
        </p:spPr>
      </p:pic>
      <p:pic>
        <p:nvPicPr>
          <p:cNvPr id="1026" name="Picture 2" descr="Quellbild anzei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310" y="3537021"/>
            <a:ext cx="1621546" cy="909981"/>
          </a:xfrm>
          <a:prstGeom prst="rect">
            <a:avLst/>
          </a:prstGeom>
          <a:noFill/>
          <a:ln w="19050">
            <a:solidFill>
              <a:srgbClr val="E6EFF3"/>
            </a:solidFill>
          </a:ln>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1912" y="4159761"/>
            <a:ext cx="1617741" cy="909980"/>
          </a:xfrm>
          <a:prstGeom prst="rect">
            <a:avLst/>
          </a:prstGeom>
          <a:ln w="19050">
            <a:solidFill>
              <a:srgbClr val="E6EFF3"/>
            </a:solidFill>
          </a:ln>
          <a:effectLst>
            <a:outerShdw blurRad="76200" dist="12700" dir="2700000" sy="-23000" kx="-800400" algn="bl" rotWithShape="0">
              <a:prstClr val="black">
                <a:alpha val="10000"/>
              </a:prstClr>
            </a:outerShdw>
          </a:effectLst>
        </p:spPr>
      </p:pic>
      <p:pic>
        <p:nvPicPr>
          <p:cNvPr id="1028" name="Picture 4" descr="Quellbild anzeig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9385" y="4148786"/>
            <a:ext cx="1610541" cy="920955"/>
          </a:xfrm>
          <a:prstGeom prst="rect">
            <a:avLst/>
          </a:prstGeom>
          <a:noFill/>
          <a:ln w="19050">
            <a:solidFill>
              <a:srgbClr val="E6EFF3"/>
            </a:solidFill>
          </a:ln>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0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1" y="844785"/>
            <a:ext cx="7978525" cy="427102"/>
          </a:xfrm>
        </p:spPr>
        <p:txBody>
          <a:bodyPr>
            <a:normAutofit/>
          </a:bodyPr>
          <a:lstStyle/>
          <a:p>
            <a:pPr algn="ctr"/>
            <a:r>
              <a:rPr lang="de-AT" sz="2800" b="0" dirty="0">
                <a:solidFill>
                  <a:srgbClr val="686E59"/>
                </a:solidFill>
              </a:rPr>
              <a:t>Umfassende Landesverteidigung?</a:t>
            </a:r>
          </a:p>
        </p:txBody>
      </p:sp>
      <p:sp>
        <p:nvSpPr>
          <p:cNvPr id="3" name="Inhaltsplatzhalter 2"/>
          <p:cNvSpPr>
            <a:spLocks noGrp="1"/>
          </p:cNvSpPr>
          <p:nvPr>
            <p:ph idx="1"/>
          </p:nvPr>
        </p:nvSpPr>
        <p:spPr>
          <a:xfrm>
            <a:off x="556247" y="1574836"/>
            <a:ext cx="7978525" cy="1392553"/>
          </a:xfrm>
        </p:spPr>
        <p:txBody>
          <a:bodyPr/>
          <a:lstStyle/>
          <a:p>
            <a:pPr>
              <a:buClr>
                <a:srgbClr val="686E59"/>
              </a:buClr>
            </a:pPr>
            <a:r>
              <a:rPr lang="de-AT" dirty="0" smtClean="0"/>
              <a:t>Was können Sie sich darunter vorstellen?</a:t>
            </a:r>
          </a:p>
          <a:p>
            <a:pPr>
              <a:buClr>
                <a:srgbClr val="686E59"/>
              </a:buClr>
            </a:pPr>
            <a:r>
              <a:rPr lang="de-AT" dirty="0" smtClean="0"/>
              <a:t>Woher kommt diese Grundlage der Verteidigung?</a:t>
            </a:r>
          </a:p>
          <a:p>
            <a:pPr>
              <a:buClr>
                <a:srgbClr val="686E59"/>
              </a:buClr>
            </a:pPr>
            <a:r>
              <a:rPr lang="de-AT" dirty="0" smtClean="0"/>
              <a:t>In welchen anderen Lebensbereichen gibt es ähnliche Konzepte?</a:t>
            </a:r>
            <a:endParaRPr lang="de-AT" dirty="0"/>
          </a:p>
        </p:txBody>
      </p:sp>
      <p:pic>
        <p:nvPicPr>
          <p:cNvPr id="8" name="Grafik 7" descr="https://tse4.mm.bing.net/th/id/OIP.lud8fEE_cxvydS28thfpywHaFj?pid=PersonalBing&amp;rs=1"/>
          <p:cNvPicPr/>
          <p:nvPr/>
        </p:nvPicPr>
        <p:blipFill rotWithShape="1">
          <a:blip r:embed="rId3">
            <a:extLst>
              <a:ext uri="{28A0092B-C50C-407E-A947-70E740481C1C}">
                <a14:useLocalDpi xmlns:a14="http://schemas.microsoft.com/office/drawing/2010/main" val="0"/>
              </a:ext>
            </a:extLst>
          </a:blip>
          <a:srcRect l="3185" t="20644" r="49267" b="9156"/>
          <a:stretch/>
        </p:blipFill>
        <p:spPr bwMode="auto">
          <a:xfrm>
            <a:off x="6133431" y="3396384"/>
            <a:ext cx="1469533" cy="1252395"/>
          </a:xfrm>
          <a:prstGeom prst="rect">
            <a:avLst/>
          </a:prstGeom>
          <a:noFill/>
          <a:ln>
            <a:noFill/>
          </a:ln>
          <a:effectLst>
            <a:outerShdw blurRad="76200" dist="12700" dir="2700000" sy="-23000" kx="-800400" algn="bl" rotWithShape="0">
              <a:prstClr val="black">
                <a:alpha val="10000"/>
              </a:prstClr>
            </a:outerShdw>
          </a:effectLst>
          <a:extLst>
            <a:ext uri="{53640926-AAD7-44D8-BBD7-CCE9431645EC}">
              <a14:shadowObscured xmlns:a14="http://schemas.microsoft.com/office/drawing/2010/main"/>
            </a:ext>
          </a:extLst>
        </p:spPr>
      </p:pic>
      <p:pic>
        <p:nvPicPr>
          <p:cNvPr id="2050" name="Picture 2" descr="Quellbild anze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25" y="3408026"/>
            <a:ext cx="1749103" cy="1155468"/>
          </a:xfrm>
          <a:prstGeom prst="rect">
            <a:avLst/>
          </a:prstGeom>
          <a:noFill/>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55247" y="3407579"/>
            <a:ext cx="1697396" cy="1259100"/>
          </a:xfrm>
          <a:prstGeom prst="rect">
            <a:avLst/>
          </a:prstGeom>
          <a:noFill/>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2056" name="Picture 8" descr="Quellbild anzei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2212" y="3408026"/>
            <a:ext cx="1602247" cy="1202061"/>
          </a:xfrm>
          <a:prstGeom prst="rect">
            <a:avLst/>
          </a:prstGeom>
          <a:noFill/>
          <a:effectLst>
            <a:outerShdw blurRad="76200" dist="12700" dir="2700000" sy="-23000" kx="-800400" algn="b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19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75" y="188775"/>
            <a:ext cx="2371161" cy="2810264"/>
          </a:xfrm>
          <a:prstGeom prst="rect">
            <a:avLst/>
          </a:prstGeom>
          <a:effectLst>
            <a:outerShdw blurRad="50800" dist="38100" algn="l" rotWithShape="0">
              <a:prstClr val="black">
                <a:alpha val="40000"/>
              </a:prstClr>
            </a:outerShdw>
          </a:effectLst>
          <a:scene3d>
            <a:camera prst="isometricOffAxis2Top"/>
            <a:lightRig rig="threePt" dir="t"/>
          </a:scene3d>
        </p:spPr>
      </p:pic>
      <p:sp>
        <p:nvSpPr>
          <p:cNvPr id="2" name="Titel 1"/>
          <p:cNvSpPr>
            <a:spLocks noGrp="1"/>
          </p:cNvSpPr>
          <p:nvPr>
            <p:ph type="title"/>
          </p:nvPr>
        </p:nvSpPr>
        <p:spPr>
          <a:xfrm>
            <a:off x="10510" y="845680"/>
            <a:ext cx="9143999" cy="406599"/>
          </a:xfrm>
        </p:spPr>
        <p:txBody>
          <a:bodyPr>
            <a:normAutofit/>
          </a:bodyPr>
          <a:lstStyle/>
          <a:p>
            <a:pPr algn="ctr"/>
            <a:r>
              <a:rPr lang="de-AT" sz="2800" b="0" dirty="0">
                <a:solidFill>
                  <a:srgbClr val="686E59"/>
                </a:solidFill>
              </a:rPr>
              <a:t>Umfassende </a:t>
            </a:r>
            <a:r>
              <a:rPr lang="de-AT" sz="2800" b="0" dirty="0" smtClean="0">
                <a:solidFill>
                  <a:srgbClr val="686E59"/>
                </a:solidFill>
              </a:rPr>
              <a:t>Landesverteidigung (ULV)</a:t>
            </a:r>
            <a:endParaRPr lang="de-AT" sz="2800" b="0" dirty="0">
              <a:solidFill>
                <a:srgbClr val="686E59"/>
              </a:solidFill>
            </a:endParaRP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09" y="1387834"/>
            <a:ext cx="7200914" cy="3140970"/>
          </a:xfrm>
          <a:prstGeom prst="rect">
            <a:avLst/>
          </a:prstGeom>
        </p:spPr>
      </p:pic>
      <p:sp>
        <p:nvSpPr>
          <p:cNvPr id="8" name="Textfeld 7"/>
          <p:cNvSpPr txBox="1"/>
          <p:nvPr/>
        </p:nvSpPr>
        <p:spPr>
          <a:xfrm>
            <a:off x="2207168" y="2953402"/>
            <a:ext cx="1975945" cy="461665"/>
          </a:xfrm>
          <a:prstGeom prst="rect">
            <a:avLst/>
          </a:prstGeom>
          <a:noFill/>
        </p:spPr>
        <p:txBody>
          <a:bodyPr wrap="square" rtlCol="0">
            <a:spAutoFit/>
          </a:bodyPr>
          <a:lstStyle/>
          <a:p>
            <a:r>
              <a:rPr lang="de-AT" sz="1200" dirty="0" smtClean="0">
                <a:solidFill>
                  <a:srgbClr val="E6320F"/>
                </a:solidFill>
                <a:latin typeface="Calibri" panose="020F0502020204030204" pitchFamily="34" charset="0"/>
                <a:cs typeface="Calibri" panose="020F0502020204030204" pitchFamily="34" charset="0"/>
              </a:rPr>
              <a:t>Verteidigungs-</a:t>
            </a:r>
          </a:p>
          <a:p>
            <a:r>
              <a:rPr lang="de-AT" sz="1200" dirty="0" err="1" smtClean="0">
                <a:solidFill>
                  <a:srgbClr val="E6320F"/>
                </a:solidFill>
                <a:latin typeface="Calibri" panose="020F0502020204030204" pitchFamily="34" charset="0"/>
                <a:cs typeface="Calibri" panose="020F0502020204030204" pitchFamily="34" charset="0"/>
              </a:rPr>
              <a:t>ministerium</a:t>
            </a:r>
            <a:endParaRPr lang="de-AT" sz="1200" dirty="0">
              <a:solidFill>
                <a:srgbClr val="E6320F"/>
              </a:solidFill>
              <a:latin typeface="Calibri" panose="020F0502020204030204" pitchFamily="34" charset="0"/>
              <a:cs typeface="Calibri" panose="020F0502020204030204" pitchFamily="34" charset="0"/>
            </a:endParaRPr>
          </a:p>
        </p:txBody>
      </p:sp>
      <p:sp>
        <p:nvSpPr>
          <p:cNvPr id="9" name="Textfeld 8"/>
          <p:cNvSpPr txBox="1"/>
          <p:nvPr/>
        </p:nvSpPr>
        <p:spPr>
          <a:xfrm>
            <a:off x="1949664" y="3811043"/>
            <a:ext cx="1975945" cy="461665"/>
          </a:xfrm>
          <a:prstGeom prst="rect">
            <a:avLst/>
          </a:prstGeom>
          <a:noFill/>
        </p:spPr>
        <p:txBody>
          <a:bodyPr wrap="square" rtlCol="0">
            <a:spAutoFit/>
          </a:bodyPr>
          <a:lstStyle/>
          <a:p>
            <a:pPr algn="r"/>
            <a:r>
              <a:rPr lang="de-AT" sz="1200" dirty="0" smtClean="0">
                <a:solidFill>
                  <a:srgbClr val="E6320F"/>
                </a:solidFill>
                <a:latin typeface="Calibri" panose="020F0502020204030204" pitchFamily="34" charset="0"/>
                <a:cs typeface="Calibri" panose="020F0502020204030204" pitchFamily="34" charset="0"/>
              </a:rPr>
              <a:t>Bildungs-</a:t>
            </a:r>
          </a:p>
          <a:p>
            <a:pPr algn="r"/>
            <a:r>
              <a:rPr lang="de-AT" sz="1200" dirty="0" err="1" smtClean="0">
                <a:solidFill>
                  <a:srgbClr val="E6320F"/>
                </a:solidFill>
                <a:latin typeface="Calibri" panose="020F0502020204030204" pitchFamily="34" charset="0"/>
                <a:cs typeface="Calibri" panose="020F0502020204030204" pitchFamily="34" charset="0"/>
              </a:rPr>
              <a:t>ministerium</a:t>
            </a:r>
            <a:endParaRPr lang="de-AT" sz="1200" dirty="0">
              <a:solidFill>
                <a:srgbClr val="E6320F"/>
              </a:solidFill>
              <a:latin typeface="Calibri" panose="020F0502020204030204" pitchFamily="34" charset="0"/>
              <a:cs typeface="Calibri" panose="020F0502020204030204" pitchFamily="34" charset="0"/>
            </a:endParaRPr>
          </a:p>
        </p:txBody>
      </p:sp>
      <p:sp>
        <p:nvSpPr>
          <p:cNvPr id="10" name="Textfeld 9"/>
          <p:cNvSpPr txBox="1"/>
          <p:nvPr/>
        </p:nvSpPr>
        <p:spPr>
          <a:xfrm>
            <a:off x="4829495" y="3811043"/>
            <a:ext cx="1975945" cy="646331"/>
          </a:xfrm>
          <a:prstGeom prst="rect">
            <a:avLst/>
          </a:prstGeom>
          <a:noFill/>
        </p:spPr>
        <p:txBody>
          <a:bodyPr wrap="square" rtlCol="0">
            <a:spAutoFit/>
          </a:bodyPr>
          <a:lstStyle/>
          <a:p>
            <a:r>
              <a:rPr lang="de-AT" sz="1200" dirty="0" smtClean="0">
                <a:solidFill>
                  <a:srgbClr val="E6320F"/>
                </a:solidFill>
                <a:latin typeface="Calibri" panose="020F0502020204030204" pitchFamily="34" charset="0"/>
                <a:cs typeface="Calibri" panose="020F0502020204030204" pitchFamily="34" charset="0"/>
              </a:rPr>
              <a:t>Klima-/</a:t>
            </a:r>
          </a:p>
          <a:p>
            <a:r>
              <a:rPr lang="de-AT" sz="1200" dirty="0" smtClean="0">
                <a:solidFill>
                  <a:srgbClr val="E6320F"/>
                </a:solidFill>
                <a:latin typeface="Calibri" panose="020F0502020204030204" pitchFamily="34" charset="0"/>
                <a:cs typeface="Calibri" panose="020F0502020204030204" pitchFamily="34" charset="0"/>
              </a:rPr>
              <a:t>Wirtschafts-</a:t>
            </a:r>
          </a:p>
          <a:p>
            <a:r>
              <a:rPr lang="de-AT" sz="1200" dirty="0" err="1" smtClean="0">
                <a:solidFill>
                  <a:srgbClr val="E6320F"/>
                </a:solidFill>
                <a:latin typeface="Calibri" panose="020F0502020204030204" pitchFamily="34" charset="0"/>
                <a:cs typeface="Calibri" panose="020F0502020204030204" pitchFamily="34" charset="0"/>
              </a:rPr>
              <a:t>ministerium</a:t>
            </a:r>
            <a:endParaRPr lang="de-AT" sz="1200" dirty="0">
              <a:solidFill>
                <a:srgbClr val="E6320F"/>
              </a:solidFill>
              <a:latin typeface="Calibri" panose="020F0502020204030204" pitchFamily="34" charset="0"/>
              <a:cs typeface="Calibri" panose="020F0502020204030204" pitchFamily="34" charset="0"/>
            </a:endParaRPr>
          </a:p>
        </p:txBody>
      </p:sp>
      <p:sp>
        <p:nvSpPr>
          <p:cNvPr id="11" name="Textfeld 10"/>
          <p:cNvSpPr txBox="1"/>
          <p:nvPr/>
        </p:nvSpPr>
        <p:spPr>
          <a:xfrm>
            <a:off x="5758370" y="2953402"/>
            <a:ext cx="1975945" cy="461665"/>
          </a:xfrm>
          <a:prstGeom prst="rect">
            <a:avLst/>
          </a:prstGeom>
          <a:noFill/>
        </p:spPr>
        <p:txBody>
          <a:bodyPr wrap="square" rtlCol="0">
            <a:spAutoFit/>
          </a:bodyPr>
          <a:lstStyle/>
          <a:p>
            <a:r>
              <a:rPr lang="de-AT" sz="1200" dirty="0" smtClean="0">
                <a:solidFill>
                  <a:srgbClr val="E6320F"/>
                </a:solidFill>
                <a:latin typeface="Calibri" panose="020F0502020204030204" pitchFamily="34" charset="0"/>
                <a:cs typeface="Calibri" panose="020F0502020204030204" pitchFamily="34" charset="0"/>
              </a:rPr>
              <a:t>Innen-</a:t>
            </a:r>
          </a:p>
          <a:p>
            <a:r>
              <a:rPr lang="de-AT" sz="1200" dirty="0" err="1" smtClean="0">
                <a:solidFill>
                  <a:srgbClr val="E6320F"/>
                </a:solidFill>
                <a:latin typeface="Calibri" panose="020F0502020204030204" pitchFamily="34" charset="0"/>
                <a:cs typeface="Calibri" panose="020F0502020204030204" pitchFamily="34" charset="0"/>
              </a:rPr>
              <a:t>ministerium</a:t>
            </a:r>
            <a:endParaRPr lang="de-AT" sz="1200" dirty="0">
              <a:solidFill>
                <a:srgbClr val="E6320F"/>
              </a:solidFill>
              <a:latin typeface="Calibri" panose="020F0502020204030204" pitchFamily="34" charset="0"/>
              <a:cs typeface="Calibri" panose="020F0502020204030204" pitchFamily="34" charset="0"/>
            </a:endParaRPr>
          </a:p>
        </p:txBody>
      </p:sp>
      <p:sp>
        <p:nvSpPr>
          <p:cNvPr id="13" name="Textfeld 12"/>
          <p:cNvSpPr txBox="1"/>
          <p:nvPr/>
        </p:nvSpPr>
        <p:spPr>
          <a:xfrm>
            <a:off x="697407" y="2144107"/>
            <a:ext cx="1762014" cy="1077218"/>
          </a:xfrm>
          <a:prstGeom prst="rect">
            <a:avLst/>
          </a:prstGeom>
          <a:noFill/>
        </p:spPr>
        <p:txBody>
          <a:bodyPr wrap="square" rtlCol="0">
            <a:spAutoFit/>
          </a:bodyPr>
          <a:lstStyle/>
          <a:p>
            <a:r>
              <a:rPr lang="de-AT" sz="1400" b="1" dirty="0" smtClean="0">
                <a:solidFill>
                  <a:srgbClr val="686E59"/>
                </a:solidFill>
                <a:latin typeface="Calibri" panose="020F0502020204030204" pitchFamily="34" charset="0"/>
                <a:cs typeface="Calibri" panose="020F0502020204030204" pitchFamily="34" charset="0"/>
              </a:rPr>
              <a:t>Militärische</a:t>
            </a:r>
          </a:p>
          <a:p>
            <a:r>
              <a:rPr lang="de-AT" sz="1400" b="1" dirty="0" smtClean="0">
                <a:solidFill>
                  <a:srgbClr val="686E59"/>
                </a:solidFill>
                <a:latin typeface="Calibri" panose="020F0502020204030204" pitchFamily="34" charset="0"/>
                <a:cs typeface="Calibri" panose="020F0502020204030204" pitchFamily="34" charset="0"/>
              </a:rPr>
              <a:t>Landesverteidigung</a:t>
            </a:r>
          </a:p>
          <a:p>
            <a:r>
              <a:rPr lang="de-AT" sz="1200" dirty="0" smtClean="0">
                <a:solidFill>
                  <a:srgbClr val="686E59"/>
                </a:solidFill>
                <a:latin typeface="Calibri" panose="020F0502020204030204" pitchFamily="34" charset="0"/>
                <a:cs typeface="Calibri" panose="020F0502020204030204" pitchFamily="34" charset="0"/>
              </a:rPr>
              <a:t>Schutz der Neutralität und Verteidigung </a:t>
            </a:r>
          </a:p>
          <a:p>
            <a:r>
              <a:rPr lang="de-AT" sz="1200" dirty="0" smtClean="0">
                <a:solidFill>
                  <a:srgbClr val="686E59"/>
                </a:solidFill>
                <a:latin typeface="Calibri" panose="020F0502020204030204" pitchFamily="34" charset="0"/>
                <a:cs typeface="Calibri" panose="020F0502020204030204" pitchFamily="34" charset="0"/>
              </a:rPr>
              <a:t>der Souveränität</a:t>
            </a:r>
            <a:endParaRPr lang="de-AT" sz="1200" dirty="0">
              <a:solidFill>
                <a:srgbClr val="686E59"/>
              </a:solidFill>
              <a:latin typeface="Calibri" panose="020F0502020204030204" pitchFamily="34" charset="0"/>
              <a:cs typeface="Calibri" panose="020F0502020204030204" pitchFamily="34" charset="0"/>
            </a:endParaRPr>
          </a:p>
        </p:txBody>
      </p:sp>
      <p:sp>
        <p:nvSpPr>
          <p:cNvPr id="14" name="Textfeld 13"/>
          <p:cNvSpPr txBox="1"/>
          <p:nvPr/>
        </p:nvSpPr>
        <p:spPr>
          <a:xfrm>
            <a:off x="5940601" y="3653392"/>
            <a:ext cx="2289000" cy="1077218"/>
          </a:xfrm>
          <a:prstGeom prst="rect">
            <a:avLst/>
          </a:prstGeom>
          <a:noFill/>
        </p:spPr>
        <p:txBody>
          <a:bodyPr wrap="square" rtlCol="0">
            <a:spAutoFit/>
          </a:bodyPr>
          <a:lstStyle/>
          <a:p>
            <a:r>
              <a:rPr lang="de-AT" sz="1400" b="1" dirty="0" smtClean="0">
                <a:solidFill>
                  <a:srgbClr val="686E59"/>
                </a:solidFill>
                <a:latin typeface="Calibri" panose="020F0502020204030204" pitchFamily="34" charset="0"/>
                <a:cs typeface="Calibri" panose="020F0502020204030204" pitchFamily="34" charset="0"/>
              </a:rPr>
              <a:t>Wirtschaftliche</a:t>
            </a:r>
          </a:p>
          <a:p>
            <a:r>
              <a:rPr lang="de-AT" sz="1400" b="1" dirty="0" smtClean="0">
                <a:solidFill>
                  <a:srgbClr val="686E59"/>
                </a:solidFill>
                <a:latin typeface="Calibri" panose="020F0502020204030204" pitchFamily="34" charset="0"/>
                <a:cs typeface="Calibri" panose="020F0502020204030204" pitchFamily="34" charset="0"/>
              </a:rPr>
              <a:t>Landesverteidigung</a:t>
            </a:r>
          </a:p>
          <a:p>
            <a:r>
              <a:rPr lang="de-AT" sz="1200" dirty="0" smtClean="0">
                <a:solidFill>
                  <a:srgbClr val="686E59"/>
                </a:solidFill>
                <a:latin typeface="Calibri" panose="020F0502020204030204" pitchFamily="34" charset="0"/>
                <a:cs typeface="Calibri" panose="020F0502020204030204" pitchFamily="34" charset="0"/>
              </a:rPr>
              <a:t>Erhalt der Leistungsfähigkeit</a:t>
            </a:r>
          </a:p>
          <a:p>
            <a:r>
              <a:rPr lang="de-AT" sz="1200" dirty="0" smtClean="0">
                <a:solidFill>
                  <a:srgbClr val="686E59"/>
                </a:solidFill>
                <a:latin typeface="Calibri" panose="020F0502020204030204" pitchFamily="34" charset="0"/>
                <a:cs typeface="Calibri" panose="020F0502020204030204" pitchFamily="34" charset="0"/>
              </a:rPr>
              <a:t>und Vermeidung von</a:t>
            </a:r>
          </a:p>
          <a:p>
            <a:r>
              <a:rPr lang="de-AT" sz="1200" dirty="0" smtClean="0">
                <a:solidFill>
                  <a:srgbClr val="686E59"/>
                </a:solidFill>
                <a:latin typeface="Calibri" panose="020F0502020204030204" pitchFamily="34" charset="0"/>
                <a:cs typeface="Calibri" panose="020F0502020204030204" pitchFamily="34" charset="0"/>
              </a:rPr>
              <a:t>Störungen der Wirtschaft</a:t>
            </a:r>
            <a:endParaRPr lang="de-AT" sz="1200" dirty="0">
              <a:solidFill>
                <a:srgbClr val="686E59"/>
              </a:solidFill>
              <a:latin typeface="Calibri" panose="020F0502020204030204" pitchFamily="34" charset="0"/>
              <a:cs typeface="Calibri" panose="020F0502020204030204" pitchFamily="34" charset="0"/>
            </a:endParaRPr>
          </a:p>
        </p:txBody>
      </p:sp>
      <p:sp>
        <p:nvSpPr>
          <p:cNvPr id="15" name="Textfeld 14"/>
          <p:cNvSpPr txBox="1"/>
          <p:nvPr/>
        </p:nvSpPr>
        <p:spPr>
          <a:xfrm>
            <a:off x="1016501" y="3657121"/>
            <a:ext cx="2289000" cy="1261884"/>
          </a:xfrm>
          <a:prstGeom prst="rect">
            <a:avLst/>
          </a:prstGeom>
          <a:noFill/>
        </p:spPr>
        <p:txBody>
          <a:bodyPr wrap="square" rtlCol="0">
            <a:spAutoFit/>
          </a:bodyPr>
          <a:lstStyle/>
          <a:p>
            <a:r>
              <a:rPr lang="de-AT" sz="1400" b="1" dirty="0" smtClean="0">
                <a:solidFill>
                  <a:srgbClr val="686E59"/>
                </a:solidFill>
                <a:latin typeface="Calibri" panose="020F0502020204030204" pitchFamily="34" charset="0"/>
                <a:cs typeface="Calibri" panose="020F0502020204030204" pitchFamily="34" charset="0"/>
              </a:rPr>
              <a:t>Geistige</a:t>
            </a:r>
          </a:p>
          <a:p>
            <a:r>
              <a:rPr lang="de-AT" sz="1400" b="1" dirty="0" smtClean="0">
                <a:solidFill>
                  <a:srgbClr val="686E59"/>
                </a:solidFill>
                <a:latin typeface="Calibri" panose="020F0502020204030204" pitchFamily="34" charset="0"/>
                <a:cs typeface="Calibri" panose="020F0502020204030204" pitchFamily="34" charset="0"/>
              </a:rPr>
              <a:t>Landesverteidigung</a:t>
            </a:r>
          </a:p>
          <a:p>
            <a:r>
              <a:rPr lang="de-AT" sz="1200" dirty="0" smtClean="0">
                <a:solidFill>
                  <a:srgbClr val="686E59"/>
                </a:solidFill>
                <a:latin typeface="Calibri" panose="020F0502020204030204" pitchFamily="34" charset="0"/>
                <a:cs typeface="Calibri" panose="020F0502020204030204" pitchFamily="34" charset="0"/>
              </a:rPr>
              <a:t>Maßnahmen zur</a:t>
            </a:r>
          </a:p>
          <a:p>
            <a:r>
              <a:rPr lang="de-AT" sz="1200" dirty="0" smtClean="0">
                <a:solidFill>
                  <a:srgbClr val="686E59"/>
                </a:solidFill>
                <a:latin typeface="Calibri" panose="020F0502020204030204" pitchFamily="34" charset="0"/>
                <a:cs typeface="Calibri" panose="020F0502020204030204" pitchFamily="34" charset="0"/>
              </a:rPr>
              <a:t>Förderung und Erhaltung</a:t>
            </a:r>
          </a:p>
          <a:p>
            <a:r>
              <a:rPr lang="de-AT" sz="1200" dirty="0" smtClean="0">
                <a:solidFill>
                  <a:srgbClr val="686E59"/>
                </a:solidFill>
                <a:latin typeface="Calibri" panose="020F0502020204030204" pitchFamily="34" charset="0"/>
                <a:cs typeface="Calibri" panose="020F0502020204030204" pitchFamily="34" charset="0"/>
              </a:rPr>
              <a:t>des Verständnisses für die </a:t>
            </a:r>
          </a:p>
          <a:p>
            <a:r>
              <a:rPr lang="de-AT" sz="1200" dirty="0" smtClean="0">
                <a:solidFill>
                  <a:srgbClr val="686E59"/>
                </a:solidFill>
                <a:latin typeface="Calibri" panose="020F0502020204030204" pitchFamily="34" charset="0"/>
                <a:cs typeface="Calibri" panose="020F0502020204030204" pitchFamily="34" charset="0"/>
              </a:rPr>
              <a:t>umfassende Landesverteidigung</a:t>
            </a:r>
            <a:endParaRPr lang="de-AT" sz="1200" dirty="0">
              <a:solidFill>
                <a:srgbClr val="686E59"/>
              </a:solidFill>
              <a:latin typeface="Calibri" panose="020F0502020204030204" pitchFamily="34" charset="0"/>
              <a:cs typeface="Calibri" panose="020F0502020204030204" pitchFamily="34" charset="0"/>
            </a:endParaRPr>
          </a:p>
        </p:txBody>
      </p:sp>
      <p:sp>
        <p:nvSpPr>
          <p:cNvPr id="16" name="Textfeld 15"/>
          <p:cNvSpPr txBox="1"/>
          <p:nvPr/>
        </p:nvSpPr>
        <p:spPr>
          <a:xfrm>
            <a:off x="6752890" y="2136444"/>
            <a:ext cx="2289000" cy="1261884"/>
          </a:xfrm>
          <a:prstGeom prst="rect">
            <a:avLst/>
          </a:prstGeom>
          <a:noFill/>
        </p:spPr>
        <p:txBody>
          <a:bodyPr wrap="square" rtlCol="0">
            <a:spAutoFit/>
          </a:bodyPr>
          <a:lstStyle/>
          <a:p>
            <a:r>
              <a:rPr lang="de-AT" sz="1400" b="1" dirty="0" smtClean="0">
                <a:solidFill>
                  <a:srgbClr val="686E59"/>
                </a:solidFill>
                <a:latin typeface="Calibri" panose="020F0502020204030204" pitchFamily="34" charset="0"/>
                <a:cs typeface="Calibri" panose="020F0502020204030204" pitchFamily="34" charset="0"/>
              </a:rPr>
              <a:t>Zivile</a:t>
            </a:r>
          </a:p>
          <a:p>
            <a:r>
              <a:rPr lang="de-AT" sz="1400" b="1" dirty="0" smtClean="0">
                <a:solidFill>
                  <a:srgbClr val="686E59"/>
                </a:solidFill>
                <a:latin typeface="Calibri" panose="020F0502020204030204" pitchFamily="34" charset="0"/>
                <a:cs typeface="Calibri" panose="020F0502020204030204" pitchFamily="34" charset="0"/>
              </a:rPr>
              <a:t>Landesverteidigung</a:t>
            </a:r>
          </a:p>
          <a:p>
            <a:r>
              <a:rPr lang="de-AT" sz="1200" dirty="0" smtClean="0">
                <a:solidFill>
                  <a:srgbClr val="686E59"/>
                </a:solidFill>
                <a:latin typeface="Calibri" panose="020F0502020204030204" pitchFamily="34" charset="0"/>
                <a:cs typeface="Calibri" panose="020F0502020204030204" pitchFamily="34" charset="0"/>
              </a:rPr>
              <a:t>Schutz der Bevölkerung</a:t>
            </a:r>
          </a:p>
          <a:p>
            <a:r>
              <a:rPr lang="de-AT" sz="1200" dirty="0" smtClean="0">
                <a:solidFill>
                  <a:srgbClr val="686E59"/>
                </a:solidFill>
                <a:latin typeface="Calibri" panose="020F0502020204030204" pitchFamily="34" charset="0"/>
                <a:cs typeface="Calibri" panose="020F0502020204030204" pitchFamily="34" charset="0"/>
              </a:rPr>
              <a:t>und Absicherung der</a:t>
            </a:r>
          </a:p>
          <a:p>
            <a:r>
              <a:rPr lang="de-AT" sz="1200" dirty="0" smtClean="0">
                <a:solidFill>
                  <a:srgbClr val="686E59"/>
                </a:solidFill>
                <a:latin typeface="Calibri" panose="020F0502020204030204" pitchFamily="34" charset="0"/>
                <a:cs typeface="Calibri" panose="020F0502020204030204" pitchFamily="34" charset="0"/>
              </a:rPr>
              <a:t>Funktionsfähigkeit</a:t>
            </a:r>
          </a:p>
          <a:p>
            <a:r>
              <a:rPr lang="de-AT" sz="1200" dirty="0" smtClean="0">
                <a:solidFill>
                  <a:srgbClr val="686E59"/>
                </a:solidFill>
                <a:latin typeface="Calibri" panose="020F0502020204030204" pitchFamily="34" charset="0"/>
                <a:cs typeface="Calibri" panose="020F0502020204030204" pitchFamily="34" charset="0"/>
              </a:rPr>
              <a:t>staatlicher Einrichtungen</a:t>
            </a:r>
            <a:endParaRPr lang="de-AT" sz="1200" dirty="0">
              <a:solidFill>
                <a:srgbClr val="686E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76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866358"/>
            <a:ext cx="5983894" cy="400999"/>
          </a:xfrm>
        </p:spPr>
        <p:txBody>
          <a:bodyPr/>
          <a:lstStyle/>
          <a:p>
            <a:pPr algn="ctr"/>
            <a:r>
              <a:rPr lang="de-AT" sz="2800" b="0" dirty="0" smtClean="0">
                <a:solidFill>
                  <a:srgbClr val="686E59"/>
                </a:solidFill>
              </a:rPr>
              <a:t>Umfassende Landesverteidigung</a:t>
            </a:r>
            <a:endParaRPr lang="de-AT" sz="2800" b="0" dirty="0">
              <a:solidFill>
                <a:srgbClr val="686E59"/>
              </a:solidFill>
            </a:endParaRPr>
          </a:p>
        </p:txBody>
      </p:sp>
      <p:sp>
        <p:nvSpPr>
          <p:cNvPr id="6" name="Inhaltsplatzhalter 2"/>
          <p:cNvSpPr>
            <a:spLocks noGrp="1"/>
          </p:cNvSpPr>
          <p:nvPr>
            <p:ph idx="1"/>
          </p:nvPr>
        </p:nvSpPr>
        <p:spPr>
          <a:xfrm>
            <a:off x="550541" y="1431120"/>
            <a:ext cx="8147713" cy="3638359"/>
          </a:xfrm>
        </p:spPr>
        <p:txBody>
          <a:bodyPr/>
          <a:lstStyle/>
          <a:p>
            <a:pPr marL="0" indent="0">
              <a:lnSpc>
                <a:spcPct val="150000"/>
              </a:lnSpc>
              <a:spcAft>
                <a:spcPts val="0"/>
              </a:spcAft>
              <a:buNone/>
            </a:pPr>
            <a:r>
              <a:rPr lang="de-AT" sz="1400" b="1" dirty="0">
                <a:solidFill>
                  <a:srgbClr val="686E59"/>
                </a:solidFill>
                <a:ea typeface="+mj-ea"/>
              </a:rPr>
              <a:t>Drei Anlassfälle:</a:t>
            </a:r>
          </a:p>
          <a:p>
            <a:pPr marL="987425" indent="-987425">
              <a:lnSpc>
                <a:spcPct val="150000"/>
              </a:lnSpc>
              <a:spcAft>
                <a:spcPts val="0"/>
              </a:spcAft>
              <a:buNone/>
            </a:pPr>
            <a:r>
              <a:rPr lang="de-AT" sz="1400" dirty="0" smtClean="0">
                <a:solidFill>
                  <a:srgbClr val="686E59"/>
                </a:solidFill>
              </a:rPr>
              <a:t>1) </a:t>
            </a:r>
            <a:r>
              <a:rPr lang="de-AT" sz="1400" b="1" dirty="0" smtClean="0">
                <a:solidFill>
                  <a:srgbClr val="686E59"/>
                </a:solidFill>
              </a:rPr>
              <a:t>Krisenfall:</a:t>
            </a:r>
            <a:r>
              <a:rPr lang="de-AT" sz="1400" dirty="0">
                <a:solidFill>
                  <a:srgbClr val="686E59"/>
                </a:solidFill>
              </a:rPr>
              <a:t>	</a:t>
            </a:r>
            <a:r>
              <a:rPr lang="de-AT" sz="1400" dirty="0" smtClean="0"/>
              <a:t>im Kontext von internationalen Spannungen und einer eskalierenden Konfliktgefahr</a:t>
            </a:r>
            <a:r>
              <a:rPr lang="de-AT" sz="1400" dirty="0"/>
              <a:t> </a:t>
            </a:r>
            <a:r>
              <a:rPr lang="de-AT" sz="1400" dirty="0" smtClean="0"/>
              <a:t>in mittelbarer oder unmittelbarer Nachbarschaft zu Österreich</a:t>
            </a:r>
            <a:br>
              <a:rPr lang="de-AT" sz="1400" dirty="0" smtClean="0"/>
            </a:br>
            <a:r>
              <a:rPr lang="de-AT" sz="1400" dirty="0" smtClean="0"/>
              <a:t>Fokus: wirtschaftliche Landesverteidigung inkl. der Vorsorge (WLV)</a:t>
            </a:r>
          </a:p>
          <a:p>
            <a:pPr marL="1439863" indent="-1439863">
              <a:lnSpc>
                <a:spcPct val="150000"/>
              </a:lnSpc>
              <a:spcAft>
                <a:spcPts val="0"/>
              </a:spcAft>
              <a:buNone/>
            </a:pPr>
            <a:r>
              <a:rPr lang="de-AT" sz="1400" dirty="0" smtClean="0">
                <a:solidFill>
                  <a:srgbClr val="686E59"/>
                </a:solidFill>
              </a:rPr>
              <a:t>2) </a:t>
            </a:r>
            <a:r>
              <a:rPr lang="de-AT" sz="1400" b="1" dirty="0" smtClean="0">
                <a:solidFill>
                  <a:srgbClr val="686E59"/>
                </a:solidFill>
              </a:rPr>
              <a:t>Neutralitätsfall:</a:t>
            </a:r>
            <a:r>
              <a:rPr lang="de-AT" sz="1400" dirty="0">
                <a:solidFill>
                  <a:srgbClr val="686E59"/>
                </a:solidFill>
              </a:rPr>
              <a:t>	</a:t>
            </a:r>
            <a:r>
              <a:rPr lang="de-AT" sz="1400" dirty="0" smtClean="0"/>
              <a:t>kriegerische Auseinandersetzung in der Nachbarschaft</a:t>
            </a:r>
          </a:p>
          <a:p>
            <a:pPr marL="1439863" indent="-1439863">
              <a:lnSpc>
                <a:spcPct val="150000"/>
              </a:lnSpc>
              <a:spcAft>
                <a:spcPts val="0"/>
              </a:spcAft>
              <a:buNone/>
            </a:pPr>
            <a:r>
              <a:rPr lang="de-AT" sz="1400" dirty="0" smtClean="0"/>
              <a:t>	Fokus: WLV + Maßnahmen zum Schutz der Zivilbevölkerung und staatlichen Einrichtungen (ZLV). Parallel dazu wird </a:t>
            </a:r>
            <a:r>
              <a:rPr lang="de-AT" sz="1400" dirty="0"/>
              <a:t>Ö</a:t>
            </a:r>
            <a:r>
              <a:rPr lang="de-AT" sz="1400" dirty="0" smtClean="0"/>
              <a:t>BH mobilisiert</a:t>
            </a:r>
          </a:p>
          <a:p>
            <a:pPr marL="1524000" indent="-1524000">
              <a:lnSpc>
                <a:spcPct val="150000"/>
              </a:lnSpc>
              <a:spcAft>
                <a:spcPts val="0"/>
              </a:spcAft>
              <a:buNone/>
            </a:pPr>
            <a:r>
              <a:rPr lang="de-AT" sz="1400" dirty="0" smtClean="0">
                <a:solidFill>
                  <a:srgbClr val="686E59"/>
                </a:solidFill>
              </a:rPr>
              <a:t>3) </a:t>
            </a:r>
            <a:r>
              <a:rPr lang="de-AT" sz="1400" b="1" dirty="0" smtClean="0">
                <a:solidFill>
                  <a:srgbClr val="686E59"/>
                </a:solidFill>
              </a:rPr>
              <a:t>Verteidigungsfall</a:t>
            </a:r>
            <a:r>
              <a:rPr lang="de-AT" sz="1400" dirty="0" smtClean="0">
                <a:solidFill>
                  <a:srgbClr val="686E59"/>
                </a:solidFill>
              </a:rPr>
              <a:t>:</a:t>
            </a:r>
            <a:r>
              <a:rPr lang="de-AT" sz="1400" dirty="0">
                <a:solidFill>
                  <a:srgbClr val="686E59"/>
                </a:solidFill>
              </a:rPr>
              <a:t>	</a:t>
            </a:r>
            <a:r>
              <a:rPr lang="de-AT" sz="1400" dirty="0" smtClean="0"/>
              <a:t>Angriff auf Österreich	</a:t>
            </a:r>
          </a:p>
          <a:p>
            <a:pPr marL="1524000" indent="-1524000">
              <a:lnSpc>
                <a:spcPct val="150000"/>
              </a:lnSpc>
              <a:spcAft>
                <a:spcPts val="0"/>
              </a:spcAft>
              <a:buNone/>
            </a:pPr>
            <a:r>
              <a:rPr lang="de-AT" sz="1400" dirty="0" smtClean="0"/>
              <a:t>	Fokus: MLV mit </a:t>
            </a:r>
            <a:r>
              <a:rPr lang="de-AT" sz="1400" dirty="0"/>
              <a:t>Ö</a:t>
            </a:r>
            <a:r>
              <a:rPr lang="de-AT" sz="1400" dirty="0" smtClean="0"/>
              <a:t>BH</a:t>
            </a:r>
          </a:p>
          <a:p>
            <a:pPr marL="1797050" indent="-1797050">
              <a:lnSpc>
                <a:spcPct val="150000"/>
              </a:lnSpc>
              <a:spcAft>
                <a:spcPts val="0"/>
              </a:spcAft>
              <a:buNone/>
            </a:pPr>
            <a:r>
              <a:rPr lang="de-AT" sz="1400" dirty="0">
                <a:solidFill>
                  <a:srgbClr val="686E59"/>
                </a:solidFill>
              </a:rPr>
              <a:t>… </a:t>
            </a:r>
            <a:r>
              <a:rPr lang="de-AT" sz="1400" b="1" dirty="0">
                <a:solidFill>
                  <a:srgbClr val="686E59"/>
                </a:solidFill>
              </a:rPr>
              <a:t>und in </a:t>
            </a:r>
            <a:r>
              <a:rPr lang="de-AT" sz="1400" b="1" dirty="0" smtClean="0">
                <a:solidFill>
                  <a:srgbClr val="686E59"/>
                </a:solidFill>
              </a:rPr>
              <a:t>Friedenszeiten</a:t>
            </a:r>
            <a:r>
              <a:rPr lang="de-AT" sz="1400" dirty="0" smtClean="0">
                <a:solidFill>
                  <a:srgbClr val="686E59"/>
                </a:solidFill>
              </a:rPr>
              <a:t>:	</a:t>
            </a:r>
            <a:r>
              <a:rPr lang="de-AT" sz="1400" dirty="0" smtClean="0"/>
              <a:t>GLV </a:t>
            </a:r>
            <a:r>
              <a:rPr lang="de-AT" sz="1400" dirty="0"/>
              <a:t>als geistiger „</a:t>
            </a:r>
            <a:r>
              <a:rPr lang="de-AT" sz="1400" dirty="0" smtClean="0"/>
              <a:t>Überbau“ mit dem Fokus der Schaffung </a:t>
            </a:r>
            <a:r>
              <a:rPr lang="de-AT" sz="1400" dirty="0"/>
              <a:t>der ideellen Voraussetzungen (für alle </a:t>
            </a:r>
            <a:r>
              <a:rPr lang="de-AT" sz="1400" dirty="0" smtClean="0"/>
              <a:t>drei Anlassfälle), </a:t>
            </a:r>
            <a:r>
              <a:rPr lang="de-AT" sz="1400" dirty="0"/>
              <a:t>Förderung bzw. Erhalt des Verständnisses für die </a:t>
            </a:r>
            <a:r>
              <a:rPr lang="de-AT" sz="1400" dirty="0" smtClean="0"/>
              <a:t>ULV</a:t>
            </a:r>
            <a:endParaRPr lang="de-AT" sz="1400" dirty="0"/>
          </a:p>
        </p:txBody>
      </p:sp>
    </p:spTree>
    <p:extLst>
      <p:ext uri="{BB962C8B-B14F-4D97-AF65-F5344CB8AC3E}">
        <p14:creationId xmlns:p14="http://schemas.microsoft.com/office/powerpoint/2010/main" val="82862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0040" y="749291"/>
            <a:ext cx="5983894" cy="760177"/>
          </a:xfrm>
        </p:spPr>
        <p:txBody>
          <a:bodyPr/>
          <a:lstStyle/>
          <a:p>
            <a:pPr algn="ctr"/>
            <a:r>
              <a:rPr lang="de-AT" sz="2800" b="0" dirty="0">
                <a:solidFill>
                  <a:srgbClr val="686E59"/>
                </a:solidFill>
              </a:rPr>
              <a:t>Rechtliche </a:t>
            </a:r>
            <a:r>
              <a:rPr lang="de-AT" sz="2800" b="0" dirty="0" smtClean="0">
                <a:solidFill>
                  <a:srgbClr val="686E59"/>
                </a:solidFill>
              </a:rPr>
              <a:t>Grundlage</a:t>
            </a:r>
            <a:br>
              <a:rPr lang="de-AT" sz="2800" b="0" dirty="0" smtClean="0">
                <a:solidFill>
                  <a:srgbClr val="686E59"/>
                </a:solidFill>
              </a:rPr>
            </a:br>
            <a:r>
              <a:rPr lang="de-AT" sz="2000" b="0" dirty="0" smtClean="0">
                <a:solidFill>
                  <a:srgbClr val="686E59"/>
                </a:solidFill>
              </a:rPr>
              <a:t>der umfassenden Landesverteidigung </a:t>
            </a:r>
            <a:endParaRPr lang="de-AT" sz="2000" b="0" dirty="0">
              <a:solidFill>
                <a:srgbClr val="686E59"/>
              </a:solidFill>
            </a:endParaRPr>
          </a:p>
        </p:txBody>
      </p:sp>
      <p:sp>
        <p:nvSpPr>
          <p:cNvPr id="3" name="Inhaltsplatzhalter 2"/>
          <p:cNvSpPr>
            <a:spLocks noGrp="1"/>
          </p:cNvSpPr>
          <p:nvPr>
            <p:ph idx="1"/>
          </p:nvPr>
        </p:nvSpPr>
        <p:spPr>
          <a:xfrm>
            <a:off x="678548" y="1580546"/>
            <a:ext cx="7792870" cy="3366626"/>
          </a:xfrm>
        </p:spPr>
        <p:txBody>
          <a:bodyPr/>
          <a:lstStyle/>
          <a:p>
            <a:pPr marL="0" indent="0">
              <a:lnSpc>
                <a:spcPct val="150000"/>
              </a:lnSpc>
              <a:spcAft>
                <a:spcPts val="600"/>
              </a:spcAft>
              <a:buNone/>
            </a:pPr>
            <a:r>
              <a:rPr lang="de-AT" sz="1200" dirty="0"/>
              <a:t>Artikel 9a. B-VG (1975)</a:t>
            </a:r>
          </a:p>
          <a:p>
            <a:pPr marL="0" indent="0">
              <a:lnSpc>
                <a:spcPct val="150000"/>
              </a:lnSpc>
              <a:spcAft>
                <a:spcPts val="600"/>
              </a:spcAft>
              <a:buNone/>
            </a:pPr>
            <a:r>
              <a:rPr lang="de-AT" sz="1200" dirty="0"/>
              <a:t>(1) Österreich bekennt sich zur umfassenden Landesverteidigung. Ihre Aufgabe ist es, die Unabhängigkeit nach außen sowie die Unverletzlichkeit und Einheit des Bundesgebietes zu bewahren, insbesondere zur Aufrechterhaltung und Verteidigung der immerwährenden Neutralität. Hiebei sind auch die verfassungsmäßigen Einrichtungen und ihre Handlungsfähigkeit sowie die demokratischen Freiheiten der Einwohner vor gewaltsamen Angriffen von außen zu schützen und zu verteidigen.</a:t>
            </a:r>
          </a:p>
          <a:p>
            <a:pPr marL="0" indent="0">
              <a:lnSpc>
                <a:spcPct val="150000"/>
              </a:lnSpc>
              <a:spcAft>
                <a:spcPts val="600"/>
              </a:spcAft>
              <a:buNone/>
            </a:pPr>
            <a:r>
              <a:rPr lang="de-AT" sz="1200" dirty="0"/>
              <a:t>(2) Zur umfassenden Landesverteidigung gehören die militärische, die geistige, die zivile und die wirtschaftliche Landesverteidigung.</a:t>
            </a:r>
          </a:p>
          <a:p>
            <a:pPr marL="0" indent="0">
              <a:lnSpc>
                <a:spcPct val="150000"/>
              </a:lnSpc>
              <a:spcAft>
                <a:spcPts val="600"/>
              </a:spcAft>
              <a:buNone/>
            </a:pPr>
            <a:r>
              <a:rPr lang="de-AT" sz="1200" dirty="0"/>
              <a:t>(3) Jeder männliche Staatsbürger ist wehrpflichtig. Staatsbürgerinnen können freiwillig Dienst im Bundesheer als Soldatinnen leisten und haben das Recht, diesen Dienst zu beenden.</a:t>
            </a:r>
          </a:p>
          <a:p>
            <a:pPr marL="0" indent="0">
              <a:lnSpc>
                <a:spcPct val="150000"/>
              </a:lnSpc>
              <a:spcAft>
                <a:spcPts val="600"/>
              </a:spcAft>
              <a:buNone/>
            </a:pPr>
            <a:r>
              <a:rPr lang="de-AT" sz="1200" dirty="0"/>
              <a:t>(4) Wer die Erfüllung der Wehrpflicht aus Gewissensgründen verweigert und hievon befreit wird, hat die Pflicht, einen Ersatzdienst (Zivildienst) zu leisten.</a:t>
            </a:r>
          </a:p>
        </p:txBody>
      </p:sp>
    </p:spTree>
    <p:extLst>
      <p:ext uri="{BB962C8B-B14F-4D97-AF65-F5344CB8AC3E}">
        <p14:creationId xmlns:p14="http://schemas.microsoft.com/office/powerpoint/2010/main" val="11028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8000" y="763084"/>
            <a:ext cx="5983894" cy="731346"/>
          </a:xfrm>
        </p:spPr>
        <p:txBody>
          <a:bodyPr>
            <a:noAutofit/>
          </a:bodyPr>
          <a:lstStyle/>
          <a:p>
            <a:pPr algn="ctr"/>
            <a:r>
              <a:rPr lang="de-AT" sz="2800" b="0" dirty="0" smtClean="0">
                <a:solidFill>
                  <a:srgbClr val="686E59"/>
                </a:solidFill>
              </a:rPr>
              <a:t>Grundlagendokumente</a:t>
            </a:r>
            <a:br>
              <a:rPr lang="de-AT" sz="2800" b="0" dirty="0" smtClean="0">
                <a:solidFill>
                  <a:srgbClr val="686E59"/>
                </a:solidFill>
              </a:rPr>
            </a:br>
            <a:r>
              <a:rPr lang="de-AT" sz="2000" b="0" dirty="0" smtClean="0">
                <a:solidFill>
                  <a:srgbClr val="686E59"/>
                </a:solidFill>
              </a:rPr>
              <a:t>zur umfassenden </a:t>
            </a:r>
            <a:r>
              <a:rPr lang="de-AT" sz="2000" b="0" dirty="0">
                <a:solidFill>
                  <a:srgbClr val="686E59"/>
                </a:solidFill>
              </a:rPr>
              <a:t>Landesverteidigung</a:t>
            </a:r>
          </a:p>
        </p:txBody>
      </p:sp>
      <p:sp>
        <p:nvSpPr>
          <p:cNvPr id="3" name="Inhaltsplatzhalter 2"/>
          <p:cNvSpPr>
            <a:spLocks noGrp="1"/>
          </p:cNvSpPr>
          <p:nvPr>
            <p:ph idx="1"/>
          </p:nvPr>
        </p:nvSpPr>
        <p:spPr>
          <a:xfrm>
            <a:off x="784746" y="1775873"/>
            <a:ext cx="6673755" cy="3245717"/>
          </a:xfrm>
        </p:spPr>
        <p:txBody>
          <a:bodyPr/>
          <a:lstStyle/>
          <a:p>
            <a:pPr>
              <a:lnSpc>
                <a:spcPct val="150000"/>
              </a:lnSpc>
              <a:spcAft>
                <a:spcPts val="0"/>
              </a:spcAft>
              <a:buClr>
                <a:srgbClr val="686E59"/>
              </a:buClr>
            </a:pPr>
            <a:r>
              <a:rPr lang="de-AT" sz="1600" dirty="0"/>
              <a:t>B-VG „Umfassende Landesverteidigung“ </a:t>
            </a:r>
            <a:r>
              <a:rPr lang="de-AT" sz="1600" dirty="0" smtClean="0"/>
              <a:t>im Juni </a:t>
            </a:r>
            <a:r>
              <a:rPr lang="de-AT" sz="1600" dirty="0"/>
              <a:t>1975</a:t>
            </a:r>
          </a:p>
          <a:p>
            <a:pPr>
              <a:lnSpc>
                <a:spcPct val="150000"/>
              </a:lnSpc>
              <a:spcAft>
                <a:spcPts val="0"/>
              </a:spcAft>
              <a:buClr>
                <a:srgbClr val="686E59"/>
              </a:buClr>
            </a:pPr>
            <a:r>
              <a:rPr lang="de-AT" sz="1600" dirty="0"/>
              <a:t>Entwurf Landesverteidigungsplan </a:t>
            </a:r>
            <a:r>
              <a:rPr lang="de-AT" sz="1600" dirty="0" smtClean="0"/>
              <a:t>im April </a:t>
            </a:r>
            <a:r>
              <a:rPr lang="de-AT" sz="1600" dirty="0"/>
              <a:t>1976</a:t>
            </a:r>
          </a:p>
          <a:p>
            <a:pPr>
              <a:lnSpc>
                <a:spcPct val="150000"/>
              </a:lnSpc>
              <a:spcAft>
                <a:spcPts val="0"/>
              </a:spcAft>
              <a:buClr>
                <a:srgbClr val="686E59"/>
              </a:buClr>
            </a:pPr>
            <a:r>
              <a:rPr lang="de-AT" sz="1600" dirty="0"/>
              <a:t>Landesverteidigungsplan </a:t>
            </a:r>
            <a:r>
              <a:rPr lang="de-AT" sz="1600" dirty="0" smtClean="0"/>
              <a:t>aus 1983  (1985 veröffentlicht)</a:t>
            </a:r>
            <a:endParaRPr lang="de-AT" sz="1600" dirty="0"/>
          </a:p>
          <a:p>
            <a:pPr lvl="1">
              <a:lnSpc>
                <a:spcPct val="100000"/>
              </a:lnSpc>
              <a:spcAft>
                <a:spcPts val="0"/>
              </a:spcAft>
              <a:buClr>
                <a:srgbClr val="686E59"/>
              </a:buClr>
              <a:buFont typeface="Symbol" panose="020B7200000000000000" pitchFamily="34" charset="0"/>
              <a:buChar char="-"/>
            </a:pPr>
            <a:r>
              <a:rPr lang="de-AT" sz="1600" dirty="0"/>
              <a:t>Durch Bundesregierung und einstimmig durch die damaligen                                                      Parlamentsparteien beschlossen</a:t>
            </a:r>
          </a:p>
          <a:p>
            <a:pPr>
              <a:lnSpc>
                <a:spcPct val="150000"/>
              </a:lnSpc>
              <a:spcAft>
                <a:spcPts val="0"/>
              </a:spcAft>
              <a:buClr>
                <a:srgbClr val="686E59"/>
              </a:buClr>
            </a:pPr>
            <a:r>
              <a:rPr lang="de-AT" sz="1600" dirty="0" smtClean="0"/>
              <a:t>Österreichische Sicherheitsstrategie aus 2013</a:t>
            </a:r>
          </a:p>
          <a:p>
            <a:pPr lvl="1">
              <a:lnSpc>
                <a:spcPct val="100000"/>
              </a:lnSpc>
              <a:spcAft>
                <a:spcPts val="0"/>
              </a:spcAft>
              <a:buClr>
                <a:srgbClr val="686E59"/>
              </a:buClr>
              <a:buFont typeface="Symbol" panose="020B7200000000000000" pitchFamily="34" charset="0"/>
              <a:buChar char="-"/>
            </a:pPr>
            <a:r>
              <a:rPr lang="de-AT" sz="1600" dirty="0" smtClean="0"/>
              <a:t>Umfassende Sicherheitsvorsorge (USV)</a:t>
            </a:r>
          </a:p>
          <a:p>
            <a:pPr>
              <a:lnSpc>
                <a:spcPct val="150000"/>
              </a:lnSpc>
              <a:spcAft>
                <a:spcPts val="0"/>
              </a:spcAft>
              <a:buClr>
                <a:srgbClr val="686E59"/>
              </a:buClr>
            </a:pPr>
            <a:r>
              <a:rPr lang="de-AT" sz="1600" dirty="0" smtClean="0"/>
              <a:t>Teilstrategie Verteidigungspolitik aus 2014</a:t>
            </a:r>
          </a:p>
          <a:p>
            <a:pPr lvl="1">
              <a:lnSpc>
                <a:spcPct val="100000"/>
              </a:lnSpc>
              <a:spcAft>
                <a:spcPts val="0"/>
              </a:spcAft>
              <a:buClr>
                <a:srgbClr val="686E59"/>
              </a:buClr>
              <a:buFont typeface="Symbol" panose="020B7200000000000000" pitchFamily="34" charset="0"/>
              <a:buChar char="-"/>
            </a:pPr>
            <a:r>
              <a:rPr lang="de-AT" sz="1600" dirty="0" smtClean="0"/>
              <a:t>Auftrag, Aufgaben und Zielvorgaben für das ÖBH</a:t>
            </a:r>
            <a:endParaRPr lang="de-AT" sz="16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3421" y="3307417"/>
            <a:ext cx="2007457" cy="2952864"/>
          </a:xfrm>
          <a:prstGeom prst="rect">
            <a:avLst/>
          </a:prstGeom>
          <a:effectLst>
            <a:outerShdw blurRad="50800" dist="38100" dir="18900000" algn="bl" rotWithShape="0">
              <a:prstClr val="black">
                <a:alpha val="40000"/>
              </a:prstClr>
            </a:outerShdw>
          </a:effectLst>
          <a:scene3d>
            <a:camera prst="isometricOffAxis2Top"/>
            <a:lightRig rig="threePt" dir="t"/>
          </a:scene3d>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1768" y="2750647"/>
            <a:ext cx="2019310" cy="2853472"/>
          </a:xfrm>
          <a:prstGeom prst="rect">
            <a:avLst/>
          </a:prstGeom>
          <a:effectLst>
            <a:outerShdw blurRad="50800" dist="38100" dir="18900000" algn="bl" rotWithShape="0">
              <a:prstClr val="black">
                <a:alpha val="40000"/>
              </a:prstClr>
            </a:outerShdw>
          </a:effectLst>
          <a:scene3d>
            <a:camera prst="isometricOffAxis2Top"/>
            <a:lightRig rig="threePt" dir="t"/>
          </a:scene3d>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6379" t="3628" b="4145"/>
          <a:stretch/>
        </p:blipFill>
        <p:spPr>
          <a:xfrm>
            <a:off x="6764639" y="1557490"/>
            <a:ext cx="1534510" cy="2334554"/>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71" y="2441439"/>
            <a:ext cx="1324232" cy="1874869"/>
          </a:xfrm>
          <a:prstGeom prst="rect">
            <a:avLst/>
          </a:prstGeom>
        </p:spPr>
      </p:pic>
    </p:spTree>
    <p:extLst>
      <p:ext uri="{BB962C8B-B14F-4D97-AF65-F5344CB8AC3E}">
        <p14:creationId xmlns:p14="http://schemas.microsoft.com/office/powerpoint/2010/main" val="1329325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0053" y="790442"/>
            <a:ext cx="5983894" cy="967209"/>
          </a:xfrm>
        </p:spPr>
        <p:txBody>
          <a:bodyPr>
            <a:noAutofit/>
          </a:bodyPr>
          <a:lstStyle/>
          <a:p>
            <a:pPr algn="ctr">
              <a:lnSpc>
                <a:spcPct val="100000"/>
              </a:lnSpc>
              <a:tabLst>
                <a:tab pos="4667250" algn="l"/>
              </a:tabLst>
            </a:pPr>
            <a:r>
              <a:rPr lang="de-AT" sz="1600" b="0" dirty="0">
                <a:solidFill>
                  <a:srgbClr val="686E59"/>
                </a:solidFill>
              </a:rPr>
              <a:t>Was müsste aus Ihrer Sicht die</a:t>
            </a:r>
            <a:r>
              <a:rPr lang="de-AT" sz="2800" b="0" dirty="0">
                <a:solidFill>
                  <a:srgbClr val="686E59"/>
                </a:solidFill>
              </a:rPr>
              <a:t/>
            </a:r>
            <a:br>
              <a:rPr lang="de-AT" sz="2800" b="0" dirty="0">
                <a:solidFill>
                  <a:srgbClr val="686E59"/>
                </a:solidFill>
              </a:rPr>
            </a:br>
            <a:r>
              <a:rPr lang="de-AT" sz="2800" b="0" dirty="0">
                <a:solidFill>
                  <a:srgbClr val="686E59"/>
                </a:solidFill>
              </a:rPr>
              <a:t>Militärische Landesverteidigung (MLV)</a:t>
            </a:r>
            <a:br>
              <a:rPr lang="de-AT" sz="2800" b="0" dirty="0">
                <a:solidFill>
                  <a:srgbClr val="686E59"/>
                </a:solidFill>
              </a:rPr>
            </a:br>
            <a:r>
              <a:rPr lang="de-AT" sz="1600" b="0" dirty="0">
                <a:solidFill>
                  <a:srgbClr val="686E59"/>
                </a:solidFill>
              </a:rPr>
              <a:t>für Österreich leisten können?</a:t>
            </a:r>
          </a:p>
        </p:txBody>
      </p:sp>
      <p:sp>
        <p:nvSpPr>
          <p:cNvPr id="3" name="Inhaltsplatzhalter 2"/>
          <p:cNvSpPr>
            <a:spLocks noGrp="1"/>
          </p:cNvSpPr>
          <p:nvPr>
            <p:ph idx="1"/>
          </p:nvPr>
        </p:nvSpPr>
        <p:spPr>
          <a:xfrm>
            <a:off x="555884" y="2169366"/>
            <a:ext cx="5915025" cy="2375727"/>
          </a:xfrm>
        </p:spPr>
        <p:txBody>
          <a:bodyPr/>
          <a:lstStyle/>
          <a:p>
            <a:pPr lvl="1"/>
            <a:r>
              <a:rPr lang="de-AT" dirty="0" smtClean="0"/>
              <a:t>im Krisenfall</a:t>
            </a:r>
          </a:p>
          <a:p>
            <a:pPr lvl="1"/>
            <a:r>
              <a:rPr lang="de-AT" dirty="0" smtClean="0"/>
              <a:t>im Neutralitätsfall</a:t>
            </a:r>
          </a:p>
          <a:p>
            <a:pPr lvl="1"/>
            <a:r>
              <a:rPr lang="de-AT" dirty="0" smtClean="0"/>
              <a:t>im Verteidigungsfall</a:t>
            </a:r>
          </a:p>
          <a:p>
            <a:pPr lvl="1"/>
            <a:r>
              <a:rPr lang="de-AT" dirty="0" smtClean="0"/>
              <a:t>im Frieden</a:t>
            </a:r>
          </a:p>
          <a:p>
            <a:pPr lvl="1"/>
            <a:endParaRPr lang="de-AT"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1896" y="2160041"/>
            <a:ext cx="1617740" cy="11384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81896" y="3367402"/>
            <a:ext cx="1617740" cy="1125198"/>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73627" y="3367401"/>
            <a:ext cx="1639284" cy="1125197"/>
          </a:xfrm>
          <a:prstGeom prst="rect">
            <a:avLst/>
          </a:prstGeom>
          <a:noFill/>
          <a:effectLst>
            <a:reflection blurRad="6350" stA="20000" endPos="55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68620" y="2160042"/>
            <a:ext cx="1707613" cy="113840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8620" y="3363227"/>
            <a:ext cx="1707612" cy="1129372"/>
          </a:xfrm>
          <a:prstGeom prst="rect">
            <a:avLst/>
          </a:prstGeom>
          <a:effectLst>
            <a:reflection blurRad="6350" stA="20000" endPos="55500" dist="50800" dir="5400000" sy="-100000" algn="bl" rotWithShape="0"/>
          </a:effectLst>
        </p:spPr>
      </p:pic>
      <p:pic>
        <p:nvPicPr>
          <p:cNvPr id="5" name="Grafik 4"/>
          <p:cNvPicPr>
            <a:picLocks noChangeAspect="1"/>
          </p:cNvPicPr>
          <p:nvPr/>
        </p:nvPicPr>
        <p:blipFill rotWithShape="1">
          <a:blip r:embed="rId8">
            <a:extLst>
              <a:ext uri="{28A0092B-C50C-407E-A947-70E740481C1C}">
                <a14:useLocalDpi xmlns:a14="http://schemas.microsoft.com/office/drawing/2010/main" val="0"/>
              </a:ext>
            </a:extLst>
          </a:blip>
          <a:srcRect t="3001" r="6121"/>
          <a:stretch/>
        </p:blipFill>
        <p:spPr>
          <a:xfrm>
            <a:off x="3350059" y="2168657"/>
            <a:ext cx="1662852" cy="1129793"/>
          </a:xfrm>
          <a:prstGeom prst="rect">
            <a:avLst/>
          </a:prstGeom>
        </p:spPr>
      </p:pic>
    </p:spTree>
    <p:extLst>
      <p:ext uri="{BB962C8B-B14F-4D97-AF65-F5344CB8AC3E}">
        <p14:creationId xmlns:p14="http://schemas.microsoft.com/office/powerpoint/2010/main" val="104890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MLV-PPT-16x9-Calibri" id="{0B905B4C-FD1A-4756-AB1A-175858D7D29E}" vid="{A03B2CEE-9CD8-4318-AB66-EE0607DBCDF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BMLV-PPT-16x9-Calibri</Template>
  <TotalTime>0</TotalTime>
  <Words>1671</Words>
  <Application>Microsoft Office PowerPoint</Application>
  <PresentationFormat>Bildschirmpräsentation (16:9)</PresentationFormat>
  <Paragraphs>278</Paragraphs>
  <Slides>29</Slides>
  <Notes>29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Corbel</vt:lpstr>
      <vt:lpstr>Courier New</vt:lpstr>
      <vt:lpstr>Symbol</vt:lpstr>
      <vt:lpstr>Wingdings</vt:lpstr>
      <vt:lpstr>Republik-AT-4x3</vt:lpstr>
      <vt:lpstr>Umfassende Landesverteidigung (ULV)</vt:lpstr>
      <vt:lpstr>Inhalt</vt:lpstr>
      <vt:lpstr>Aktuelles Thema</vt:lpstr>
      <vt:lpstr>Umfassende Landesverteidigung?</vt:lpstr>
      <vt:lpstr>Umfassende Landesverteidigung (ULV)</vt:lpstr>
      <vt:lpstr>Umfassende Landesverteidigung</vt:lpstr>
      <vt:lpstr>Rechtliche Grundlage der umfassenden Landesverteidigung </vt:lpstr>
      <vt:lpstr>Grundlagendokumente zur umfassenden Landesverteidigung</vt:lpstr>
      <vt:lpstr>Was müsste aus Ihrer Sicht die Militärische Landesverteidigung (MLV) für Österreich leisten können?</vt:lpstr>
      <vt:lpstr>Militärische Landesverteidigung</vt:lpstr>
      <vt:lpstr>Militärische Landesverteidigung</vt:lpstr>
      <vt:lpstr>Militärische Landesverteidigung</vt:lpstr>
      <vt:lpstr>Was müsste aus Ihrer Sicht die Zivile Landesverteidigung (ZLV) für Österreich leisten können?</vt:lpstr>
      <vt:lpstr>Zivile Landesverteidigung</vt:lpstr>
      <vt:lpstr>Zivile Landesverteidigung</vt:lpstr>
      <vt:lpstr>Zivile Landesverteidigung</vt:lpstr>
      <vt:lpstr>Was müsste aus Ihrer Sicht die Wirtschaftliche Landesverteidigung (WLV) für Österreich leisten können?</vt:lpstr>
      <vt:lpstr>Wirtschaftliche Landesverteidigung</vt:lpstr>
      <vt:lpstr>Wirtschaftliche Landesverteidigung</vt:lpstr>
      <vt:lpstr>Wirtschaftliche Landesverteidigung</vt:lpstr>
      <vt:lpstr>Was müsste aus Ihrer Sicht die Geistige Landesverteidigung (GLV) für Österreich leisten können?</vt:lpstr>
      <vt:lpstr>Geistige Landesverteidigung</vt:lpstr>
      <vt:lpstr>Geistige Landesverteidigung</vt:lpstr>
      <vt:lpstr>Geistige Landesverteidigung</vt:lpstr>
      <vt:lpstr>Geistige Landesverteidigung Projekt des BMBWF mit BMLV (1)</vt:lpstr>
      <vt:lpstr>Geistige Landesverteidigung Projekt des BMBWF mit BMLV (2)</vt:lpstr>
      <vt:lpstr>Umfassende Landesverteidigung Diskussion</vt:lpstr>
      <vt:lpstr>Umfassende Landesverteidigung - Zusammenfassung</vt:lpstr>
      <vt:lpstr>Bildmaterial-Quellen</vt:lpstr>
    </vt:vector>
  </TitlesOfParts>
  <Company>BMLVS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Folienpräsentation maximal zweizeilig</dc:title>
  <dc:creator>LACKINGER Roland</dc:creator>
  <cp:lastModifiedBy>x6uu</cp:lastModifiedBy>
  <cp:revision>44</cp:revision>
  <cp:lastPrinted>2018-07-05T18:23:58Z</cp:lastPrinted>
  <dcterms:created xsi:type="dcterms:W3CDTF">2022-03-09T10:13:27Z</dcterms:created>
  <dcterms:modified xsi:type="dcterms:W3CDTF">2022-08-22T08:23:07Z</dcterms:modified>
</cp:coreProperties>
</file>