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26"/>
  </p:notesMasterIdLst>
  <p:handoutMasterIdLst>
    <p:handoutMasterId r:id="rId27"/>
  </p:handoutMasterIdLst>
  <p:sldIdLst>
    <p:sldId id="276" r:id="rId2"/>
    <p:sldId id="277" r:id="rId3"/>
    <p:sldId id="305" r:id="rId4"/>
    <p:sldId id="293" r:id="rId5"/>
    <p:sldId id="278" r:id="rId6"/>
    <p:sldId id="279" r:id="rId7"/>
    <p:sldId id="283" r:id="rId8"/>
    <p:sldId id="297" r:id="rId9"/>
    <p:sldId id="291" r:id="rId10"/>
    <p:sldId id="284" r:id="rId11"/>
    <p:sldId id="287" r:id="rId12"/>
    <p:sldId id="282" r:id="rId13"/>
    <p:sldId id="299" r:id="rId14"/>
    <p:sldId id="280" r:id="rId15"/>
    <p:sldId id="281" r:id="rId16"/>
    <p:sldId id="286" r:id="rId17"/>
    <p:sldId id="289" r:id="rId18"/>
    <p:sldId id="302" r:id="rId19"/>
    <p:sldId id="301" r:id="rId20"/>
    <p:sldId id="303" r:id="rId21"/>
    <p:sldId id="300" r:id="rId22"/>
    <p:sldId id="295" r:id="rId23"/>
    <p:sldId id="290" r:id="rId24"/>
    <p:sldId id="294" r:id="rId25"/>
  </p:sldIdLst>
  <p:sldSz cx="9144000" cy="5143500" type="screen16x9"/>
  <p:notesSz cx="666273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8">
          <p15:clr>
            <a:srgbClr val="A4A3A4"/>
          </p15:clr>
        </p15:guide>
        <p15:guide id="2" orient="horz" pos="2902">
          <p15:clr>
            <a:srgbClr val="A4A3A4"/>
          </p15:clr>
        </p15:guide>
        <p15:guide id="3" pos="345">
          <p15:clr>
            <a:srgbClr val="A4A3A4"/>
          </p15:clr>
        </p15:guide>
        <p15:guide id="4" pos="536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0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 Pappenheim" initials="p462" lastIdx="5" clrIdx="0">
    <p:extLst>
      <p:ext uri="{19B8F6BF-5375-455C-9EA6-DF929625EA0E}">
        <p15:presenceInfo xmlns:p15="http://schemas.microsoft.com/office/powerpoint/2012/main" userId="Georg Pappenhe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FF3"/>
    <a:srgbClr val="E63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84672" autoAdjust="0"/>
  </p:normalViewPr>
  <p:slideViewPr>
    <p:cSldViewPr snapToGrid="0" snapToObjects="1">
      <p:cViewPr varScale="1">
        <p:scale>
          <a:sx n="178" d="100"/>
          <a:sy n="178" d="100"/>
        </p:scale>
        <p:origin x="3882" y="150"/>
      </p:cViewPr>
      <p:guideLst>
        <p:guide orient="horz" pos="668"/>
        <p:guide orient="horz" pos="2902"/>
        <p:guide pos="345"/>
        <p:guide pos="5366"/>
      </p:guideLst>
    </p:cSldViewPr>
  </p:slideViewPr>
  <p:outlineViewPr>
    <p:cViewPr>
      <p:scale>
        <a:sx n="33" d="100"/>
        <a:sy n="33" d="100"/>
      </p:scale>
      <p:origin x="36" y="487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00" d="100"/>
          <a:sy n="100" d="100"/>
        </p:scale>
        <p:origin x="2942" y="62"/>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887186" cy="496331"/>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775553" y="9430307"/>
            <a:ext cx="2887186" cy="496331"/>
          </a:xfrm>
          <a:prstGeom prst="rect">
            <a:avLst/>
          </a:prstGeom>
        </p:spPr>
        <p:txBody>
          <a:bodyPr vert="horz" lIns="91440" tIns="45720" rIns="91440" bIns="45720" rtlCol="0" anchor="b" anchorCtr="0"/>
          <a:lstStyle>
            <a:lvl1pPr algn="r">
              <a:defRPr sz="1200"/>
            </a:lvl1pPr>
          </a:lstStyle>
          <a:p>
            <a:fld id="{A4F87B00-D7D7-4E73-88E5-5DF5797B2681}" type="datetimeFigureOut">
              <a:rPr lang="de-AT" smtClean="0"/>
              <a:t>10.04.2025</a:t>
            </a:fld>
            <a:endParaRPr lang="de-AT" dirty="0"/>
          </a:p>
        </p:txBody>
      </p:sp>
      <p:sp>
        <p:nvSpPr>
          <p:cNvPr id="4" name="Fußzeilenplatzhalter 3"/>
          <p:cNvSpPr>
            <a:spLocks noGrp="1"/>
          </p:cNvSpPr>
          <p:nvPr>
            <p:ph type="ftr" sz="quarter" idx="2"/>
          </p:nvPr>
        </p:nvSpPr>
        <p:spPr>
          <a:xfrm>
            <a:off x="2" y="9428584"/>
            <a:ext cx="2887186" cy="496331"/>
          </a:xfrm>
          <a:prstGeom prst="rect">
            <a:avLst/>
          </a:prstGeom>
        </p:spPr>
        <p:txBody>
          <a:bodyPr vert="horz" lIns="91440" tIns="45720" rIns="91440" bIns="45720" rtlCol="0" anchor="b"/>
          <a:lstStyle>
            <a:lvl1pPr algn="l">
              <a:defRPr sz="1200"/>
            </a:lvl1pPr>
          </a:lstStyle>
          <a:p>
            <a:endParaRPr lang="de-AT" dirty="0"/>
          </a:p>
        </p:txBody>
      </p:sp>
      <p:sp>
        <p:nvSpPr>
          <p:cNvPr id="6" name="Foliennummernplatzhalter 5"/>
          <p:cNvSpPr>
            <a:spLocks noGrp="1"/>
          </p:cNvSpPr>
          <p:nvPr>
            <p:ph type="sldNum" sz="quarter" idx="3"/>
          </p:nvPr>
        </p:nvSpPr>
        <p:spPr>
          <a:xfrm>
            <a:off x="2887186" y="9428584"/>
            <a:ext cx="886824" cy="496331"/>
          </a:xfrm>
          <a:prstGeom prst="rect">
            <a:avLst/>
          </a:prstGeom>
        </p:spPr>
        <p:txBody>
          <a:bodyPr vert="horz" lIns="91440" tIns="45720" rIns="91440" bIns="45720" rtlCol="0" anchor="b"/>
          <a:lstStyle>
            <a:lvl1pPr algn="r">
              <a:defRPr sz="1200"/>
            </a:lvl1pPr>
          </a:lstStyle>
          <a:p>
            <a:pPr algn="ctr"/>
            <a:fld id="{1BCACBB0-6C6B-4B3E-B6E6-54B62284C21B}" type="slidenum">
              <a:rPr lang="de-AT" smtClean="0"/>
              <a:pPr algn="ctr"/>
              <a:t>‹Nr.›</a:t>
            </a:fld>
            <a:endParaRPr lang="de-AT" dirty="0"/>
          </a:p>
        </p:txBody>
      </p:sp>
      <p:pic>
        <p:nvPicPr>
          <p:cNvPr id="9" name="Grafik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5217019" y="481042"/>
            <a:ext cx="1344438" cy="332525"/>
          </a:xfrm>
          <a:prstGeom prst="rect">
            <a:avLst/>
          </a:prstGeom>
          <a:noFill/>
          <a:ln>
            <a:noFill/>
          </a:ln>
        </p:spPr>
      </p:pic>
    </p:spTree>
    <p:extLst>
      <p:ext uri="{BB962C8B-B14F-4D97-AF65-F5344CB8AC3E}">
        <p14:creationId xmlns:p14="http://schemas.microsoft.com/office/powerpoint/2010/main" val="148334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887186" cy="496331"/>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5553" y="9428583"/>
            <a:ext cx="2887186" cy="496331"/>
          </a:xfrm>
          <a:prstGeom prst="rect">
            <a:avLst/>
          </a:prstGeom>
        </p:spPr>
        <p:txBody>
          <a:bodyPr vert="horz" lIns="91440" tIns="45720" rIns="91440" bIns="45720" rtlCol="0" anchor="b" anchorCtr="0"/>
          <a:lstStyle>
            <a:lvl1pPr algn="r">
              <a:defRPr sz="1200"/>
            </a:lvl1pPr>
          </a:lstStyle>
          <a:p>
            <a:fld id="{64F923B6-97FF-4AF0-A17D-1758840DBBE2}" type="datetimeFigureOut">
              <a:rPr lang="de-AT" smtClean="0"/>
              <a:t>10.04.2025</a:t>
            </a:fld>
            <a:endParaRPr lang="de-AT"/>
          </a:p>
        </p:txBody>
      </p:sp>
      <p:sp>
        <p:nvSpPr>
          <p:cNvPr id="4" name="Folienbildplatzhalter 3"/>
          <p:cNvSpPr>
            <a:spLocks noGrp="1" noRot="1" noChangeAspect="1"/>
          </p:cNvSpPr>
          <p:nvPr>
            <p:ph type="sldImg" idx="2"/>
          </p:nvPr>
        </p:nvSpPr>
        <p:spPr>
          <a:xfrm>
            <a:off x="-384175" y="674688"/>
            <a:ext cx="7431088" cy="418147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837926" y="4963320"/>
            <a:ext cx="4989305" cy="4218821"/>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ußzeilenplatzhalter 5"/>
          <p:cNvSpPr>
            <a:spLocks noGrp="1"/>
          </p:cNvSpPr>
          <p:nvPr>
            <p:ph type="ftr" sz="quarter" idx="4"/>
          </p:nvPr>
        </p:nvSpPr>
        <p:spPr>
          <a:xfrm>
            <a:off x="2" y="9428584"/>
            <a:ext cx="2887186" cy="496331"/>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2887186" y="9428583"/>
            <a:ext cx="886824" cy="498056"/>
          </a:xfrm>
          <a:prstGeom prst="rect">
            <a:avLst/>
          </a:prstGeom>
        </p:spPr>
        <p:txBody>
          <a:bodyPr vert="horz" lIns="91440" tIns="45720" rIns="91440" bIns="45720" rtlCol="0" anchor="b"/>
          <a:lstStyle>
            <a:lvl1pPr algn="ctr">
              <a:defRPr sz="1200"/>
            </a:lvl1pPr>
          </a:lstStyle>
          <a:p>
            <a:fld id="{F0A5DA3B-92D6-4D4B-9895-D15CB563B5E4}" type="slidenum">
              <a:rPr lang="de-AT" smtClean="0"/>
              <a:pPr/>
              <a:t>‹Nr.›</a:t>
            </a:fld>
            <a:endParaRPr lang="de-AT"/>
          </a:p>
        </p:txBody>
      </p:sp>
    </p:spTree>
    <p:extLst>
      <p:ext uri="{BB962C8B-B14F-4D97-AF65-F5344CB8AC3E}">
        <p14:creationId xmlns:p14="http://schemas.microsoft.com/office/powerpoint/2010/main" val="1136113356"/>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200"/>
      </a:spcBef>
      <a:defRPr sz="1200" kern="1200">
        <a:solidFill>
          <a:schemeClr val="tx1"/>
        </a:solidFill>
        <a:latin typeface="+mn-lt"/>
        <a:ea typeface="+mn-ea"/>
        <a:cs typeface="+mn-cs"/>
      </a:defRPr>
    </a:lvl1pPr>
    <a:lvl2pPr marL="396000" indent="-171450" algn="l" defTabSz="914400" rtl="0" eaLnBrk="1" latinLnBrk="0" hangingPunct="1">
      <a:spcBef>
        <a:spcPts val="200"/>
      </a:spcBef>
      <a:buFont typeface="Arial" pitchFamily="34" charset="0"/>
      <a:buChar char="•"/>
      <a:defRPr sz="1200" kern="1200">
        <a:solidFill>
          <a:schemeClr val="tx1"/>
        </a:solidFill>
        <a:latin typeface="+mn-lt"/>
        <a:ea typeface="+mn-ea"/>
        <a:cs typeface="+mn-cs"/>
      </a:defRPr>
    </a:lvl2pPr>
    <a:lvl3pPr marL="792000" indent="-171450" algn="l" defTabSz="914400" rtl="0" eaLnBrk="1" latinLnBrk="0" hangingPunct="1">
      <a:spcBef>
        <a:spcPts val="200"/>
      </a:spcBef>
      <a:buFont typeface="Courier New" pitchFamily="49" charset="0"/>
      <a:buChar char="o"/>
      <a:defRPr sz="1200" kern="1200">
        <a:solidFill>
          <a:schemeClr val="tx1"/>
        </a:solidFill>
        <a:latin typeface="+mn-lt"/>
        <a:ea typeface="+mn-ea"/>
        <a:cs typeface="+mn-cs"/>
      </a:defRPr>
    </a:lvl3pPr>
    <a:lvl4pPr marL="1188000" indent="-171450" algn="l" defTabSz="914400" rtl="0" eaLnBrk="1" latinLnBrk="0" hangingPunct="1">
      <a:spcBef>
        <a:spcPts val="200"/>
      </a:spcBef>
      <a:buFont typeface="Wingdings" pitchFamily="2" charset="2"/>
      <a:buChar char="§"/>
      <a:defRPr sz="1200" kern="1200">
        <a:solidFill>
          <a:schemeClr val="tx1"/>
        </a:solidFill>
        <a:latin typeface="+mn-lt"/>
        <a:ea typeface="+mn-ea"/>
        <a:cs typeface="+mn-cs"/>
      </a:defRPr>
    </a:lvl4pPr>
    <a:lvl5pPr marL="1584000" indent="-171450" algn="l" defTabSz="914400" rtl="0" eaLnBrk="1" latinLnBrk="0" hangingPunct="1">
      <a:spcBef>
        <a:spcPts val="200"/>
      </a:spcBef>
      <a:buFont typeface="Symbol" pitchFamily="18"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u="none" dirty="0" smtClean="0"/>
              <a:t>!!! HINWEIS</a:t>
            </a:r>
            <a:r>
              <a:rPr lang="de-AT" b="1" u="none" baseline="0" dirty="0" smtClean="0"/>
              <a:t> !!!</a:t>
            </a:r>
          </a:p>
          <a:p>
            <a:r>
              <a:rPr lang="de-AT" b="0" u="none" baseline="0" dirty="0" smtClean="0"/>
              <a:t>Details über den Inhalt der Folien und Anregungen zur Präsentation bzw. Methodik finden sich in Zusammenschau der Notizen und des Begleitheftes.</a:t>
            </a:r>
            <a:endParaRPr lang="de-AT" b="0" u="none" dirty="0" smtClean="0"/>
          </a:p>
          <a:p>
            <a:endParaRPr lang="de-AT" u="sng" dirty="0" smtClean="0"/>
          </a:p>
          <a:p>
            <a:r>
              <a:rPr lang="de-AT" u="sng" dirty="0" smtClean="0"/>
              <a:t>Hinführung</a:t>
            </a:r>
            <a:r>
              <a:rPr lang="de-AT" u="sng" baseline="0" dirty="0" smtClean="0"/>
              <a:t> zum Thema</a:t>
            </a:r>
          </a:p>
          <a:p>
            <a:endParaRPr lang="de-AT" baseline="0" dirty="0" smtClean="0"/>
          </a:p>
          <a:p>
            <a:r>
              <a:rPr lang="de-AT" dirty="0" err="1" smtClean="0"/>
              <a:t>Fake</a:t>
            </a:r>
            <a:r>
              <a:rPr lang="de-AT" dirty="0" smtClean="0"/>
              <a:t> News </a:t>
            </a:r>
            <a:r>
              <a:rPr lang="de-AT" baseline="0" dirty="0" smtClean="0"/>
              <a:t>ist kein neues Phänomen, jedoch erlangen dieses durch die Sozialen Medien eine neue Dimension. </a:t>
            </a:r>
          </a:p>
          <a:p>
            <a:r>
              <a:rPr lang="de-AT" baseline="0" dirty="0" smtClean="0"/>
              <a:t>In einem postfaktischen Zeitalter werden Meldungen, </a:t>
            </a:r>
            <a:r>
              <a:rPr lang="de-AT" baseline="0" dirty="0" err="1" smtClean="0"/>
              <a:t>Postings</a:t>
            </a:r>
            <a:r>
              <a:rPr lang="de-AT" baseline="0" dirty="0" smtClean="0"/>
              <a:t> </a:t>
            </a:r>
            <a:r>
              <a:rPr lang="de-AT" baseline="0" dirty="0" err="1" smtClean="0"/>
              <a:t>od</a:t>
            </a:r>
            <a:r>
              <a:rPr lang="de-AT" baseline="0" dirty="0" smtClean="0"/>
              <a:t> Aussendungen nicht mehr recherchiert oder hinterfragt, sondern meist nur übernommen, </a:t>
            </a:r>
            <a:r>
              <a:rPr lang="de-AT" baseline="0" dirty="0" err="1" smtClean="0"/>
              <a:t>geliked</a:t>
            </a:r>
            <a:r>
              <a:rPr lang="de-AT" baseline="0" dirty="0" smtClean="0"/>
              <a:t> und </a:t>
            </a:r>
            <a:r>
              <a:rPr lang="de-AT" baseline="0" dirty="0" err="1" smtClean="0"/>
              <a:t>geshared</a:t>
            </a:r>
            <a:r>
              <a:rPr lang="de-AT" baseline="0" dirty="0" smtClean="0"/>
              <a:t>.</a:t>
            </a:r>
          </a:p>
          <a:p>
            <a:r>
              <a:rPr lang="de-AT" dirty="0" smtClean="0"/>
              <a:t>In ihrer </a:t>
            </a:r>
            <a:r>
              <a:rPr lang="de-AT" dirty="0" err="1" smtClean="0"/>
              <a:t>niederschwelligsten</a:t>
            </a:r>
            <a:r>
              <a:rPr lang="de-AT" baseline="0" dirty="0" smtClean="0"/>
              <a:t> Form sollen bzw. wollen </a:t>
            </a:r>
            <a:r>
              <a:rPr lang="de-AT" baseline="0" dirty="0" err="1" smtClean="0"/>
              <a:t>Fake</a:t>
            </a:r>
            <a:r>
              <a:rPr lang="de-AT" baseline="0" dirty="0" smtClean="0"/>
              <a:t> News Aufmerksamkeit erregen, in extremen Formen wirken sie demokratiegefährdend bzw. propagandistisch. </a:t>
            </a:r>
          </a:p>
          <a:p>
            <a:r>
              <a:rPr lang="de-AT" baseline="0" dirty="0" smtClean="0"/>
              <a:t>Hinsichtlich des Superwahljahres 2024 in Österreich und weltweit ist mit einer Zunahme an (gezielten) </a:t>
            </a:r>
            <a:r>
              <a:rPr lang="de-AT" baseline="0" dirty="0" err="1" smtClean="0"/>
              <a:t>Fake</a:t>
            </a:r>
            <a:r>
              <a:rPr lang="de-AT" baseline="0" dirty="0" smtClean="0"/>
              <a:t> News Kampagnen zu rechnen. </a:t>
            </a:r>
          </a:p>
          <a:p>
            <a:endParaRPr lang="de-AT" baseline="0" dirty="0" smtClean="0"/>
          </a:p>
          <a:p>
            <a:r>
              <a:rPr lang="de-AT" baseline="0" dirty="0" smtClean="0"/>
              <a:t>Das </a:t>
            </a:r>
            <a:r>
              <a:rPr lang="de-AT" baseline="0" dirty="0" err="1" smtClean="0"/>
              <a:t>ggstdl</a:t>
            </a:r>
            <a:r>
              <a:rPr lang="de-AT" baseline="0" dirty="0" smtClean="0"/>
              <a:t>. Stundenbild, welches im Rahmen der staats- und wehrpolitischen Bildung (GLV) vorrangig Grundwehrdienern während der BA-2, aber auch Bediensteten im Rahmen von KFB</a:t>
            </a:r>
          </a:p>
          <a:p>
            <a:r>
              <a:rPr lang="de-AT" baseline="0" dirty="0" smtClean="0"/>
              <a:t>zu vermitteln ist, dient einerseits der „Weiterentwicklung des GWD“ (A08/HL9) und fällt andererseits in den Kontext des Krisensicherheitsgesetzes und Maßnahmen gegen Extremismus. </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a:t>
            </a:fld>
            <a:endParaRPr lang="de-AT"/>
          </a:p>
        </p:txBody>
      </p:sp>
    </p:spTree>
    <p:extLst>
      <p:ext uri="{BB962C8B-B14F-4D97-AF65-F5344CB8AC3E}">
        <p14:creationId xmlns:p14="http://schemas.microsoft.com/office/powerpoint/2010/main" val="40419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u="sng" dirty="0" smtClean="0"/>
              <a:t>Methode</a:t>
            </a:r>
          </a:p>
          <a:p>
            <a:endParaRPr lang="de-AT" dirty="0" smtClean="0"/>
          </a:p>
          <a:p>
            <a:r>
              <a:rPr lang="de-AT" dirty="0" smtClean="0"/>
              <a:t>Darstellung</a:t>
            </a:r>
            <a:r>
              <a:rPr lang="de-AT" baseline="0" dirty="0" smtClean="0"/>
              <a:t> / Vortrag</a:t>
            </a:r>
          </a:p>
          <a:p>
            <a:pPr marL="0" marR="0" lvl="0" indent="0" algn="l" defTabSz="914400" rtl="0" eaLnBrk="1" fontAlgn="auto" latinLnBrk="0" hangingPunct="1">
              <a:lnSpc>
                <a:spcPct val="100000"/>
              </a:lnSpc>
              <a:spcBef>
                <a:spcPts val="200"/>
              </a:spcBef>
              <a:spcAft>
                <a:spcPts val="0"/>
              </a:spcAft>
              <a:buClrTx/>
              <a:buSzTx/>
              <a:buFontTx/>
              <a:buNone/>
              <a:tabLst/>
              <a:defRPr/>
            </a:pPr>
            <a:r>
              <a:rPr lang="de-AT" baseline="0" dirty="0" smtClean="0"/>
              <a:t>Im Anschluss: </a:t>
            </a:r>
            <a:r>
              <a:rPr lang="de-AT" sz="1200" b="1" kern="1200" dirty="0" smtClean="0">
                <a:solidFill>
                  <a:schemeClr val="tx1"/>
                </a:solidFill>
                <a:effectLst/>
                <a:latin typeface="+mn-lt"/>
                <a:ea typeface="+mn-ea"/>
                <a:cs typeface="+mn-cs"/>
              </a:rPr>
              <a:t>Befragung</a:t>
            </a:r>
            <a:r>
              <a:rPr lang="de-AT" sz="1200" kern="1200" dirty="0" smtClean="0">
                <a:solidFill>
                  <a:schemeClr val="tx1"/>
                </a:solidFill>
                <a:effectLst/>
                <a:latin typeface="+mn-lt"/>
                <a:ea typeface="+mn-ea"/>
                <a:cs typeface="+mn-cs"/>
              </a:rPr>
              <a:t> der Teilnehmenden über ihr Surf-Verhalten im Internet, Nutzungsdauer, welche Plattformen und woher werden Nachrichten bezogen. </a:t>
            </a:r>
          </a:p>
          <a:p>
            <a:endParaRPr lang="de-AT" dirty="0" smtClean="0"/>
          </a:p>
          <a:p>
            <a:endParaRPr lang="de-AT" dirty="0" smtClean="0"/>
          </a:p>
          <a:p>
            <a:r>
              <a:rPr lang="de-AT" dirty="0" err="1" smtClean="0"/>
              <a:t>Social</a:t>
            </a:r>
            <a:r>
              <a:rPr lang="de-AT" dirty="0" smtClean="0"/>
              <a:t> Media ist per</a:t>
            </a:r>
            <a:r>
              <a:rPr lang="de-AT" baseline="0" dirty="0" smtClean="0"/>
              <a:t> se weder schlecht noch gut.</a:t>
            </a:r>
          </a:p>
          <a:p>
            <a:r>
              <a:rPr lang="de-AT" baseline="0" dirty="0" smtClean="0"/>
              <a:t>Es ist ein Medium, das nicht mehr revidierbar ist. </a:t>
            </a:r>
          </a:p>
          <a:p>
            <a:r>
              <a:rPr lang="de-AT" baseline="0" dirty="0" smtClean="0"/>
              <a:t>75% der Weltbevölkerung ab 13 Jahren nutzen SM. Mehr als 93% der Internetnutzer sind SM-Nutzer.</a:t>
            </a:r>
          </a:p>
          <a:p>
            <a:r>
              <a:rPr lang="de-AT" baseline="0" dirty="0" smtClean="0"/>
              <a:t>16-29 Jährige nutzen im Schnitt 7(!) verschiedene Plattformen.</a:t>
            </a:r>
          </a:p>
          <a:p>
            <a:endParaRPr lang="de-AT" baseline="0" dirty="0" smtClean="0"/>
          </a:p>
          <a:p>
            <a:r>
              <a:rPr lang="de-AT" baseline="0" dirty="0" smtClean="0"/>
              <a:t>Entscheidend ist die Art der Nutzung. </a:t>
            </a:r>
          </a:p>
          <a:p>
            <a:r>
              <a:rPr lang="de-AT" baseline="0" dirty="0" smtClean="0"/>
              <a:t>Darstellung warum FN auf SM derart rasch verbreitbar ist (siehe auch Folie 12)</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10</a:t>
            </a:fld>
            <a:endParaRPr lang="de-AT"/>
          </a:p>
        </p:txBody>
      </p:sp>
    </p:spTree>
    <p:extLst>
      <p:ext uri="{BB962C8B-B14F-4D97-AF65-F5344CB8AC3E}">
        <p14:creationId xmlns:p14="http://schemas.microsoft.com/office/powerpoint/2010/main" val="234088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In</a:t>
            </a:r>
            <a:r>
              <a:rPr lang="de-AT" baseline="0" dirty="0" smtClean="0"/>
              <a:t> welcher Form können </a:t>
            </a:r>
            <a:r>
              <a:rPr lang="de-AT" baseline="0" dirty="0" err="1" smtClean="0"/>
              <a:t>Fake</a:t>
            </a:r>
            <a:r>
              <a:rPr lang="de-AT" baseline="0" dirty="0" smtClean="0"/>
              <a:t> News auftreten.</a:t>
            </a:r>
          </a:p>
          <a:p>
            <a:endParaRPr lang="de-AT" baseline="0" dirty="0" smtClean="0"/>
          </a:p>
          <a:p>
            <a:r>
              <a:rPr lang="de-AT" sz="1200" kern="1200" dirty="0" smtClean="0">
                <a:solidFill>
                  <a:schemeClr val="tx1"/>
                </a:solidFill>
                <a:effectLst/>
                <a:latin typeface="+mn-lt"/>
                <a:ea typeface="+mn-ea"/>
                <a:cs typeface="+mn-cs"/>
              </a:rPr>
              <a:t>Ziel ist es zu vermitteln, dass grundsätzlich kein Content davor gefeit ist </a:t>
            </a:r>
            <a:r>
              <a:rPr lang="de-AT" sz="1200" kern="1200" dirty="0" err="1" smtClean="0">
                <a:solidFill>
                  <a:schemeClr val="tx1"/>
                </a:solidFill>
                <a:effectLst/>
                <a:latin typeface="+mn-lt"/>
                <a:ea typeface="+mn-ea"/>
                <a:cs typeface="+mn-cs"/>
              </a:rPr>
              <a:t>gefaked</a:t>
            </a:r>
            <a:r>
              <a:rPr lang="de-AT" sz="1200" kern="1200" dirty="0" smtClean="0">
                <a:solidFill>
                  <a:schemeClr val="tx1"/>
                </a:solidFill>
                <a:effectLst/>
                <a:latin typeface="+mn-lt"/>
                <a:ea typeface="+mn-ea"/>
                <a:cs typeface="+mn-cs"/>
              </a:rPr>
              <a:t> zu werden. </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11</a:t>
            </a:fld>
            <a:endParaRPr lang="de-AT"/>
          </a:p>
        </p:txBody>
      </p:sp>
    </p:spTree>
    <p:extLst>
      <p:ext uri="{BB962C8B-B14F-4D97-AF65-F5344CB8AC3E}">
        <p14:creationId xmlns:p14="http://schemas.microsoft.com/office/powerpoint/2010/main" val="3657988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u="sng" dirty="0" smtClean="0"/>
              <a:t>Methode</a:t>
            </a:r>
          </a:p>
          <a:p>
            <a:endParaRPr lang="de-AT" dirty="0" smtClean="0"/>
          </a:p>
          <a:p>
            <a:r>
              <a:rPr lang="de-AT" sz="1200" kern="1200" dirty="0" smtClean="0">
                <a:solidFill>
                  <a:schemeClr val="tx1"/>
                </a:solidFill>
                <a:effectLst/>
                <a:latin typeface="+mn-lt"/>
                <a:ea typeface="+mn-ea"/>
                <a:cs typeface="+mn-cs"/>
              </a:rPr>
              <a:t>Möglichkeit des Karten-Brainstormings oder der „Ideenschleuder“ mit Speicherung auf einer Flipchart. </a:t>
            </a:r>
            <a:endParaRPr lang="de-AT" dirty="0" smtClean="0"/>
          </a:p>
          <a:p>
            <a:endParaRPr lang="de-AT" dirty="0" smtClean="0"/>
          </a:p>
          <a:p>
            <a:r>
              <a:rPr lang="de-AT" dirty="0" smtClean="0"/>
              <a:t>Was sind die Absichten hinter </a:t>
            </a:r>
            <a:r>
              <a:rPr lang="de-AT" dirty="0" err="1" smtClean="0"/>
              <a:t>Fake</a:t>
            </a:r>
            <a:r>
              <a:rPr lang="de-AT" baseline="0" dirty="0" smtClean="0"/>
              <a:t> News.</a:t>
            </a:r>
            <a:endParaRPr lang="de-AT" dirty="0" smtClean="0"/>
          </a:p>
          <a:p>
            <a:r>
              <a:rPr lang="de-AT" dirty="0" smtClean="0"/>
              <a:t>Beginnend</a:t>
            </a:r>
            <a:r>
              <a:rPr lang="de-AT" baseline="0" dirty="0" smtClean="0"/>
              <a:t> bei persönlichen Motiven bis hin zu gezielten Angriffen zur Beeinflussung</a:t>
            </a:r>
          </a:p>
          <a:p>
            <a:r>
              <a:rPr lang="de-AT" baseline="0" dirty="0" smtClean="0"/>
              <a:t>Bzw. Schädigung von Gesellschaften.</a:t>
            </a:r>
          </a:p>
          <a:p>
            <a:r>
              <a:rPr lang="de-AT" baseline="0" dirty="0" smtClean="0"/>
              <a:t>Gem. BMI werden 32% der Schüler Opfer von Mobbing. Leider tragen </a:t>
            </a:r>
            <a:r>
              <a:rPr lang="de-AT" baseline="0" dirty="0" err="1" smtClean="0"/>
              <a:t>Fake</a:t>
            </a:r>
            <a:r>
              <a:rPr lang="de-AT" baseline="0" dirty="0" smtClean="0"/>
              <a:t> News sehr wesentlich dazu bei und unterstützen das Verhalten. </a:t>
            </a:r>
          </a:p>
          <a:p>
            <a:r>
              <a:rPr lang="de-AT" baseline="0" dirty="0" smtClean="0"/>
              <a:t>Neben dem persönlichen Auswirkungen, stellt </a:t>
            </a:r>
            <a:r>
              <a:rPr lang="de-AT" baseline="0" dirty="0" err="1" smtClean="0"/>
              <a:t>Fake</a:t>
            </a:r>
            <a:r>
              <a:rPr lang="de-AT" baseline="0" dirty="0" smtClean="0"/>
              <a:t> News eine Gefahr für die Gesellschaft dar. </a:t>
            </a:r>
          </a:p>
          <a:p>
            <a:r>
              <a:rPr lang="de-AT" baseline="0" dirty="0" err="1" smtClean="0"/>
              <a:t>Bsp</a:t>
            </a:r>
            <a:r>
              <a:rPr lang="de-AT" baseline="0" dirty="0" smtClean="0"/>
              <a:t>: Corona – </a:t>
            </a:r>
            <a:r>
              <a:rPr lang="de-AT" baseline="0" dirty="0" err="1" smtClean="0"/>
              <a:t>Fake</a:t>
            </a:r>
            <a:r>
              <a:rPr lang="de-AT" baseline="0" dirty="0" smtClean="0"/>
              <a:t> News führte dazu, dass sich Personen nicht ausreichend schützten</a:t>
            </a:r>
          </a:p>
          <a:p>
            <a:r>
              <a:rPr lang="de-AT" baseline="0" dirty="0" smtClean="0"/>
              <a:t>        </a:t>
            </a:r>
            <a:r>
              <a:rPr lang="de-AT" baseline="0" dirty="0" err="1" smtClean="0"/>
              <a:t>Fake</a:t>
            </a:r>
            <a:r>
              <a:rPr lang="de-AT" baseline="0" dirty="0" smtClean="0"/>
              <a:t> News können aber auch zu Polarisierung und Spaltung der Gesellschaft führen; </a:t>
            </a:r>
            <a:r>
              <a:rPr lang="de-AT" baseline="0" dirty="0" err="1" smtClean="0"/>
              <a:t>Fake</a:t>
            </a:r>
            <a:r>
              <a:rPr lang="de-AT" baseline="0" dirty="0" smtClean="0"/>
              <a:t> News wirken unterstützend.</a:t>
            </a:r>
          </a:p>
          <a:p>
            <a:r>
              <a:rPr lang="de-AT" baseline="0" dirty="0" smtClean="0"/>
              <a:t>        </a:t>
            </a:r>
            <a:r>
              <a:rPr lang="de-AT" baseline="0" dirty="0" err="1" smtClean="0"/>
              <a:t>vgl</a:t>
            </a:r>
            <a:r>
              <a:rPr lang="de-AT" baseline="0" dirty="0" smtClean="0"/>
              <a:t> Corona oder USA, wo die Spaltung der Gesellschaft in zwei Lager (</a:t>
            </a:r>
            <a:r>
              <a:rPr lang="de-AT" baseline="0" dirty="0" err="1" smtClean="0"/>
              <a:t>Demokr</a:t>
            </a:r>
            <a:r>
              <a:rPr lang="de-AT" baseline="0" dirty="0" smtClean="0"/>
              <a:t>. </a:t>
            </a:r>
            <a:r>
              <a:rPr lang="de-AT" baseline="0" dirty="0" err="1" smtClean="0"/>
              <a:t>vs</a:t>
            </a:r>
            <a:r>
              <a:rPr lang="de-AT" baseline="0" dirty="0" smtClean="0"/>
              <a:t> Republikaner) gewaltsame Ausmaße annahm (Stürmung des Kapitols).</a:t>
            </a:r>
          </a:p>
        </p:txBody>
      </p:sp>
      <p:sp>
        <p:nvSpPr>
          <p:cNvPr id="4" name="Foliennummernplatzhalter 3"/>
          <p:cNvSpPr>
            <a:spLocks noGrp="1"/>
          </p:cNvSpPr>
          <p:nvPr>
            <p:ph type="sldNum" sz="quarter" idx="10"/>
          </p:nvPr>
        </p:nvSpPr>
        <p:spPr/>
        <p:txBody>
          <a:bodyPr/>
          <a:lstStyle/>
          <a:p>
            <a:fld id="{F0A5DA3B-92D6-4D4B-9895-D15CB563B5E4}" type="slidenum">
              <a:rPr lang="de-AT" smtClean="0"/>
              <a:pPr/>
              <a:t>12</a:t>
            </a:fld>
            <a:endParaRPr lang="de-AT"/>
          </a:p>
        </p:txBody>
      </p:sp>
    </p:spTree>
    <p:extLst>
      <p:ext uri="{BB962C8B-B14F-4D97-AF65-F5344CB8AC3E}">
        <p14:creationId xmlns:p14="http://schemas.microsoft.com/office/powerpoint/2010/main" val="3142551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In</a:t>
            </a:r>
            <a:r>
              <a:rPr lang="de-AT" baseline="0" dirty="0" smtClean="0"/>
              <a:t> </a:t>
            </a:r>
            <a:r>
              <a:rPr lang="de-AT" dirty="0" smtClean="0"/>
              <a:t>Nachrichtenmedien und sozialen Medien ist eine Echokammer eine Umgebung oder ein Ökosystem, in dem Teilnehmer auf Überzeugungen stoßen, die ihre bereits bestehenden Überzeugungen durch Kommunikation und Wiederholung innerhalb eines geschlossenen Systems und isoliert von Widerlegungen verstärken oder verstärken. </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13</a:t>
            </a:fld>
            <a:endParaRPr lang="de-AT"/>
          </a:p>
        </p:txBody>
      </p:sp>
    </p:spTree>
    <p:extLst>
      <p:ext uri="{BB962C8B-B14F-4D97-AF65-F5344CB8AC3E}">
        <p14:creationId xmlns:p14="http://schemas.microsoft.com/office/powerpoint/2010/main" val="3651223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Gerade mit</a:t>
            </a:r>
            <a:r>
              <a:rPr lang="de-AT" baseline="0" dirty="0" smtClean="0"/>
              <a:t> KI ist die Generierung von </a:t>
            </a:r>
            <a:r>
              <a:rPr lang="de-AT" baseline="0" dirty="0" err="1" smtClean="0"/>
              <a:t>Fake</a:t>
            </a:r>
            <a:r>
              <a:rPr lang="de-AT" baseline="0" dirty="0" smtClean="0"/>
              <a:t> News oftmals täuschend echt und kann oft nur von Spezialisten entlarvt werden.</a:t>
            </a:r>
            <a:endParaRPr lang="de-AT" dirty="0" smtClean="0"/>
          </a:p>
          <a:p>
            <a:r>
              <a:rPr lang="de-AT" dirty="0" smtClean="0"/>
              <a:t>Wie kann der User </a:t>
            </a:r>
            <a:r>
              <a:rPr lang="de-AT" dirty="0" err="1" smtClean="0"/>
              <a:t>Fake</a:t>
            </a:r>
            <a:r>
              <a:rPr lang="de-AT" baseline="0" dirty="0" smtClean="0"/>
              <a:t> News </a:t>
            </a:r>
            <a:r>
              <a:rPr lang="de-AT" dirty="0" smtClean="0"/>
              <a:t>erkennen, was</a:t>
            </a:r>
            <a:r>
              <a:rPr lang="de-AT" baseline="0" dirty="0" smtClean="0"/>
              <a:t> sind mögliche Anhaltspunkte werden?</a:t>
            </a:r>
          </a:p>
          <a:p>
            <a:endParaRPr lang="de-AT" baseline="0" dirty="0" smtClean="0"/>
          </a:p>
          <a:p>
            <a:r>
              <a:rPr lang="de-AT" baseline="0" dirty="0" smtClean="0"/>
              <a:t>Beispiele hiefür im Begleitheft.</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14</a:t>
            </a:fld>
            <a:endParaRPr lang="de-AT"/>
          </a:p>
        </p:txBody>
      </p:sp>
    </p:spTree>
    <p:extLst>
      <p:ext uri="{BB962C8B-B14F-4D97-AF65-F5344CB8AC3E}">
        <p14:creationId xmlns:p14="http://schemas.microsoft.com/office/powerpoint/2010/main" val="2752725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Methode</a:t>
            </a:r>
          </a:p>
          <a:p>
            <a:endParaRPr lang="de-AT" dirty="0" smtClean="0"/>
          </a:p>
          <a:p>
            <a:pPr marL="0" marR="0" lvl="0" indent="0" algn="l" defTabSz="914400" rtl="0" eaLnBrk="1" fontAlgn="auto" latinLnBrk="0" hangingPunct="1">
              <a:lnSpc>
                <a:spcPct val="100000"/>
              </a:lnSpc>
              <a:spcBef>
                <a:spcPts val="200"/>
              </a:spcBef>
              <a:spcAft>
                <a:spcPts val="0"/>
              </a:spcAft>
              <a:buClrTx/>
              <a:buSzTx/>
              <a:buFontTx/>
              <a:buNone/>
              <a:tabLst/>
              <a:defRPr/>
            </a:pPr>
            <a:r>
              <a:rPr lang="de-AT" dirty="0" smtClean="0"/>
              <a:t>Was kann der User gegen die Verbreitung von </a:t>
            </a:r>
            <a:r>
              <a:rPr lang="de-AT" dirty="0" err="1" smtClean="0"/>
              <a:t>Fake</a:t>
            </a:r>
            <a:r>
              <a:rPr lang="de-AT" baseline="0" dirty="0" smtClean="0"/>
              <a:t> News unternehmen?!</a:t>
            </a:r>
            <a:endParaRPr lang="de-AT" dirty="0" smtClean="0"/>
          </a:p>
          <a:p>
            <a:r>
              <a:rPr lang="de-AT" dirty="0" smtClean="0"/>
              <a:t>Aktionen bzw.</a:t>
            </a:r>
            <a:r>
              <a:rPr lang="de-AT" baseline="0" dirty="0" smtClean="0"/>
              <a:t> Maßnahmen mit den Zuhörenden besprechen bzw. diskutieren. </a:t>
            </a:r>
          </a:p>
          <a:p>
            <a:r>
              <a:rPr lang="de-AT" baseline="0" dirty="0" smtClean="0"/>
              <a:t>Infos dazu siehe Begleitheft.</a:t>
            </a:r>
            <a:endParaRPr lang="de-AT" dirty="0" smtClean="0"/>
          </a:p>
        </p:txBody>
      </p:sp>
      <p:sp>
        <p:nvSpPr>
          <p:cNvPr id="4" name="Foliennummernplatzhalter 3"/>
          <p:cNvSpPr>
            <a:spLocks noGrp="1"/>
          </p:cNvSpPr>
          <p:nvPr>
            <p:ph type="sldNum" sz="quarter" idx="10"/>
          </p:nvPr>
        </p:nvSpPr>
        <p:spPr/>
        <p:txBody>
          <a:bodyPr/>
          <a:lstStyle/>
          <a:p>
            <a:fld id="{F0A5DA3B-92D6-4D4B-9895-D15CB563B5E4}" type="slidenum">
              <a:rPr lang="de-AT" smtClean="0"/>
              <a:pPr/>
              <a:t>15</a:t>
            </a:fld>
            <a:endParaRPr lang="de-AT"/>
          </a:p>
        </p:txBody>
      </p:sp>
    </p:spTree>
    <p:extLst>
      <p:ext uri="{BB962C8B-B14F-4D97-AF65-F5344CB8AC3E}">
        <p14:creationId xmlns:p14="http://schemas.microsoft.com/office/powerpoint/2010/main" val="854491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Wie äußern sich </a:t>
            </a:r>
            <a:r>
              <a:rPr lang="de-AT" dirty="0" err="1" smtClean="0"/>
              <a:t>Fake</a:t>
            </a:r>
            <a:r>
              <a:rPr lang="de-AT" baseline="0" dirty="0" smtClean="0"/>
              <a:t> News</a:t>
            </a:r>
            <a:r>
              <a:rPr lang="de-AT" dirty="0" smtClean="0"/>
              <a:t> im Bereich des Militärs</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16</a:t>
            </a:fld>
            <a:endParaRPr lang="de-AT"/>
          </a:p>
        </p:txBody>
      </p:sp>
    </p:spTree>
    <p:extLst>
      <p:ext uri="{BB962C8B-B14F-4D97-AF65-F5344CB8AC3E}">
        <p14:creationId xmlns:p14="http://schemas.microsoft.com/office/powerpoint/2010/main" val="402641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Welche Maßnahmen</a:t>
            </a:r>
            <a:r>
              <a:rPr lang="de-AT" baseline="0" dirty="0" smtClean="0"/>
              <a:t> werden grundsätzlich gegen </a:t>
            </a:r>
            <a:r>
              <a:rPr lang="de-AT" baseline="0" dirty="0" err="1" smtClean="0"/>
              <a:t>Fake</a:t>
            </a:r>
            <a:r>
              <a:rPr lang="de-AT" baseline="0" dirty="0" smtClean="0"/>
              <a:t> News gesetzt – welche europäischen und nationalen Initiativen gibt es.</a:t>
            </a:r>
          </a:p>
          <a:p>
            <a:endParaRPr lang="de-AT" baseline="0" dirty="0" smtClean="0"/>
          </a:p>
          <a:p>
            <a:r>
              <a:rPr lang="de-AT" baseline="0" dirty="0" smtClean="0"/>
              <a:t>Die EU und staatliche Organisationen sind sich dieser negativen Entwicklungen bewusst und versuchen mit Aktionsplänen, Aufklärungsmaßnahmen und sogar</a:t>
            </a:r>
          </a:p>
          <a:p>
            <a:r>
              <a:rPr lang="de-AT" baseline="0" dirty="0" smtClean="0"/>
              <a:t>mit Gesetzen Gegenmaßnahmen zu setzen. </a:t>
            </a:r>
          </a:p>
          <a:p>
            <a:endParaRPr lang="de-AT" baseline="0" dirty="0" smtClean="0"/>
          </a:p>
          <a:p>
            <a:r>
              <a:rPr lang="de-AT" dirty="0" smtClean="0"/>
              <a:t>Es macht rechtlich keinen Unterschied, ob ein Delikt in der realen Welt oder im Internet, z.B. in einem Online-Forum, begangen wird.</a:t>
            </a:r>
            <a:endParaRPr lang="de-AT" baseline="0" dirty="0" smtClean="0"/>
          </a:p>
          <a:p>
            <a:r>
              <a:rPr lang="de-DE" dirty="0" smtClean="0"/>
              <a:t>Das Gesetz „Hass im Netz“ bringt einen effektiveren Schutz vor </a:t>
            </a:r>
            <a:r>
              <a:rPr lang="de-DE" dirty="0" err="1" smtClean="0"/>
              <a:t>Hasspostings</a:t>
            </a:r>
            <a:r>
              <a:rPr lang="de-DE" dirty="0" smtClean="0"/>
              <a:t> im Internet. </a:t>
            </a:r>
          </a:p>
          <a:p>
            <a:r>
              <a:rPr lang="de-DE" dirty="0" smtClean="0"/>
              <a:t>Mit diesem Maßnahmenpaket wurde klargestellt, dass das Internet kein rechtsfreier Raum ist, sondern auch hier der</a:t>
            </a:r>
            <a:r>
              <a:rPr lang="de-DE" baseline="0" dirty="0" smtClean="0"/>
              <a:t> </a:t>
            </a:r>
            <a:r>
              <a:rPr lang="de-DE" dirty="0" smtClean="0"/>
              <a:t>Rechtsstaat gilt.</a:t>
            </a:r>
          </a:p>
          <a:p>
            <a:r>
              <a:rPr lang="de-DE" dirty="0" smtClean="0"/>
              <a:t>(Problematik:</a:t>
            </a:r>
            <a:r>
              <a:rPr lang="de-DE" baseline="0" dirty="0" smtClean="0"/>
              <a:t> anonymes </a:t>
            </a:r>
            <a:r>
              <a:rPr lang="de-DE" baseline="0" dirty="0" err="1" smtClean="0"/>
              <a:t>posting</a:t>
            </a:r>
            <a:r>
              <a:rPr lang="de-DE" baseline="0" dirty="0" smtClean="0"/>
              <a:t>) </a:t>
            </a:r>
          </a:p>
          <a:p>
            <a:endParaRPr lang="de-DE" baseline="0" dirty="0" smtClean="0"/>
          </a:p>
          <a:p>
            <a:r>
              <a:rPr lang="de-DE" baseline="0" dirty="0" smtClean="0"/>
              <a:t>Auch die Österreichische Jugendstrategie widmet sich unter dem Schwerpunkt „Informationskompetenz“ der Problematik. </a:t>
            </a:r>
          </a:p>
          <a:p>
            <a:r>
              <a:rPr lang="de-DE" baseline="0" dirty="0" smtClean="0"/>
              <a:t>Darüber hinaus werden Vereine oder Organisationen gefördert bzw. unterstützt, die über dieses Thema informieren und gegensteuern sollen. </a:t>
            </a:r>
          </a:p>
          <a:p>
            <a:endParaRPr lang="de-DE" baseline="0" dirty="0" smtClean="0"/>
          </a:p>
          <a:p>
            <a:r>
              <a:rPr lang="de-DE" baseline="0" dirty="0" smtClean="0"/>
              <a:t>Das ÖBH greift unter anderem mit dem neuen Stundenbild, im Rahmen der staats- und wehrpolitischen Bildung, die Angelegenheit auf, um </a:t>
            </a:r>
          </a:p>
          <a:p>
            <a:r>
              <a:rPr lang="de-DE" baseline="0" dirty="0" smtClean="0"/>
              <a:t>demokratiefeindlichen Tendenzen entgegenzuwirken und eine </a:t>
            </a:r>
            <a:r>
              <a:rPr lang="de-DE" baseline="0" dirty="0" err="1" smtClean="0"/>
              <a:t>Extremismusprävention</a:t>
            </a:r>
            <a:r>
              <a:rPr lang="de-DE" baseline="0" dirty="0" smtClean="0"/>
              <a:t> zu unterstützen. </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17</a:t>
            </a:fld>
            <a:endParaRPr lang="de-AT"/>
          </a:p>
        </p:txBody>
      </p:sp>
    </p:spTree>
    <p:extLst>
      <p:ext uri="{BB962C8B-B14F-4D97-AF65-F5344CB8AC3E}">
        <p14:creationId xmlns:p14="http://schemas.microsoft.com/office/powerpoint/2010/main" val="3352078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Shakria</a:t>
            </a:r>
            <a:r>
              <a:rPr lang="de-AT" dirty="0" smtClean="0"/>
              <a:t> boykottierte</a:t>
            </a:r>
            <a:r>
              <a:rPr lang="de-AT" baseline="0" dirty="0" smtClean="0"/>
              <a:t> angeblich Israel und sagte ein Konzert ab, dabei war vom Management nie eines geplant. </a:t>
            </a:r>
          </a:p>
          <a:p>
            <a:r>
              <a:rPr lang="de-AT" baseline="0" dirty="0" smtClean="0"/>
              <a:t>Folgen: Auswirkungen auf die Fans, die Reputation der Künstlerin und „Propaganda“ gegen Israel.</a:t>
            </a:r>
          </a:p>
          <a:p>
            <a:endParaRPr lang="de-AT" baseline="0" dirty="0" smtClean="0"/>
          </a:p>
          <a:p>
            <a:r>
              <a:rPr lang="de-AT" dirty="0" smtClean="0"/>
              <a:t>Papst unterstützt</a:t>
            </a:r>
            <a:r>
              <a:rPr lang="de-AT" baseline="0" dirty="0" smtClean="0"/>
              <a:t> Trump im Wahlkampf</a:t>
            </a:r>
          </a:p>
          <a:p>
            <a:r>
              <a:rPr lang="de-AT" baseline="0" dirty="0" smtClean="0"/>
              <a:t>Folgen: Meinung des Oberhaupts der Kirche hat eine gewaltigen Impact auf die Wahlentscheidung der Bevölkerung und schafft eine Stimmungslage weltweit</a:t>
            </a:r>
          </a:p>
          <a:p>
            <a:endParaRPr lang="de-AT" baseline="0" dirty="0" smtClean="0"/>
          </a:p>
          <a:p>
            <a:r>
              <a:rPr lang="de-AT" dirty="0" smtClean="0"/>
              <a:t>In</a:t>
            </a:r>
            <a:r>
              <a:rPr lang="de-AT" baseline="0" dirty="0" smtClean="0"/>
              <a:t> einem Kloster in Perugia (ITA) wurden sechs Klosterschwestern von Asylwerbern schwanger.</a:t>
            </a:r>
          </a:p>
          <a:p>
            <a:r>
              <a:rPr lang="de-AT" baseline="0" dirty="0" smtClean="0"/>
              <a:t>Folgen: Hass gegen eine Personengruppe</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18</a:t>
            </a:fld>
            <a:endParaRPr lang="de-AT"/>
          </a:p>
        </p:txBody>
      </p:sp>
    </p:spTree>
    <p:extLst>
      <p:ext uri="{BB962C8B-B14F-4D97-AF65-F5344CB8AC3E}">
        <p14:creationId xmlns:p14="http://schemas.microsoft.com/office/powerpoint/2010/main" val="3081507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Mit welchen</a:t>
            </a:r>
            <a:r>
              <a:rPr lang="de-AT" baseline="0" dirty="0" smtClean="0"/>
              <a:t> Mitteln kann </a:t>
            </a:r>
            <a:r>
              <a:rPr lang="de-AT" dirty="0" smtClean="0"/>
              <a:t>Krebs natürlich</a:t>
            </a:r>
            <a:r>
              <a:rPr lang="de-AT" baseline="0" dirty="0" smtClean="0"/>
              <a:t> behandelt werden.</a:t>
            </a:r>
          </a:p>
          <a:p>
            <a:endParaRPr lang="de-AT" baseline="0" dirty="0" smtClean="0"/>
          </a:p>
          <a:p>
            <a:r>
              <a:rPr lang="de-AT" baseline="0" dirty="0" err="1" smtClean="0"/>
              <a:t>Iphone</a:t>
            </a:r>
            <a:r>
              <a:rPr lang="de-AT" baseline="0" dirty="0" smtClean="0"/>
              <a:t> um €1,- : solche </a:t>
            </a:r>
            <a:r>
              <a:rPr lang="de-AT" baseline="0" dirty="0" err="1" smtClean="0"/>
              <a:t>Fakes</a:t>
            </a:r>
            <a:r>
              <a:rPr lang="de-AT" baseline="0" dirty="0" smtClean="0"/>
              <a:t> sind auf mit Schadsoftwäre, Phishing </a:t>
            </a:r>
            <a:r>
              <a:rPr lang="de-AT" baseline="0" dirty="0" err="1" smtClean="0"/>
              <a:t>etc</a:t>
            </a:r>
            <a:r>
              <a:rPr lang="de-AT" baseline="0" dirty="0" smtClean="0"/>
              <a:t> verbunden</a:t>
            </a:r>
            <a:endParaRPr lang="de-AT" dirty="0" smtClean="0"/>
          </a:p>
          <a:p>
            <a:endParaRPr lang="de-AT" dirty="0" smtClean="0"/>
          </a:p>
          <a:p>
            <a:r>
              <a:rPr lang="de-AT" dirty="0" smtClean="0"/>
              <a:t>Gefälschter IKEA Gutschein</a:t>
            </a:r>
            <a:r>
              <a:rPr lang="de-AT" baseline="0" dirty="0" smtClean="0"/>
              <a:t> in Italien ging viral.</a:t>
            </a:r>
          </a:p>
          <a:p>
            <a:endParaRPr lang="de-AT" baseline="0" dirty="0" smtClean="0"/>
          </a:p>
          <a:p>
            <a:r>
              <a:rPr lang="de-AT" baseline="0" dirty="0" smtClean="0"/>
              <a:t>Folgen: User zum Kauf ermutigen anregen und damit Daten abgreifen bzw. Profit zu generieren.</a:t>
            </a:r>
          </a:p>
          <a:p>
            <a:endParaRPr lang="de-AT" baseline="0" dirty="0" smtClean="0"/>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19</a:t>
            </a:fld>
            <a:endParaRPr lang="de-AT"/>
          </a:p>
        </p:txBody>
      </p:sp>
    </p:spTree>
    <p:extLst>
      <p:ext uri="{BB962C8B-B14F-4D97-AF65-F5344CB8AC3E}">
        <p14:creationId xmlns:p14="http://schemas.microsoft.com/office/powerpoint/2010/main" val="429195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u="sng" dirty="0" smtClean="0"/>
              <a:t>Darstellung des Inhalts des Vortrages</a:t>
            </a:r>
            <a:endParaRPr lang="de-AT" u="sng" baseline="0" dirty="0" smtClean="0"/>
          </a:p>
          <a:p>
            <a:endParaRPr lang="de-AT" baseline="0" dirty="0" smtClean="0"/>
          </a:p>
          <a:p>
            <a:r>
              <a:rPr lang="de-AT" baseline="0" dirty="0" smtClean="0"/>
              <a:t>Nach einigen Statistiken, die die Präsenz von </a:t>
            </a:r>
            <a:r>
              <a:rPr lang="de-AT" baseline="0" dirty="0" err="1" smtClean="0"/>
              <a:t>Fake</a:t>
            </a:r>
            <a:r>
              <a:rPr lang="de-AT" baseline="0" dirty="0" smtClean="0"/>
              <a:t> News und die tägliche Konfrontation ausdrücken, soll auf mögliche Ausformungen, das Erkennen und auf den Umgang mit </a:t>
            </a:r>
            <a:r>
              <a:rPr lang="de-AT" baseline="0" dirty="0" err="1" smtClean="0"/>
              <a:t>Fake</a:t>
            </a:r>
            <a:r>
              <a:rPr lang="de-AT" baseline="0" dirty="0" smtClean="0"/>
              <a:t> News eingegangen werden. </a:t>
            </a:r>
          </a:p>
          <a:p>
            <a:endParaRPr lang="de-AT" baseline="0" dirty="0" smtClean="0"/>
          </a:p>
          <a:p>
            <a:r>
              <a:rPr lang="de-AT" baseline="0" dirty="0" smtClean="0"/>
              <a:t>Die Auswirkungen auf das Militär und mögliche Gegenmaßnahmen, die von Regierungen und Organisationen gesetzt werden, runden den theoretischen Teil ab.</a:t>
            </a:r>
          </a:p>
          <a:p>
            <a:endParaRPr lang="de-AT" baseline="0" dirty="0" smtClean="0"/>
          </a:p>
          <a:p>
            <a:r>
              <a:rPr lang="de-AT" baseline="0" dirty="0" smtClean="0"/>
              <a:t>Den Abschluss des Unterrichtes sollen Beispiele von </a:t>
            </a:r>
            <a:r>
              <a:rPr lang="de-AT" baseline="0" dirty="0" err="1" smtClean="0"/>
              <a:t>Fake</a:t>
            </a:r>
            <a:r>
              <a:rPr lang="de-AT" baseline="0" dirty="0" smtClean="0"/>
              <a:t> News und zwei zusammenfassende Videos sein.</a:t>
            </a:r>
          </a:p>
          <a:p>
            <a:endParaRPr lang="de-AT" baseline="0" dirty="0" smtClean="0"/>
          </a:p>
        </p:txBody>
      </p:sp>
      <p:sp>
        <p:nvSpPr>
          <p:cNvPr id="4" name="Foliennummernplatzhalter 3"/>
          <p:cNvSpPr>
            <a:spLocks noGrp="1"/>
          </p:cNvSpPr>
          <p:nvPr>
            <p:ph type="sldNum" sz="quarter" idx="10"/>
          </p:nvPr>
        </p:nvSpPr>
        <p:spPr/>
        <p:txBody>
          <a:bodyPr/>
          <a:lstStyle/>
          <a:p>
            <a:fld id="{F0A5DA3B-92D6-4D4B-9895-D15CB563B5E4}" type="slidenum">
              <a:rPr lang="de-AT" smtClean="0"/>
              <a:pPr/>
              <a:t>2</a:t>
            </a:fld>
            <a:endParaRPr lang="de-AT"/>
          </a:p>
        </p:txBody>
      </p:sp>
    </p:spTree>
    <p:extLst>
      <p:ext uri="{BB962C8B-B14F-4D97-AF65-F5344CB8AC3E}">
        <p14:creationId xmlns:p14="http://schemas.microsoft.com/office/powerpoint/2010/main" val="3909553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Zum</a:t>
            </a:r>
            <a:r>
              <a:rPr lang="de-AT" baseline="0" dirty="0" smtClean="0"/>
              <a:t> britischen Muttertag am 10 03 24 postete Prinzessin Kate dieses Foto von sich mit ihren Kindern</a:t>
            </a:r>
          </a:p>
          <a:p>
            <a:r>
              <a:rPr lang="de-AT" baseline="0" dirty="0" smtClean="0"/>
              <a:t>Und wollte darauf hinweisen, dass ihre gesundheitliche Situation nicht so dramatisch ist, wie von der Öffentlichkeit angenommen. </a:t>
            </a:r>
          </a:p>
          <a:p>
            <a:r>
              <a:rPr lang="de-AT" baseline="0" dirty="0" smtClean="0"/>
              <a:t>Bildagenturen erkannten jedoch, dass das Foto bearbeitet wurde und zogen es daher zurück. </a:t>
            </a:r>
          </a:p>
          <a:p>
            <a:r>
              <a:rPr lang="de-AT" baseline="0" dirty="0" smtClean="0"/>
              <a:t>Durch die Bearbeitung wurden noch mehr Gerüchte und Spekulationen über den Gesundheitszustand in die Welt gesetzt. </a:t>
            </a:r>
          </a:p>
          <a:p>
            <a:r>
              <a:rPr lang="de-AT" baseline="0" dirty="0" smtClean="0"/>
              <a:t>Die Prinzessin reagierte und gab zur Antwort, dass sie mit „Photoshop“ experimentiert habe und es keinen Grund zur Sorge gäbe. </a:t>
            </a:r>
          </a:p>
          <a:p>
            <a:r>
              <a:rPr lang="de-AT" baseline="0" dirty="0" smtClean="0"/>
              <a:t>Folge: 48 h war die Presse mit diesem Thema mehr als beschäftigt. </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20</a:t>
            </a:fld>
            <a:endParaRPr lang="de-AT"/>
          </a:p>
        </p:txBody>
      </p:sp>
    </p:spTree>
    <p:extLst>
      <p:ext uri="{BB962C8B-B14F-4D97-AF65-F5344CB8AC3E}">
        <p14:creationId xmlns:p14="http://schemas.microsoft.com/office/powerpoint/2010/main" val="983903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21</a:t>
            </a:fld>
            <a:endParaRPr lang="de-AT"/>
          </a:p>
        </p:txBody>
      </p:sp>
    </p:spTree>
    <p:extLst>
      <p:ext uri="{BB962C8B-B14F-4D97-AF65-F5344CB8AC3E}">
        <p14:creationId xmlns:p14="http://schemas.microsoft.com/office/powerpoint/2010/main" val="342286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aseline="0" dirty="0" smtClean="0"/>
              <a:t>Ziel ist Vortrages ist es, das Bewusstsein der Teilnehmende für diese Thematik zu schaffen bzw. zu erhöhen und damit einen persönlichen wie auch den dienstlichen Schutz aufzubauen.</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3</a:t>
            </a:fld>
            <a:endParaRPr lang="de-AT"/>
          </a:p>
        </p:txBody>
      </p:sp>
    </p:spTree>
    <p:extLst>
      <p:ext uri="{BB962C8B-B14F-4D97-AF65-F5344CB8AC3E}">
        <p14:creationId xmlns:p14="http://schemas.microsoft.com/office/powerpoint/2010/main" val="154112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u="sng" baseline="0" dirty="0" smtClean="0"/>
              <a:t>Methode</a:t>
            </a:r>
          </a:p>
          <a:p>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Umfrage bzw. Abfrage unter den Teilnehmenden</a:t>
            </a:r>
            <a:r>
              <a:rPr lang="de-AT" sz="1200" kern="1200" baseline="0" dirty="0" smtClean="0">
                <a:solidFill>
                  <a:schemeClr val="tx1"/>
                </a:solidFill>
                <a:effectLst/>
                <a:latin typeface="+mn-lt"/>
                <a:ea typeface="+mn-ea"/>
                <a:cs typeface="+mn-cs"/>
              </a:rPr>
              <a:t> hinsichtlich ihre Erfahrungen und ihrer Einstellung </a:t>
            </a:r>
            <a:r>
              <a:rPr lang="de-AT" sz="1200" kern="1200" baseline="0" dirty="0" err="1" smtClean="0">
                <a:solidFill>
                  <a:schemeClr val="tx1"/>
                </a:solidFill>
                <a:effectLst/>
                <a:latin typeface="+mn-lt"/>
                <a:ea typeface="+mn-ea"/>
                <a:cs typeface="+mn-cs"/>
              </a:rPr>
              <a:t>Fake</a:t>
            </a:r>
            <a:r>
              <a:rPr lang="de-AT" sz="1200" kern="1200" baseline="0" dirty="0" smtClean="0">
                <a:solidFill>
                  <a:schemeClr val="tx1"/>
                </a:solidFill>
                <a:effectLst/>
                <a:latin typeface="+mn-lt"/>
                <a:ea typeface="+mn-ea"/>
                <a:cs typeface="+mn-cs"/>
              </a:rPr>
              <a:t> News gegenüber</a:t>
            </a:r>
            <a:r>
              <a:rPr lang="de-AT" sz="1200" kern="1200" dirty="0" smtClean="0">
                <a:solidFill>
                  <a:schemeClr val="tx1"/>
                </a:solidFill>
                <a:effectLst/>
                <a:latin typeface="+mn-lt"/>
                <a:ea typeface="+mn-ea"/>
                <a:cs typeface="+mn-cs"/>
              </a:rPr>
              <a:t>, </a:t>
            </a:r>
          </a:p>
          <a:p>
            <a:r>
              <a:rPr lang="de-AT" sz="1200" kern="1200" dirty="0" smtClean="0">
                <a:solidFill>
                  <a:schemeClr val="tx1"/>
                </a:solidFill>
                <a:effectLst/>
                <a:latin typeface="+mn-lt"/>
                <a:ea typeface="+mn-ea"/>
                <a:cs typeface="+mn-cs"/>
              </a:rPr>
              <a:t>um eine Einbindung sicherzustellen und die persönliche Betroffenheit noch näher zu veranschaulichen. </a:t>
            </a:r>
          </a:p>
          <a:p>
            <a:r>
              <a:rPr lang="de-AT" baseline="0" dirty="0" smtClean="0"/>
              <a:t>Möglichkeit zu einer Redekette:</a:t>
            </a:r>
          </a:p>
          <a:p>
            <a:r>
              <a:rPr lang="de-AT" baseline="0" dirty="0" smtClean="0"/>
              <a:t>Wer hat schon auf welche Weise zu welchen Themen mit </a:t>
            </a:r>
            <a:r>
              <a:rPr lang="de-AT" baseline="0" dirty="0" err="1" smtClean="0"/>
              <a:t>Fake</a:t>
            </a:r>
            <a:r>
              <a:rPr lang="de-AT" baseline="0" dirty="0" smtClean="0"/>
              <a:t> News Erfahrungen gemacht. </a:t>
            </a:r>
            <a:endParaRPr lang="de-AT" dirty="0" smtClean="0"/>
          </a:p>
          <a:p>
            <a:endParaRPr lang="de-AT" sz="1200" kern="1200" dirty="0" smtClean="0">
              <a:solidFill>
                <a:schemeClr val="tx1"/>
              </a:solidFill>
              <a:effectLst/>
              <a:latin typeface="+mn-lt"/>
              <a:ea typeface="+mn-ea"/>
              <a:cs typeface="+mn-cs"/>
            </a:endParaRPr>
          </a:p>
          <a:p>
            <a:endParaRPr lang="de-A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200"/>
              </a:spcBef>
              <a:spcAft>
                <a:spcPts val="0"/>
              </a:spcAft>
              <a:buClrTx/>
              <a:buSzTx/>
              <a:buFontTx/>
              <a:buNone/>
              <a:tabLst/>
              <a:defRPr/>
            </a:pPr>
            <a:r>
              <a:rPr lang="de-AT" dirty="0" smtClean="0"/>
              <a:t>Die Zahlen</a:t>
            </a:r>
            <a:r>
              <a:rPr lang="de-AT" baseline="0" dirty="0" smtClean="0"/>
              <a:t> stammen aus einer Umfragen der EU-Kommission zu </a:t>
            </a:r>
            <a:r>
              <a:rPr lang="de-AT" baseline="0" dirty="0" err="1" smtClean="0"/>
              <a:t>Fake</a:t>
            </a:r>
            <a:r>
              <a:rPr lang="de-AT" baseline="0" dirty="0" smtClean="0"/>
              <a:t> News von 2023 – eine Detailierung ist nicht näher notwendig; </a:t>
            </a:r>
          </a:p>
          <a:p>
            <a:pPr marL="0" marR="0" lvl="0" indent="0" algn="l" defTabSz="914400" rtl="0" eaLnBrk="1" fontAlgn="auto" latinLnBrk="0" hangingPunct="1">
              <a:lnSpc>
                <a:spcPct val="100000"/>
              </a:lnSpc>
              <a:spcBef>
                <a:spcPts val="200"/>
              </a:spcBef>
              <a:spcAft>
                <a:spcPts val="0"/>
              </a:spcAft>
              <a:buClrTx/>
              <a:buSzTx/>
              <a:buFontTx/>
              <a:buNone/>
              <a:tabLst/>
              <a:defRPr/>
            </a:pPr>
            <a:r>
              <a:rPr lang="de-AT" baseline="0" dirty="0" smtClean="0"/>
              <a:t>sie sollen nur einen Eindruck vermitteln.</a:t>
            </a:r>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4</a:t>
            </a:fld>
            <a:endParaRPr lang="de-AT"/>
          </a:p>
        </p:txBody>
      </p:sp>
    </p:spTree>
    <p:extLst>
      <p:ext uri="{BB962C8B-B14F-4D97-AF65-F5344CB8AC3E}">
        <p14:creationId xmlns:p14="http://schemas.microsoft.com/office/powerpoint/2010/main" val="94390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u="sng" dirty="0" smtClean="0"/>
              <a:t>Methode</a:t>
            </a:r>
          </a:p>
          <a:p>
            <a:endParaRPr lang="de-AT" dirty="0" smtClean="0"/>
          </a:p>
          <a:p>
            <a:r>
              <a:rPr lang="de-AT" dirty="0" smtClean="0"/>
              <a:t>Darstellung</a:t>
            </a:r>
            <a:r>
              <a:rPr lang="de-AT" baseline="0" dirty="0" smtClean="0"/>
              <a:t> der </a:t>
            </a:r>
            <a:r>
              <a:rPr lang="de-AT" dirty="0" smtClean="0"/>
              <a:t>Umfrage von saferinternet.at in Bezug</a:t>
            </a:r>
            <a:r>
              <a:rPr lang="de-AT" baseline="0" dirty="0" smtClean="0"/>
              <a:t> auf Jugendliche im Umgang mit </a:t>
            </a:r>
            <a:r>
              <a:rPr lang="de-AT" baseline="0" dirty="0" err="1" smtClean="0"/>
              <a:t>Fake</a:t>
            </a:r>
            <a:r>
              <a:rPr lang="de-AT" baseline="0" dirty="0" smtClean="0"/>
              <a:t> News.</a:t>
            </a:r>
          </a:p>
          <a:p>
            <a:endParaRPr lang="de-AT" baseline="0" dirty="0" smtClean="0"/>
          </a:p>
          <a:p>
            <a:r>
              <a:rPr lang="de-AT" baseline="0" dirty="0" smtClean="0"/>
              <a:t>!!! Einbeziehen der Teilnehmer und Diskussion über ihre Erfahrung / Umgang mit </a:t>
            </a:r>
            <a:r>
              <a:rPr lang="de-AT" baseline="0" dirty="0" err="1" smtClean="0"/>
              <a:t>Fake</a:t>
            </a:r>
            <a:r>
              <a:rPr lang="de-AT" baseline="0" dirty="0" smtClean="0"/>
              <a:t> News im Rahmen der Folie 4 und 5. </a:t>
            </a:r>
            <a:br>
              <a:rPr lang="de-AT" baseline="0" dirty="0" smtClean="0"/>
            </a:br>
            <a:r>
              <a:rPr lang="de-AT" baseline="0" dirty="0" smtClean="0"/>
              <a:t>Details der Umfrage sind dem Begleitheft zu entnehmen. </a:t>
            </a:r>
          </a:p>
          <a:p>
            <a:r>
              <a:rPr lang="de-AT" baseline="0" dirty="0" smtClean="0"/>
              <a:t>Ziel ist es wiederum darzustellen, dass vom der Thematik der Großteil betroffen ist. </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5</a:t>
            </a:fld>
            <a:endParaRPr lang="de-AT"/>
          </a:p>
        </p:txBody>
      </p:sp>
    </p:spTree>
    <p:extLst>
      <p:ext uri="{BB962C8B-B14F-4D97-AF65-F5344CB8AC3E}">
        <p14:creationId xmlns:p14="http://schemas.microsoft.com/office/powerpoint/2010/main" val="13599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u="sng" dirty="0" smtClean="0"/>
              <a:t>Methode</a:t>
            </a:r>
          </a:p>
          <a:p>
            <a:endParaRPr lang="de-AT" dirty="0" smtClean="0"/>
          </a:p>
          <a:p>
            <a:r>
              <a:rPr lang="de-AT" dirty="0" smtClean="0"/>
              <a:t>BRAINSTORMING oder Aufmerksamkeitswecker!</a:t>
            </a:r>
          </a:p>
          <a:p>
            <a:r>
              <a:rPr lang="de-AT" dirty="0" smtClean="0"/>
              <a:t>Begriffe</a:t>
            </a:r>
            <a:r>
              <a:rPr lang="de-AT" baseline="0" dirty="0" smtClean="0"/>
              <a:t> entweder an einer Flipchart festhalten oder auf Kärtchen schreiben und festhalten. </a:t>
            </a:r>
          </a:p>
          <a:p>
            <a:endParaRPr lang="de-AT" dirty="0" smtClean="0"/>
          </a:p>
          <a:p>
            <a:r>
              <a:rPr lang="de-AT" dirty="0" smtClean="0"/>
              <a:t>Welche</a:t>
            </a:r>
            <a:r>
              <a:rPr lang="de-AT" baseline="0" dirty="0" smtClean="0"/>
              <a:t> anderen Begriffe fallen den Teilnehmenden für </a:t>
            </a:r>
            <a:r>
              <a:rPr lang="de-AT" baseline="0" dirty="0" err="1" smtClean="0"/>
              <a:t>Fake</a:t>
            </a:r>
            <a:r>
              <a:rPr lang="de-AT" baseline="0" dirty="0" smtClean="0"/>
              <a:t> News ein?</a:t>
            </a:r>
          </a:p>
          <a:p>
            <a:endParaRPr lang="de-AT" baseline="0" dirty="0" smtClean="0"/>
          </a:p>
          <a:p>
            <a:r>
              <a:rPr lang="de-AT" baseline="0" dirty="0" smtClean="0"/>
              <a:t>Im Anschluss besteht die Möglichkeit zu einer Redekette:</a:t>
            </a:r>
          </a:p>
          <a:p>
            <a:r>
              <a:rPr lang="de-AT" baseline="0" dirty="0" smtClean="0"/>
              <a:t>Wer hat schon auf welche Weise zu welchen Themen mit </a:t>
            </a:r>
            <a:r>
              <a:rPr lang="de-AT" baseline="0" dirty="0" err="1" smtClean="0"/>
              <a:t>Fake</a:t>
            </a:r>
            <a:r>
              <a:rPr lang="de-AT" baseline="0" dirty="0" smtClean="0"/>
              <a:t> News Erfahrungen gemacht. </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6</a:t>
            </a:fld>
            <a:endParaRPr lang="de-AT"/>
          </a:p>
        </p:txBody>
      </p:sp>
    </p:spTree>
    <p:extLst>
      <p:ext uri="{BB962C8B-B14F-4D97-AF65-F5344CB8AC3E}">
        <p14:creationId xmlns:p14="http://schemas.microsoft.com/office/powerpoint/2010/main" val="168675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Darstellung/Vortrag</a:t>
            </a:r>
            <a:r>
              <a:rPr lang="de-AT" baseline="0" dirty="0" smtClean="0"/>
              <a:t> des Inhaltes.</a:t>
            </a:r>
            <a:endParaRPr lang="de-AT" dirty="0" smtClean="0"/>
          </a:p>
          <a:p>
            <a:endParaRPr lang="de-AT" dirty="0" smtClean="0"/>
          </a:p>
          <a:p>
            <a:r>
              <a:rPr lang="de-AT" dirty="0" smtClean="0"/>
              <a:t>„</a:t>
            </a:r>
            <a:r>
              <a:rPr lang="de-AT" dirty="0" err="1" smtClean="0"/>
              <a:t>Fake</a:t>
            </a:r>
            <a:r>
              <a:rPr lang="de-AT" dirty="0" smtClean="0"/>
              <a:t> News“ sind unechte oder gefälschte Nachrichten. </a:t>
            </a:r>
          </a:p>
          <a:p>
            <a:r>
              <a:rPr lang="de-AT" dirty="0" smtClean="0"/>
              <a:t>Mangels klarer</a:t>
            </a:r>
            <a:r>
              <a:rPr lang="de-AT" baseline="0" dirty="0" smtClean="0"/>
              <a:t> Definition wurde es zum Modewort. </a:t>
            </a:r>
          </a:p>
          <a:p>
            <a:r>
              <a:rPr lang="de-AT" baseline="0" dirty="0" smtClean="0"/>
              <a:t>Es liefert keinen Bezug auf Akteure oder die Absicht dahinter.</a:t>
            </a:r>
          </a:p>
          <a:p>
            <a:r>
              <a:rPr lang="de-AT" baseline="0" dirty="0" smtClean="0"/>
              <a:t>In der wissenschaftlichen und politischen Debatte werden die Termini „Desinformation“ und „</a:t>
            </a:r>
            <a:r>
              <a:rPr lang="de-AT" baseline="0" dirty="0" err="1" smtClean="0"/>
              <a:t>Misinformation</a:t>
            </a:r>
            <a:r>
              <a:rPr lang="de-AT" baseline="0" dirty="0" smtClean="0"/>
              <a:t>“ verwendet.</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7</a:t>
            </a:fld>
            <a:endParaRPr lang="de-AT"/>
          </a:p>
        </p:txBody>
      </p:sp>
    </p:spTree>
    <p:extLst>
      <p:ext uri="{BB962C8B-B14F-4D97-AF65-F5344CB8AC3E}">
        <p14:creationId xmlns:p14="http://schemas.microsoft.com/office/powerpoint/2010/main" val="238044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Nähere</a:t>
            </a:r>
            <a:r>
              <a:rPr lang="de-AT" baseline="0" dirty="0" smtClean="0"/>
              <a:t> Ausformung bzw. Darstellung der Arten von </a:t>
            </a:r>
            <a:r>
              <a:rPr lang="de-AT" baseline="0" dirty="0" err="1" smtClean="0"/>
              <a:t>Fake</a:t>
            </a:r>
            <a:r>
              <a:rPr lang="de-AT" baseline="0" dirty="0" smtClean="0"/>
              <a:t> News</a:t>
            </a:r>
          </a:p>
          <a:p>
            <a:r>
              <a:rPr lang="de-AT" baseline="0" dirty="0" smtClean="0"/>
              <a:t>Während eine ungenaue Berichterstattung eines Journalisten meist nur geringfügig von der Wahrheit abweicht und </a:t>
            </a:r>
            <a:r>
              <a:rPr lang="de-AT" baseline="0" dirty="0" err="1" smtClean="0"/>
              <a:t>grds</a:t>
            </a:r>
            <a:r>
              <a:rPr lang="de-AT" baseline="0" dirty="0" smtClean="0"/>
              <a:t> nicht intendiert ist und</a:t>
            </a:r>
          </a:p>
          <a:p>
            <a:r>
              <a:rPr lang="de-AT" baseline="0" dirty="0" smtClean="0"/>
              <a:t>darüber hinaus rasch und einfach revidierbar ist, ist Propaganda pol/</a:t>
            </a:r>
            <a:r>
              <a:rPr lang="de-AT" baseline="0" dirty="0" err="1" smtClean="0"/>
              <a:t>mil</a:t>
            </a:r>
            <a:r>
              <a:rPr lang="de-AT" baseline="0" dirty="0" smtClean="0"/>
              <a:t> eingesetzte </a:t>
            </a:r>
            <a:r>
              <a:rPr lang="de-AT" baseline="0" dirty="0" err="1" smtClean="0"/>
              <a:t>Disinformation</a:t>
            </a:r>
            <a:r>
              <a:rPr lang="de-AT" baseline="0" dirty="0" smtClean="0"/>
              <a:t>, die bewusst vom Sender eingesetzt wird, </a:t>
            </a:r>
          </a:p>
          <a:p>
            <a:r>
              <a:rPr lang="de-AT" baseline="0" dirty="0" smtClean="0"/>
              <a:t>die eine extreme Abweichung von der Wahrheit aufweist und zur Beeinflussung / Manipulation des Empfängers / Gegners beitragt. </a:t>
            </a:r>
          </a:p>
          <a:p>
            <a:r>
              <a:rPr lang="de-AT" baseline="0" dirty="0" smtClean="0"/>
              <a:t>Daher wirkt sie (gesellschaftspolitisch) ungleich gefährlicher.</a:t>
            </a:r>
          </a:p>
          <a:p>
            <a:endParaRPr lang="de-AT" baseline="0" dirty="0" smtClean="0"/>
          </a:p>
          <a:p>
            <a:r>
              <a:rPr lang="de-AT" baseline="0" dirty="0" smtClean="0"/>
              <a:t>Zur Erklärung:</a:t>
            </a:r>
          </a:p>
          <a:p>
            <a:r>
              <a:rPr lang="de-AT" b="1" dirty="0" smtClean="0"/>
              <a:t>Desinformation</a:t>
            </a:r>
            <a:r>
              <a:rPr lang="de-AT" dirty="0" smtClean="0"/>
              <a:t> wird als die absichtliche Verbreitung falscher Informationen definiert, um Menschen zu täuschen. Es handelt sich um eine orchestrierte feindselige Aktivität, bei der Akteure strategische Täuschungen und Medienmanipulationstaktiken einsetzen, um politische, militärische oder kommerzielle Ziele voranzutreiben. Desinformation beinhaltet Angriffe, die verschiedene rhetorische Strategien und Wissensformen nutzen, einschließlich Falschheiten, Wahrheiten, Halbwahrheiten und Werturteilen, um Kulturkriege und andere identitätsgetriebene Kontroversen auszunutzen und zu verstärken​​</a:t>
            </a:r>
          </a:p>
          <a:p>
            <a:r>
              <a:rPr lang="de-AT" dirty="0" smtClean="0"/>
              <a:t>.</a:t>
            </a:r>
          </a:p>
          <a:p>
            <a:r>
              <a:rPr lang="de-AT" b="1" dirty="0" err="1" smtClean="0"/>
              <a:t>Misinformation</a:t>
            </a:r>
            <a:r>
              <a:rPr lang="de-AT" dirty="0" smtClean="0"/>
              <a:t> (Fehlinformation) bezieht sich auf Ungenauigkeiten, die aus einem unbeabsichtigten Fehler resultieren. </a:t>
            </a:r>
            <a:r>
              <a:rPr lang="de-AT" dirty="0" err="1" smtClean="0"/>
              <a:t>Misinformation</a:t>
            </a:r>
            <a:r>
              <a:rPr lang="de-AT" dirty="0" smtClean="0"/>
              <a:t> kann verwendet werden, um Desinformation zu erzeugen, wenn </a:t>
            </a:r>
            <a:r>
              <a:rPr lang="de-AT" dirty="0" err="1" smtClean="0"/>
              <a:t>bekannterweise</a:t>
            </a:r>
            <a:r>
              <a:rPr lang="de-AT" dirty="0" smtClean="0"/>
              <a:t> fehlerhafte Informationen absichtlich und gezielt verbreitet werden​​. </a:t>
            </a:r>
          </a:p>
          <a:p>
            <a:r>
              <a:rPr lang="de-AT" dirty="0" smtClean="0"/>
              <a:t>Basierend auf dem Kontext und der allgemeinen Verwendung des Begriffs, bezieht sich "Fehlinformation" typischerweise auf Informationen, die irrtümlich oder unbeabsichtigt falsch sind, ohne die Absicht zu täuschen. </a:t>
            </a:r>
          </a:p>
          <a:p>
            <a:endParaRPr lang="de-AT" dirty="0" smtClean="0"/>
          </a:p>
          <a:p>
            <a:endParaRPr lang="de-AT" dirty="0" smtClean="0"/>
          </a:p>
          <a:p>
            <a:r>
              <a:rPr lang="de-AT" b="1" dirty="0" smtClean="0"/>
              <a:t>Falschinformation</a:t>
            </a:r>
            <a:r>
              <a:rPr lang="de-AT" dirty="0" smtClean="0"/>
              <a:t> ist ein Begriff, der oft synonym mit </a:t>
            </a:r>
            <a:r>
              <a:rPr lang="de-AT" dirty="0" err="1" smtClean="0"/>
              <a:t>Misinformation</a:t>
            </a:r>
            <a:r>
              <a:rPr lang="de-AT" dirty="0" smtClean="0"/>
              <a:t> verwendet wird und sich auf falsche oder ungenaue Informationen bezieht, die ohne die Absicht zur Täuschung verbreitet werden. Im Gegensatz dazu liegt der Schwerpunkt bei Desinformation auf der Absicht hinter der Verbreitung der Informationen.</a:t>
            </a:r>
          </a:p>
        </p:txBody>
      </p:sp>
      <p:sp>
        <p:nvSpPr>
          <p:cNvPr id="4" name="Foliennummernplatzhalter 3"/>
          <p:cNvSpPr>
            <a:spLocks noGrp="1"/>
          </p:cNvSpPr>
          <p:nvPr>
            <p:ph type="sldNum" sz="quarter" idx="10"/>
          </p:nvPr>
        </p:nvSpPr>
        <p:spPr/>
        <p:txBody>
          <a:bodyPr/>
          <a:lstStyle/>
          <a:p>
            <a:fld id="{F0A5DA3B-92D6-4D4B-9895-D15CB563B5E4}" type="slidenum">
              <a:rPr lang="de-AT" smtClean="0"/>
              <a:pPr/>
              <a:t>8</a:t>
            </a:fld>
            <a:endParaRPr lang="de-AT"/>
          </a:p>
        </p:txBody>
      </p:sp>
    </p:spTree>
    <p:extLst>
      <p:ext uri="{BB962C8B-B14F-4D97-AF65-F5344CB8AC3E}">
        <p14:creationId xmlns:p14="http://schemas.microsoft.com/office/powerpoint/2010/main" val="379789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Gefakt</a:t>
            </a:r>
            <a:r>
              <a:rPr lang="de-AT" baseline="0" dirty="0" smtClean="0"/>
              <a:t> kann jeglicher Content im Netz / in den Medien werden.</a:t>
            </a:r>
          </a:p>
          <a:p>
            <a:r>
              <a:rPr lang="de-AT" baseline="0" dirty="0" smtClean="0"/>
              <a:t>Eine Meinung ist diametral von Wissen bzw. Fakten abweichend. </a:t>
            </a:r>
          </a:p>
          <a:p>
            <a:r>
              <a:rPr lang="de-AT" baseline="0" dirty="0" smtClean="0"/>
              <a:t>Gemäß dem </a:t>
            </a:r>
            <a:r>
              <a:rPr lang="de-AT" baseline="0" dirty="0" err="1" smtClean="0"/>
              <a:t>Commedian</a:t>
            </a:r>
            <a:r>
              <a:rPr lang="de-AT" baseline="0" dirty="0" smtClean="0"/>
              <a:t> Alex </a:t>
            </a:r>
            <a:r>
              <a:rPr lang="de-AT" baseline="0" dirty="0" err="1" smtClean="0"/>
              <a:t>Kristan</a:t>
            </a:r>
            <a:r>
              <a:rPr lang="de-AT" baseline="0" dirty="0" smtClean="0"/>
              <a:t>: „Wenn ich zu einem Thema nur eine Meinung und kein Wissen habe, sag ich lieber nichts, und überlasse es den Experten!“</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9</a:t>
            </a:fld>
            <a:endParaRPr lang="de-AT"/>
          </a:p>
        </p:txBody>
      </p:sp>
    </p:spTree>
    <p:extLst>
      <p:ext uri="{BB962C8B-B14F-4D97-AF65-F5344CB8AC3E}">
        <p14:creationId xmlns:p14="http://schemas.microsoft.com/office/powerpoint/2010/main" val="3440927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 descr="C:\BKA-2018\BKA2018-Brief\REPUBLIK-AT-DOKUMENTVORLAGEN\POTX\HG_Powerpoint_4zu3.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539999" y="927100"/>
            <a:ext cx="7978526" cy="1058887"/>
          </a:xfrm>
        </p:spPr>
        <p:txBody>
          <a:bodyPr anchor="b" anchorCtr="0"/>
          <a:lstStyle>
            <a:lvl1pPr>
              <a:lnSpc>
                <a:spcPts val="4000"/>
              </a:lnSpc>
              <a:defRPr sz="3600">
                <a:solidFill>
                  <a:schemeClr val="tx1"/>
                </a:solidFill>
                <a:latin typeface="+mj-lt"/>
              </a:defRPr>
            </a:lvl1pPr>
          </a:lstStyle>
          <a:p>
            <a:r>
              <a:rPr lang="de-DE" dirty="0"/>
              <a:t>Titelmasterformat </a:t>
            </a:r>
            <a:br>
              <a:rPr lang="de-DE" dirty="0"/>
            </a:br>
            <a:r>
              <a:rPr lang="de-DE" dirty="0"/>
              <a:t>durch Klicken bearbeiten</a:t>
            </a:r>
            <a:endParaRPr lang="de-AT" dirty="0"/>
          </a:p>
        </p:txBody>
      </p:sp>
      <p:sp>
        <p:nvSpPr>
          <p:cNvPr id="3" name="Untertitel 1"/>
          <p:cNvSpPr>
            <a:spLocks noGrp="1"/>
          </p:cNvSpPr>
          <p:nvPr>
            <p:ph type="subTitle" idx="1"/>
          </p:nvPr>
        </p:nvSpPr>
        <p:spPr>
          <a:xfrm>
            <a:off x="539999" y="2053750"/>
            <a:ext cx="7978526" cy="1390388"/>
          </a:xfrm>
        </p:spPr>
        <p:txBody>
          <a:bodyPr/>
          <a:lstStyle>
            <a:lvl1pPr marL="0" indent="0" algn="l">
              <a:lnSpc>
                <a:spcPts val="4000"/>
              </a:lnSpc>
              <a:spcBef>
                <a:spcPts val="0"/>
              </a:spcBef>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AT" dirty="0"/>
          </a:p>
        </p:txBody>
      </p:sp>
      <p:sp>
        <p:nvSpPr>
          <p:cNvPr id="5" name="Textplatzhalter 4"/>
          <p:cNvSpPr>
            <a:spLocks noGrp="1"/>
          </p:cNvSpPr>
          <p:nvPr>
            <p:ph type="body" sz="quarter" idx="10"/>
          </p:nvPr>
        </p:nvSpPr>
        <p:spPr>
          <a:xfrm>
            <a:off x="539750" y="4191000"/>
            <a:ext cx="3422650" cy="415529"/>
          </a:xfrm>
        </p:spPr>
        <p:txBody>
          <a:bodyPr anchor="b" anchorCtr="0"/>
          <a:lstStyle>
            <a:lvl1pPr marL="0" indent="0">
              <a:lnSpc>
                <a:spcPts val="1800"/>
              </a:lnSpc>
              <a:spcAft>
                <a:spcPts val="0"/>
              </a:spcAft>
              <a:buNone/>
              <a:defRPr sz="1400"/>
            </a:lvl1pPr>
          </a:lstStyle>
          <a:p>
            <a:pPr lvl="0"/>
            <a:r>
              <a:rPr lang="de-DE"/>
              <a:t>Mastertextformat bearbeiten</a:t>
            </a:r>
          </a:p>
        </p:txBody>
      </p:sp>
      <p:sp>
        <p:nvSpPr>
          <p:cNvPr id="13" name="Textfeld 12"/>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bmlv.gv.at</a:t>
            </a:r>
          </a:p>
        </p:txBody>
      </p:sp>
      <p:pic>
        <p:nvPicPr>
          <p:cNvPr id="14" name="Grafik 13"/>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6802" y="208971"/>
            <a:ext cx="2746416" cy="665478"/>
          </a:xfrm>
          <a:prstGeom prst="rect">
            <a:avLst/>
          </a:prstGeom>
          <a:noFill/>
          <a:ln>
            <a:noFill/>
          </a:ln>
        </p:spPr>
      </p:pic>
    </p:spTree>
    <p:extLst>
      <p:ext uri="{BB962C8B-B14F-4D97-AF65-F5344CB8AC3E}">
        <p14:creationId xmlns:p14="http://schemas.microsoft.com/office/powerpoint/2010/main" val="389748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8" name="Textplatzhalter 7"/>
          <p:cNvSpPr>
            <a:spLocks noGrp="1"/>
          </p:cNvSpPr>
          <p:nvPr>
            <p:ph type="body" sz="quarter" idx="13"/>
          </p:nvPr>
        </p:nvSpPr>
        <p:spPr>
          <a:xfrm>
            <a:off x="539751" y="1557900"/>
            <a:ext cx="7978775" cy="2942035"/>
          </a:xfrm>
        </p:spPr>
        <p:txBody>
          <a:bodyPr/>
          <a:lstStyle/>
          <a:p>
            <a:pPr lvl="0"/>
            <a:r>
              <a:rPr lang="de-DE"/>
              <a:t>Mastertextformat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a:xfrm>
            <a:off x="7704003" y="4790252"/>
            <a:ext cx="814522" cy="200025"/>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95316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1" y="987036"/>
            <a:ext cx="7978525" cy="622091"/>
          </a:xfrm>
        </p:spPr>
        <p:txBody>
          <a:bodyPr/>
          <a:lstStyle/>
          <a:p>
            <a:r>
              <a:rPr lang="de-DE"/>
              <a:t>Mastertitelformat bearbeiten</a:t>
            </a:r>
            <a:endParaRPr lang="de-DE" dirty="0"/>
          </a:p>
        </p:txBody>
      </p:sp>
      <p:sp>
        <p:nvSpPr>
          <p:cNvPr id="7" name="Bildplatzhalter 6"/>
          <p:cNvSpPr>
            <a:spLocks noGrp="1"/>
          </p:cNvSpPr>
          <p:nvPr>
            <p:ph type="pic" sz="quarter" idx="13"/>
          </p:nvPr>
        </p:nvSpPr>
        <p:spPr>
          <a:xfrm>
            <a:off x="539751" y="1556736"/>
            <a:ext cx="7978775" cy="3049793"/>
          </a:xfrm>
        </p:spPr>
        <p:txBody>
          <a:bodyPr/>
          <a:lstStyle/>
          <a:p>
            <a:r>
              <a:rPr lang="de-DE"/>
              <a:t>Bild durch Klicken auf Symbol hinzufügen</a:t>
            </a:r>
            <a:endParaRPr lang="de-DE" dirty="0"/>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26073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10"/>
          </p:nvPr>
        </p:nvSpPr>
        <p:spPr/>
        <p:txBody>
          <a:bodyPr/>
          <a:lstStyle/>
          <a:p>
            <a:r>
              <a:rPr lang="de-AT"/>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5" name="Bildplatzhalter 6"/>
          <p:cNvSpPr>
            <a:spLocks noGrp="1"/>
          </p:cNvSpPr>
          <p:nvPr>
            <p:ph type="pic" sz="quarter" idx="13"/>
          </p:nvPr>
        </p:nvSpPr>
        <p:spPr>
          <a:xfrm>
            <a:off x="539750" y="1557900"/>
            <a:ext cx="3813175" cy="3048629"/>
          </a:xfrm>
        </p:spPr>
        <p:txBody>
          <a:bodyPr/>
          <a:lstStyle/>
          <a:p>
            <a:r>
              <a:rPr lang="de-DE"/>
              <a:t>Bild durch Klicken auf Symbol hinzufügen</a:t>
            </a:r>
            <a:endParaRPr lang="de-DE" dirty="0"/>
          </a:p>
        </p:txBody>
      </p:sp>
      <p:sp>
        <p:nvSpPr>
          <p:cNvPr id="7" name="Textplatzhalter 6"/>
          <p:cNvSpPr>
            <a:spLocks noGrp="1"/>
          </p:cNvSpPr>
          <p:nvPr>
            <p:ph type="body" sz="quarter" idx="14"/>
          </p:nvPr>
        </p:nvSpPr>
        <p:spPr>
          <a:xfrm>
            <a:off x="4706125" y="1557900"/>
            <a:ext cx="3812400" cy="3048629"/>
          </a:xfrm>
        </p:spPr>
        <p:txBody>
          <a:bodyPr/>
          <a:lstStyle/>
          <a:p>
            <a:pPr lvl="0"/>
            <a:r>
              <a:rPr lang="de-DE"/>
              <a:t>Mastertextformat bearbeiten</a:t>
            </a:r>
          </a:p>
        </p:txBody>
      </p:sp>
    </p:spTree>
    <p:extLst>
      <p:ext uri="{BB962C8B-B14F-4D97-AF65-F5344CB8AC3E}">
        <p14:creationId xmlns:p14="http://schemas.microsoft.com/office/powerpoint/2010/main" val="239426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10"/>
          </p:nvPr>
        </p:nvSpPr>
        <p:spPr/>
        <p:txBody>
          <a:bodyPr/>
          <a:lstStyle/>
          <a:p>
            <a:r>
              <a:rPr lang="de-AT"/>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8" name="Inhaltsplatzhalter 7"/>
          <p:cNvSpPr>
            <a:spLocks noGrp="1"/>
          </p:cNvSpPr>
          <p:nvPr>
            <p:ph sz="quarter" idx="15"/>
          </p:nvPr>
        </p:nvSpPr>
        <p:spPr>
          <a:xfrm>
            <a:off x="540000" y="1557900"/>
            <a:ext cx="3838575" cy="3048629"/>
          </a:xfrm>
        </p:spPr>
        <p:txBody>
          <a:bodyPr/>
          <a:lstStyle/>
          <a:p>
            <a:pPr lvl="0"/>
            <a:r>
              <a:rPr lang="de-DE"/>
              <a:t>Mastertextformat bearbeiten</a:t>
            </a:r>
          </a:p>
          <a:p>
            <a:pPr lvl="1"/>
            <a:r>
              <a:rPr lang="de-DE"/>
              <a:t>Zweite Ebene</a:t>
            </a:r>
          </a:p>
          <a:p>
            <a:pPr lvl="2"/>
            <a:r>
              <a:rPr lang="de-DE"/>
              <a:t>Dritte Ebene</a:t>
            </a:r>
          </a:p>
        </p:txBody>
      </p:sp>
      <p:sp>
        <p:nvSpPr>
          <p:cNvPr id="9" name="Inhaltsplatzhalter 7"/>
          <p:cNvSpPr>
            <a:spLocks noGrp="1"/>
          </p:cNvSpPr>
          <p:nvPr>
            <p:ph sz="quarter" idx="16"/>
          </p:nvPr>
        </p:nvSpPr>
        <p:spPr>
          <a:xfrm>
            <a:off x="4679951" y="1557900"/>
            <a:ext cx="3838575" cy="3048629"/>
          </a:xfrm>
        </p:spPr>
        <p:txBody>
          <a:body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66619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Inhaltsplatzhalter 8"/>
          <p:cNvSpPr>
            <a:spLocks noGrp="1"/>
          </p:cNvSpPr>
          <p:nvPr>
            <p:ph sz="quarter" idx="13"/>
          </p:nvPr>
        </p:nvSpPr>
        <p:spPr>
          <a:xfrm>
            <a:off x="539751" y="1557900"/>
            <a:ext cx="7978775" cy="3048629"/>
          </a:xfrm>
        </p:spPr>
        <p:txBody>
          <a:bodyPr/>
          <a:lstStyle/>
          <a:p>
            <a:pPr lvl="0"/>
            <a:r>
              <a:rPr lang="de-DE"/>
              <a:t>Mastertextformat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55044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949838"/>
            <a:ext cx="5389200" cy="838210"/>
          </a:xfrm>
        </p:spPr>
        <p:txBody>
          <a:bodyPr/>
          <a:lstStyle>
            <a:lvl1pPr>
              <a:lnSpc>
                <a:spcPts val="4000"/>
              </a:lnSpc>
              <a:defRPr sz="3000" b="0">
                <a:solidFill>
                  <a:schemeClr val="tx1"/>
                </a:solidFill>
              </a:defRPr>
            </a:lvl1pPr>
          </a:lstStyle>
          <a:p>
            <a:r>
              <a:rPr lang="de-DE" dirty="0"/>
              <a:t>Titelmasterformat durch Klicken </a:t>
            </a:r>
            <a:br>
              <a:rPr lang="de-DE" dirty="0"/>
            </a:br>
            <a:r>
              <a:rPr lang="de-DE" dirty="0"/>
              <a:t>bearbeiten</a:t>
            </a:r>
          </a:p>
        </p:txBody>
      </p:sp>
      <p:sp>
        <p:nvSpPr>
          <p:cNvPr id="9" name="Textplatzhalter 8"/>
          <p:cNvSpPr>
            <a:spLocks noGrp="1"/>
          </p:cNvSpPr>
          <p:nvPr>
            <p:ph type="body" sz="quarter" idx="10"/>
          </p:nvPr>
        </p:nvSpPr>
        <p:spPr>
          <a:xfrm>
            <a:off x="539750" y="3643313"/>
            <a:ext cx="3423600" cy="963216"/>
          </a:xfrm>
        </p:spPr>
        <p:txBody>
          <a:bodyPr anchor="b" anchorCtr="0"/>
          <a:lstStyle>
            <a:lvl1pPr marL="0" indent="0">
              <a:lnSpc>
                <a:spcPts val="1800"/>
              </a:lnSpc>
              <a:spcAft>
                <a:spcPts val="0"/>
              </a:spcAft>
              <a:buNone/>
              <a:defRPr sz="1400"/>
            </a:lvl1pPr>
          </a:lstStyle>
          <a:p>
            <a:pPr lvl="0"/>
            <a:r>
              <a:rPr lang="de-DE"/>
              <a:t>Mastertextformat bearbeiten</a:t>
            </a:r>
          </a:p>
        </p:txBody>
      </p:sp>
    </p:spTree>
    <p:extLst>
      <p:ext uri="{BB962C8B-B14F-4D97-AF65-F5344CB8AC3E}">
        <p14:creationId xmlns:p14="http://schemas.microsoft.com/office/powerpoint/2010/main" val="127436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BKA-2018\BKA2018-Brief\REPUBLIK-AT-DOKUMENTVORLAGEN\POTX\HG_Powerpoint_4zu3.pn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0" y="0"/>
            <a:ext cx="9144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540001" y="988219"/>
            <a:ext cx="7978525" cy="622091"/>
          </a:xfrm>
          <a:prstGeom prst="rect">
            <a:avLst/>
          </a:prstGeom>
        </p:spPr>
        <p:txBody>
          <a:bodyPr vert="horz" wrap="none" lIns="0" tIns="0" rIns="0" bIns="0" rtlCol="0" anchor="t"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40001" y="1556901"/>
            <a:ext cx="7978525" cy="3049628"/>
          </a:xfrm>
          <a:prstGeom prst="rect">
            <a:avLst/>
          </a:prstGeom>
        </p:spPr>
        <p:txBody>
          <a:bodyPr vert="horz" lIns="0" tIns="0" rIns="0" bIns="0" rtlCol="0">
            <a:noAutofit/>
          </a:bodyPr>
          <a:lstStyle/>
          <a:p>
            <a:pPr lvl="0"/>
            <a:r>
              <a:rPr lang="de-DE" dirty="0"/>
              <a:t>Textmasterformat bearbeiten </a:t>
            </a:r>
            <a:br>
              <a:rPr lang="de-DE" dirty="0"/>
            </a:br>
            <a:r>
              <a:rPr lang="de-DE" dirty="0"/>
              <a:t>Erste Ebene </a:t>
            </a:r>
          </a:p>
          <a:p>
            <a:pPr lvl="1"/>
            <a:r>
              <a:rPr lang="de-DE" dirty="0"/>
              <a:t>Zweite Ebene – wie Ebene zuvor</a:t>
            </a:r>
          </a:p>
          <a:p>
            <a:pPr lvl="2"/>
            <a:r>
              <a:rPr lang="de-DE" dirty="0"/>
              <a:t>Dritte Ebene – wie Ebene zuvor</a:t>
            </a:r>
          </a:p>
        </p:txBody>
      </p:sp>
      <p:sp>
        <p:nvSpPr>
          <p:cNvPr id="9" name="Fußzeilenplatzhalter 12"/>
          <p:cNvSpPr>
            <a:spLocks noGrp="1"/>
          </p:cNvSpPr>
          <p:nvPr>
            <p:ph type="ftr" sz="quarter" idx="3"/>
          </p:nvPr>
        </p:nvSpPr>
        <p:spPr>
          <a:xfrm>
            <a:off x="540000" y="4790252"/>
            <a:ext cx="6875916" cy="200025"/>
          </a:xfrm>
          <a:prstGeom prst="rect">
            <a:avLst/>
          </a:prstGeom>
        </p:spPr>
        <p:txBody>
          <a:bodyPr vert="horz" lIns="0" tIns="0" rIns="0" bIns="0" rtlCol="0" anchor="ctr"/>
          <a:lstStyle>
            <a:lvl1pPr algn="l">
              <a:defRPr sz="1400">
                <a:solidFill>
                  <a:schemeClr val="tx1"/>
                </a:solidFill>
              </a:defRPr>
            </a:lvl1pPr>
          </a:lstStyle>
          <a:p>
            <a:r>
              <a:rPr lang="de-AT"/>
              <a:t>Präsentationstitel</a:t>
            </a:r>
            <a:endParaRPr lang="de-AT" dirty="0"/>
          </a:p>
        </p:txBody>
      </p:sp>
      <p:sp>
        <p:nvSpPr>
          <p:cNvPr id="20" name="Foliennummernplatzhalter 13"/>
          <p:cNvSpPr>
            <a:spLocks noGrp="1"/>
          </p:cNvSpPr>
          <p:nvPr>
            <p:ph type="sldNum" sz="quarter" idx="4"/>
          </p:nvPr>
        </p:nvSpPr>
        <p:spPr>
          <a:xfrm>
            <a:off x="7558201" y="4790252"/>
            <a:ext cx="960324" cy="200025"/>
          </a:xfrm>
          <a:prstGeom prst="rect">
            <a:avLst/>
          </a:prstGeom>
        </p:spPr>
        <p:txBody>
          <a:bodyPr vert="horz" lIns="0" tIns="0" rIns="0" bIns="0" rtlCol="0" anchor="ctr"/>
          <a:lstStyle>
            <a:lvl1pPr algn="r">
              <a:defRPr sz="1400">
                <a:solidFill>
                  <a:schemeClr val="tx1"/>
                </a:solidFill>
              </a:defRPr>
            </a:lvl1pPr>
          </a:lstStyle>
          <a:p>
            <a:fld id="{1206269C-C24E-4E80-9A4B-E7E19BB59A67}" type="slidenum">
              <a:rPr lang="de-AT" smtClean="0"/>
              <a:pPr/>
              <a:t>‹Nr.›</a:t>
            </a:fld>
            <a:endParaRPr lang="de-AT" dirty="0"/>
          </a:p>
        </p:txBody>
      </p:sp>
      <p:sp>
        <p:nvSpPr>
          <p:cNvPr id="11" name="Textfeld 10"/>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bmlv.gv.at</a:t>
            </a:r>
          </a:p>
        </p:txBody>
      </p:sp>
      <p:pic>
        <p:nvPicPr>
          <p:cNvPr id="14" name="Grafik 13"/>
          <p:cNvPicPr/>
          <p:nvPr userDrawn="1"/>
        </p:nvPicPr>
        <p:blipFill>
          <a:blip r:embed="rId10" cstate="email">
            <a:extLst>
              <a:ext uri="{28A0092B-C50C-407E-A947-70E740481C1C}">
                <a14:useLocalDpi xmlns:a14="http://schemas.microsoft.com/office/drawing/2010/main"/>
              </a:ext>
            </a:extLst>
          </a:blip>
          <a:stretch>
            <a:fillRect/>
          </a:stretch>
        </p:blipFill>
        <p:spPr bwMode="auto">
          <a:xfrm>
            <a:off x="226802" y="208971"/>
            <a:ext cx="2746416" cy="665478"/>
          </a:xfrm>
          <a:prstGeom prst="rect">
            <a:avLst/>
          </a:prstGeom>
          <a:noFill/>
          <a:ln>
            <a:noFill/>
          </a:ln>
        </p:spPr>
      </p:pic>
    </p:spTree>
    <p:extLst>
      <p:ext uri="{BB962C8B-B14F-4D97-AF65-F5344CB8AC3E}">
        <p14:creationId xmlns:p14="http://schemas.microsoft.com/office/powerpoint/2010/main" val="12633824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7" r:id="rId3"/>
    <p:sldLayoutId id="2147483721" r:id="rId4"/>
    <p:sldLayoutId id="2147483722" r:id="rId5"/>
    <p:sldLayoutId id="2147483718" r:id="rId6"/>
    <p:sldLayoutId id="2147483720" r:id="rId7"/>
  </p:sldLayoutIdLst>
  <p:hf hdr="0" dt="0"/>
  <p:txStyles>
    <p:titleStyle>
      <a:lvl1pPr algn="l" defTabSz="914400" rtl="0" eaLnBrk="1" latinLnBrk="0" hangingPunct="1">
        <a:lnSpc>
          <a:spcPts val="3000"/>
        </a:lnSpc>
        <a:spcBef>
          <a:spcPct val="0"/>
        </a:spcBef>
        <a:buNone/>
        <a:defRPr sz="2400" b="1" kern="1200">
          <a:solidFill>
            <a:schemeClr val="tx2"/>
          </a:solidFill>
          <a:latin typeface="+mj-lt"/>
          <a:ea typeface="+mj-ea"/>
          <a:cs typeface="+mj-cs"/>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emf"/><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360.articulate.com/review/content/d738f67b-2a02-4e0a-a977-390e1a67cc38/revie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O6RS2M8N5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rrectiv.org/faktencheck/" TargetMode="External"/><Relationship Id="rId2" Type="http://schemas.openxmlformats.org/officeDocument/2006/relationships/hyperlink" Target="https://www.youtube.com/watch?v=cQ54GDm1eL0"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a:xfrm>
            <a:off x="539999" y="2208391"/>
            <a:ext cx="7978526" cy="1390388"/>
          </a:xfrm>
        </p:spPr>
        <p:txBody>
          <a:bodyPr/>
          <a:lstStyle/>
          <a:p>
            <a:endParaRPr lang="de-DE" dirty="0"/>
          </a:p>
          <a:p>
            <a:endParaRPr lang="de-DE" dirty="0"/>
          </a:p>
        </p:txBody>
      </p:sp>
      <p:sp>
        <p:nvSpPr>
          <p:cNvPr id="8" name="Textplatzhalter 7"/>
          <p:cNvSpPr>
            <a:spLocks noGrp="1"/>
          </p:cNvSpPr>
          <p:nvPr>
            <p:ph type="body" sz="quarter" idx="10"/>
          </p:nvPr>
        </p:nvSpPr>
        <p:spPr>
          <a:xfrm>
            <a:off x="328261" y="4536170"/>
            <a:ext cx="8516310" cy="487281"/>
          </a:xfrm>
        </p:spPr>
        <p:txBody>
          <a:bodyPr/>
          <a:lstStyle/>
          <a:p>
            <a:r>
              <a:rPr lang="de-DE" sz="1100" dirty="0" err="1" smtClean="0"/>
              <a:t>ObstdhmfD</a:t>
            </a:r>
            <a:r>
              <a:rPr lang="de-DE" sz="1100" dirty="0" smtClean="0"/>
              <a:t> </a:t>
            </a:r>
            <a:r>
              <a:rPr lang="de-DE" sz="1100" dirty="0" err="1" smtClean="0"/>
              <a:t>MinR</a:t>
            </a:r>
            <a:r>
              <a:rPr lang="de-DE" sz="1100" dirty="0" smtClean="0"/>
              <a:t> Mag.(FH) Dr. Wilfried THANNER, MLS</a:t>
            </a:r>
          </a:p>
          <a:p>
            <a:r>
              <a:rPr lang="de-DE" sz="1100" dirty="0" smtClean="0"/>
              <a:t>Abt Zielgruppenkommunikation 					                                                    Juli 2024</a:t>
            </a:r>
          </a:p>
        </p:txBody>
      </p:sp>
      <p:grpSp>
        <p:nvGrpSpPr>
          <p:cNvPr id="4" name="Gruppieren 3"/>
          <p:cNvGrpSpPr/>
          <p:nvPr/>
        </p:nvGrpSpPr>
        <p:grpSpPr>
          <a:xfrm>
            <a:off x="4164746" y="2376081"/>
            <a:ext cx="2557725" cy="1279181"/>
            <a:chOff x="3288766" y="2208391"/>
            <a:chExt cx="2557725" cy="1279181"/>
          </a:xfrm>
        </p:grpSpPr>
        <p:sp>
          <p:nvSpPr>
            <p:cNvPr id="2" name="Abgerundetes Rechteck 1"/>
            <p:cNvSpPr/>
            <p:nvPr/>
          </p:nvSpPr>
          <p:spPr>
            <a:xfrm>
              <a:off x="3288766" y="2504995"/>
              <a:ext cx="591671" cy="614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b="1" dirty="0" smtClean="0"/>
                <a:t>F</a:t>
              </a:r>
              <a:endParaRPr lang="de-AT" b="1" dirty="0"/>
            </a:p>
          </p:txBody>
        </p:sp>
        <p:sp>
          <p:nvSpPr>
            <p:cNvPr id="9" name="Abgerundetes Rechteck 8"/>
            <p:cNvSpPr/>
            <p:nvPr/>
          </p:nvSpPr>
          <p:spPr>
            <a:xfrm>
              <a:off x="3937591" y="2504995"/>
              <a:ext cx="591671" cy="614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b="1" dirty="0"/>
                <a:t>A</a:t>
              </a:r>
              <a:endParaRPr lang="de-AT" b="1" dirty="0"/>
            </a:p>
          </p:txBody>
        </p:sp>
        <p:sp>
          <p:nvSpPr>
            <p:cNvPr id="10" name="Abgerundetes Rechteck 9"/>
            <p:cNvSpPr/>
            <p:nvPr/>
          </p:nvSpPr>
          <p:spPr>
            <a:xfrm>
              <a:off x="4586416" y="2504994"/>
              <a:ext cx="591671" cy="614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b="1" dirty="0" smtClean="0"/>
                <a:t>K</a:t>
              </a:r>
              <a:endParaRPr lang="de-AT" b="1" dirty="0"/>
            </a:p>
          </p:txBody>
        </p:sp>
        <p:sp>
          <p:nvSpPr>
            <p:cNvPr id="11" name="Abgerundetes Rechteck 10"/>
            <p:cNvSpPr/>
            <p:nvPr/>
          </p:nvSpPr>
          <p:spPr>
            <a:xfrm>
              <a:off x="5254820" y="2208391"/>
              <a:ext cx="591671" cy="614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b="1" dirty="0" smtClean="0"/>
                <a:t>T</a:t>
              </a:r>
              <a:endParaRPr lang="de-AT" b="1" dirty="0"/>
            </a:p>
          </p:txBody>
        </p:sp>
        <p:sp>
          <p:nvSpPr>
            <p:cNvPr id="12" name="Abgerundetes Rechteck 11"/>
            <p:cNvSpPr/>
            <p:nvPr/>
          </p:nvSpPr>
          <p:spPr>
            <a:xfrm>
              <a:off x="5245761" y="2872849"/>
              <a:ext cx="591671" cy="614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b="1" dirty="0" smtClean="0"/>
                <a:t>E</a:t>
              </a:r>
              <a:endParaRPr lang="de-AT" b="1" dirty="0"/>
            </a:p>
          </p:txBody>
        </p:sp>
      </p:grpSp>
      <p:pic>
        <p:nvPicPr>
          <p:cNvPr id="13"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15"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
        <p:nvSpPr>
          <p:cNvPr id="16" name="Text Box 26"/>
          <p:cNvSpPr txBox="1">
            <a:spLocks noChangeArrowheads="1"/>
          </p:cNvSpPr>
          <p:nvPr/>
        </p:nvSpPr>
        <p:spPr bwMode="auto">
          <a:xfrm>
            <a:off x="1835150" y="2134367"/>
            <a:ext cx="57991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AT" altLang="de-DE" b="1" dirty="0" err="1" smtClean="0">
                <a:solidFill>
                  <a:srgbClr val="4D4D4D"/>
                </a:solidFill>
                <a:latin typeface="Corbel" panose="020B0503020204020204" pitchFamily="34" charset="0"/>
              </a:rPr>
              <a:t>Fake</a:t>
            </a:r>
            <a:r>
              <a:rPr lang="de-AT" altLang="de-DE" b="1" dirty="0" smtClean="0">
                <a:solidFill>
                  <a:srgbClr val="4D4D4D"/>
                </a:solidFill>
                <a:latin typeface="Corbel" panose="020B0503020204020204" pitchFamily="34" charset="0"/>
              </a:rPr>
              <a:t> News</a:t>
            </a:r>
            <a:endParaRPr lang="de-AT" altLang="de-DE" b="1" dirty="0">
              <a:solidFill>
                <a:srgbClr val="4D4D4D"/>
              </a:solidFill>
              <a:latin typeface="Corbel" panose="020B0503020204020204" pitchFamily="34" charset="0"/>
            </a:endParaRPr>
          </a:p>
        </p:txBody>
      </p:sp>
      <p:sp>
        <p:nvSpPr>
          <p:cNvPr id="17" name="Text Box 27"/>
          <p:cNvSpPr txBox="1">
            <a:spLocks noChangeArrowheads="1"/>
          </p:cNvSpPr>
          <p:nvPr/>
        </p:nvSpPr>
        <p:spPr bwMode="auto">
          <a:xfrm>
            <a:off x="1835150" y="1742786"/>
            <a:ext cx="579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AT" altLang="de-DE" sz="1800" b="1" dirty="0" smtClean="0">
                <a:solidFill>
                  <a:srgbClr val="4D4D4D"/>
                </a:solidFill>
                <a:latin typeface="Corbel" panose="020B0503020204020204" pitchFamily="34" charset="0"/>
              </a:rPr>
              <a:t>Stundenbild 8 </a:t>
            </a:r>
            <a:endParaRPr lang="de-AT" altLang="de-DE" sz="1800" b="1" dirty="0">
              <a:solidFill>
                <a:srgbClr val="4D4D4D"/>
              </a:solidFill>
              <a:latin typeface="Corbel" panose="020B0503020204020204" pitchFamily="34" charset="0"/>
            </a:endParaRPr>
          </a:p>
        </p:txBody>
      </p:sp>
    </p:spTree>
    <p:extLst>
      <p:ext uri="{BB962C8B-B14F-4D97-AF65-F5344CB8AC3E}">
        <p14:creationId xmlns:p14="http://schemas.microsoft.com/office/powerpoint/2010/main" val="392240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Social</a:t>
            </a:r>
            <a:r>
              <a:rPr lang="de-AT" dirty="0" smtClean="0"/>
              <a:t> Media – Büchse der </a:t>
            </a:r>
            <a:r>
              <a:rPr lang="de-AT" dirty="0" err="1" smtClean="0"/>
              <a:t>Pandorra</a:t>
            </a:r>
            <a:r>
              <a:rPr lang="de-AT" dirty="0" smtClean="0"/>
              <a:t>?</a:t>
            </a:r>
            <a:endParaRPr lang="de-AT" dirty="0"/>
          </a:p>
        </p:txBody>
      </p:sp>
      <p:sp>
        <p:nvSpPr>
          <p:cNvPr id="3" name="Textplatzhalter 2"/>
          <p:cNvSpPr>
            <a:spLocks noGrp="1"/>
          </p:cNvSpPr>
          <p:nvPr>
            <p:ph type="body" sz="quarter" idx="13"/>
          </p:nvPr>
        </p:nvSpPr>
        <p:spPr/>
        <p:txBody>
          <a:bodyPr/>
          <a:lstStyle/>
          <a:p>
            <a:r>
              <a:rPr lang="de-AT" dirty="0"/>
              <a:t>w</a:t>
            </a:r>
            <a:r>
              <a:rPr lang="de-AT" dirty="0" smtClean="0"/>
              <a:t>eder gut noch schlecht</a:t>
            </a:r>
          </a:p>
          <a:p>
            <a:r>
              <a:rPr lang="de-AT" dirty="0" smtClean="0"/>
              <a:t>Art der Nutzung ist entscheidend</a:t>
            </a:r>
          </a:p>
          <a:p>
            <a:r>
              <a:rPr lang="de-AT" dirty="0" smtClean="0"/>
              <a:t>Hürden zum </a:t>
            </a:r>
            <a:r>
              <a:rPr lang="de-AT" dirty="0" err="1" smtClean="0"/>
              <a:t>Posting</a:t>
            </a:r>
            <a:r>
              <a:rPr lang="de-AT" dirty="0" smtClean="0"/>
              <a:t> sind niedrig</a:t>
            </a:r>
          </a:p>
          <a:p>
            <a:r>
              <a:rPr lang="de-AT" dirty="0" smtClean="0"/>
              <a:t>keine redaktionelle Kontrolle</a:t>
            </a:r>
          </a:p>
          <a:p>
            <a:r>
              <a:rPr lang="de-AT" dirty="0" smtClean="0"/>
              <a:t>Algorithmen tragen zur Verbreitung bei (Schneeballsystem)</a:t>
            </a:r>
          </a:p>
          <a:p>
            <a:r>
              <a:rPr lang="de-AT" dirty="0" smtClean="0"/>
              <a:t>Populismus vs. Kommunikationsplattform</a:t>
            </a:r>
          </a:p>
          <a:p>
            <a:endParaRPr lang="de-AT" dirty="0" smtClean="0"/>
          </a:p>
          <a:p>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10</a:t>
            </a:fld>
            <a:endParaRPr lang="de-AT" dirty="0"/>
          </a:p>
        </p:txBody>
      </p:sp>
      <p:pic>
        <p:nvPicPr>
          <p:cNvPr id="6"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3521071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Fake</a:t>
            </a:r>
            <a:r>
              <a:rPr lang="de-AT" dirty="0" smtClean="0"/>
              <a:t> News – Darstellungsformen</a:t>
            </a:r>
            <a:endParaRPr lang="de-AT" dirty="0"/>
          </a:p>
        </p:txBody>
      </p:sp>
      <p:sp>
        <p:nvSpPr>
          <p:cNvPr id="3" name="Textplatzhalter 2"/>
          <p:cNvSpPr>
            <a:spLocks noGrp="1"/>
          </p:cNvSpPr>
          <p:nvPr>
            <p:ph type="body" sz="quarter" idx="13"/>
          </p:nvPr>
        </p:nvSpPr>
        <p:spPr/>
        <p:txBody>
          <a:bodyPr/>
          <a:lstStyle/>
          <a:p>
            <a:r>
              <a:rPr lang="de-AT" dirty="0" smtClean="0"/>
              <a:t>Informationen werden frei erfunden.</a:t>
            </a:r>
          </a:p>
          <a:p>
            <a:r>
              <a:rPr lang="de-AT" dirty="0" smtClean="0"/>
              <a:t>Aussagen werden verfälscht.</a:t>
            </a:r>
          </a:p>
          <a:p>
            <a:r>
              <a:rPr lang="de-AT" dirty="0" smtClean="0"/>
              <a:t>Zahlen, Daten und Fakten werden aus dem Zusammenhang gerissen.</a:t>
            </a:r>
          </a:p>
          <a:p>
            <a:r>
              <a:rPr lang="de-AT" dirty="0" smtClean="0"/>
              <a:t>Informationen werden ergänzt oder weggelassen.</a:t>
            </a:r>
          </a:p>
          <a:p>
            <a:r>
              <a:rPr lang="de-AT" dirty="0" smtClean="0"/>
              <a:t>Zitate werden verdreht.</a:t>
            </a:r>
          </a:p>
          <a:p>
            <a:r>
              <a:rPr lang="de-AT" dirty="0" smtClean="0"/>
              <a:t>Meinungen von Minderheiten werden der Mehrheit zugerechnet.</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11</a:t>
            </a:fld>
            <a:endParaRPr lang="de-AT" dirty="0"/>
          </a:p>
        </p:txBody>
      </p:sp>
      <p:pic>
        <p:nvPicPr>
          <p:cNvPr id="6"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2972745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40001" y="1856523"/>
            <a:ext cx="7978775" cy="2942035"/>
          </a:xfrm>
        </p:spPr>
        <p:txBody>
          <a:bodyPr numCol="2"/>
          <a:lstStyle/>
          <a:p>
            <a:pPr marL="268288" lvl="2" indent="-250825"/>
            <a:r>
              <a:rPr lang="de-AT" dirty="0" smtClean="0"/>
              <a:t>Aufmerksamkeit, Selbstbestätigung</a:t>
            </a:r>
          </a:p>
          <a:p>
            <a:pPr marL="268288" lvl="2" indent="-250825"/>
            <a:r>
              <a:rPr lang="de-AT" dirty="0" smtClean="0"/>
              <a:t>Klicks, </a:t>
            </a:r>
            <a:r>
              <a:rPr lang="de-AT" dirty="0" err="1" smtClean="0"/>
              <a:t>Likes</a:t>
            </a:r>
            <a:endParaRPr lang="de-AT" dirty="0" smtClean="0"/>
          </a:p>
          <a:p>
            <a:pPr marL="268288" lvl="2" indent="-250825"/>
            <a:r>
              <a:rPr lang="de-AT" dirty="0"/>
              <a:t>lustig sein (</a:t>
            </a:r>
            <a:r>
              <a:rPr lang="de-AT" dirty="0" err="1"/>
              <a:t>Hoaxes</a:t>
            </a:r>
            <a:r>
              <a:rPr lang="de-AT" dirty="0"/>
              <a:t>)</a:t>
            </a:r>
            <a:endParaRPr lang="de-AT" dirty="0" smtClean="0"/>
          </a:p>
          <a:p>
            <a:pPr marL="268288" lvl="2" indent="-250825"/>
            <a:r>
              <a:rPr lang="de-AT" dirty="0" smtClean="0"/>
              <a:t>Geld verdienen</a:t>
            </a:r>
          </a:p>
          <a:p>
            <a:pPr marL="268288" lvl="2" indent="-250825"/>
            <a:r>
              <a:rPr lang="de-AT" dirty="0" smtClean="0"/>
              <a:t>Daten abgreifen (Phishing)</a:t>
            </a:r>
          </a:p>
          <a:p>
            <a:pPr marL="268288" lvl="2" indent="-250825"/>
            <a:r>
              <a:rPr lang="de-AT" dirty="0" smtClean="0"/>
              <a:t>Denunzierung, Mobbing</a:t>
            </a:r>
          </a:p>
          <a:p>
            <a:pPr marL="268288" lvl="2" indent="-250825"/>
            <a:endParaRPr lang="de-AT" dirty="0" smtClean="0"/>
          </a:p>
          <a:p>
            <a:pPr marL="268288" lvl="2" indent="-250825"/>
            <a:r>
              <a:rPr lang="de-AT" dirty="0" smtClean="0"/>
              <a:t>Misstrauen streuen</a:t>
            </a:r>
          </a:p>
          <a:p>
            <a:pPr marL="268288" lvl="2" indent="-250825"/>
            <a:r>
              <a:rPr lang="de-AT" dirty="0" smtClean="0"/>
              <a:t>Angst verbreiten, einschüchtern</a:t>
            </a:r>
          </a:p>
          <a:p>
            <a:pPr marL="268288" lvl="2" indent="-250825"/>
            <a:r>
              <a:rPr lang="de-AT" dirty="0" smtClean="0"/>
              <a:t>Manipulation</a:t>
            </a:r>
          </a:p>
          <a:p>
            <a:pPr marL="268288" lvl="2" indent="-250825"/>
            <a:r>
              <a:rPr lang="de-AT" dirty="0" smtClean="0"/>
              <a:t>Verhaltensänderung</a:t>
            </a:r>
          </a:p>
          <a:p>
            <a:pPr marL="268288" lvl="2" indent="-250825"/>
            <a:r>
              <a:rPr lang="de-AT" dirty="0" smtClean="0"/>
              <a:t>Verunsicherung der Bevölkerung</a:t>
            </a:r>
          </a:p>
          <a:p>
            <a:pPr marL="268288" lvl="2" indent="-250825"/>
            <a:r>
              <a:rPr lang="de-AT" dirty="0" smtClean="0"/>
              <a:t>Vertrauen schädigen (Politik)</a:t>
            </a:r>
          </a:p>
        </p:txBody>
      </p:sp>
      <p:sp>
        <p:nvSpPr>
          <p:cNvPr id="5" name="Foliennummernplatzhalter 4"/>
          <p:cNvSpPr>
            <a:spLocks noGrp="1"/>
          </p:cNvSpPr>
          <p:nvPr>
            <p:ph type="sldNum" sz="quarter" idx="12"/>
          </p:nvPr>
        </p:nvSpPr>
        <p:spPr/>
        <p:txBody>
          <a:bodyPr/>
          <a:lstStyle/>
          <a:p>
            <a:fld id="{1206269C-C24E-4E80-9A4B-E7E19BB59A67}" type="slidenum">
              <a:rPr lang="de-AT" smtClean="0"/>
              <a:pPr/>
              <a:t>12</a:t>
            </a:fld>
            <a:endParaRPr lang="de-AT" dirty="0"/>
          </a:p>
        </p:txBody>
      </p:sp>
      <p:pic>
        <p:nvPicPr>
          <p:cNvPr id="6"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
        <p:nvSpPr>
          <p:cNvPr id="4" name="Titel 3"/>
          <p:cNvSpPr>
            <a:spLocks noGrp="1"/>
          </p:cNvSpPr>
          <p:nvPr>
            <p:ph type="title"/>
          </p:nvPr>
        </p:nvSpPr>
        <p:spPr/>
        <p:txBody>
          <a:bodyPr/>
          <a:lstStyle/>
          <a:p>
            <a:r>
              <a:rPr lang="de-AT" dirty="0"/>
              <a:t>Absichten hinter Fake News</a:t>
            </a:r>
            <a:br>
              <a:rPr lang="de-AT" dirty="0"/>
            </a:br>
            <a:endParaRPr lang="de-AT" dirty="0"/>
          </a:p>
        </p:txBody>
      </p:sp>
    </p:spTree>
    <p:extLst>
      <p:ext uri="{BB962C8B-B14F-4D97-AF65-F5344CB8AC3E}">
        <p14:creationId xmlns:p14="http://schemas.microsoft.com/office/powerpoint/2010/main" val="2022879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Die Echo-Kammer/ Filter-Blase</a:t>
            </a:r>
          </a:p>
        </p:txBody>
      </p:sp>
      <p:sp>
        <p:nvSpPr>
          <p:cNvPr id="3" name="Textplatzhalter 2"/>
          <p:cNvSpPr>
            <a:spLocks noGrp="1"/>
          </p:cNvSpPr>
          <p:nvPr>
            <p:ph type="body" sz="quarter" idx="13"/>
          </p:nvPr>
        </p:nvSpPr>
        <p:spPr>
          <a:xfrm>
            <a:off x="539751" y="1557900"/>
            <a:ext cx="4650087" cy="2942035"/>
          </a:xfrm>
        </p:spPr>
        <p:txBody>
          <a:bodyPr>
            <a:noAutofit/>
          </a:bodyPr>
          <a:lstStyle/>
          <a:p>
            <a:r>
              <a:rPr lang="de-AT" dirty="0" smtClean="0"/>
              <a:t>Wer lange genug nach Bestätigung seiner Meinung im Internet sucht, wird fündig werden.</a:t>
            </a:r>
          </a:p>
          <a:p>
            <a:r>
              <a:rPr lang="de-AT" dirty="0" smtClean="0"/>
              <a:t>Je mehr wir nach Bestätigung suchen, desto mehr wird der jeweilige Algorithmus finden.</a:t>
            </a:r>
          </a:p>
          <a:p>
            <a:r>
              <a:rPr lang="de-AT" dirty="0" smtClean="0"/>
              <a:t>„</a:t>
            </a:r>
            <a:r>
              <a:rPr lang="de-AT" dirty="0" err="1" smtClean="0"/>
              <a:t>Fakes</a:t>
            </a:r>
            <a:r>
              <a:rPr lang="de-AT" dirty="0" smtClean="0"/>
              <a:t>“ bestätigen und verstärken sich gegenseitig!</a:t>
            </a:r>
            <a:endParaRPr lang="de-AT" dirty="0"/>
          </a:p>
          <a:p>
            <a:r>
              <a:rPr lang="de-AT" dirty="0" smtClean="0">
                <a:sym typeface="Wingdings" panose="05000000000000000000" pitchFamily="2" charset="2"/>
              </a:rPr>
              <a:t> Kritisch hinterfragen!</a:t>
            </a:r>
            <a:endParaRPr lang="de-AT" dirty="0" smtClean="0"/>
          </a:p>
        </p:txBody>
      </p:sp>
      <p:sp>
        <p:nvSpPr>
          <p:cNvPr id="5" name="Foliennummernplatzhalter 4"/>
          <p:cNvSpPr>
            <a:spLocks noGrp="1"/>
          </p:cNvSpPr>
          <p:nvPr>
            <p:ph type="sldNum" sz="quarter" idx="12"/>
          </p:nvPr>
        </p:nvSpPr>
        <p:spPr/>
        <p:txBody>
          <a:bodyPr/>
          <a:lstStyle/>
          <a:p>
            <a:fld id="{1206269C-C24E-4E80-9A4B-E7E19BB59A67}" type="slidenum">
              <a:rPr lang="de-AT" smtClean="0"/>
              <a:pPr/>
              <a:t>13</a:t>
            </a:fld>
            <a:endParaRPr lang="de-AT" dirty="0"/>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8600" y="1590126"/>
            <a:ext cx="3633788" cy="3200126"/>
          </a:xfrm>
          <a:prstGeom prst="rect">
            <a:avLst/>
          </a:prstGeom>
        </p:spPr>
      </p:pic>
      <p:pic>
        <p:nvPicPr>
          <p:cNvPr id="7" name="Picture 68" descr="pbb_logomuster_FERTI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9"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3935536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Falschmeldungen erkennen</a:t>
            </a:r>
            <a:endParaRPr lang="de-AT" dirty="0"/>
          </a:p>
        </p:txBody>
      </p:sp>
      <p:sp>
        <p:nvSpPr>
          <p:cNvPr id="3" name="Textplatzhalter 2"/>
          <p:cNvSpPr>
            <a:spLocks noGrp="1"/>
          </p:cNvSpPr>
          <p:nvPr>
            <p:ph type="body" sz="quarter" idx="13"/>
          </p:nvPr>
        </p:nvSpPr>
        <p:spPr>
          <a:xfrm>
            <a:off x="539751" y="1557900"/>
            <a:ext cx="7978775" cy="3232352"/>
          </a:xfrm>
        </p:spPr>
        <p:txBody>
          <a:bodyPr/>
          <a:lstStyle/>
          <a:p>
            <a:r>
              <a:rPr lang="de-AT" dirty="0"/>
              <a:t>ü</a:t>
            </a:r>
            <a:r>
              <a:rPr lang="de-AT" dirty="0" smtClean="0"/>
              <a:t>bertrieben formulierte Überschriften – drastische Sprache</a:t>
            </a:r>
          </a:p>
          <a:p>
            <a:r>
              <a:rPr lang="de-AT" dirty="0" smtClean="0"/>
              <a:t>Nennung berühmter Persönlichkeiten</a:t>
            </a:r>
          </a:p>
          <a:p>
            <a:r>
              <a:rPr lang="de-AT" dirty="0" smtClean="0"/>
              <a:t>Bild, Video, Text vergleichen (umgekehrte Bildersuche)</a:t>
            </a:r>
          </a:p>
          <a:p>
            <a:r>
              <a:rPr lang="de-AT" dirty="0" smtClean="0"/>
              <a:t>Aktualität prüfen (Datum)</a:t>
            </a:r>
          </a:p>
          <a:p>
            <a:r>
              <a:rPr lang="de-AT" dirty="0" smtClean="0"/>
              <a:t>Wer steckt hinter dem Inhalt (Autor, Impressum, Quelle)?</a:t>
            </a:r>
          </a:p>
          <a:p>
            <a:r>
              <a:rPr lang="de-AT" dirty="0" smtClean="0"/>
              <a:t>Content prüfen: Überschrift – Inhalt, Rechtschreibung – Grammatik </a:t>
            </a:r>
          </a:p>
          <a:p>
            <a:r>
              <a:rPr lang="de-AT" dirty="0" smtClean="0"/>
              <a:t>Aussage ist nur in einem Medium – zweite Quelle suchen</a:t>
            </a:r>
          </a:p>
          <a:p>
            <a:endParaRPr lang="de-AT" dirty="0" smtClean="0"/>
          </a:p>
        </p:txBody>
      </p:sp>
      <p:sp>
        <p:nvSpPr>
          <p:cNvPr id="5" name="Foliennummernplatzhalter 4"/>
          <p:cNvSpPr>
            <a:spLocks noGrp="1"/>
          </p:cNvSpPr>
          <p:nvPr>
            <p:ph type="sldNum" sz="quarter" idx="12"/>
          </p:nvPr>
        </p:nvSpPr>
        <p:spPr/>
        <p:txBody>
          <a:bodyPr/>
          <a:lstStyle/>
          <a:p>
            <a:fld id="{1206269C-C24E-4E80-9A4B-E7E19BB59A67}" type="slidenum">
              <a:rPr lang="de-AT" smtClean="0"/>
              <a:pPr/>
              <a:t>14</a:t>
            </a:fld>
            <a:endParaRPr lang="de-AT" dirty="0"/>
          </a:p>
        </p:txBody>
      </p:sp>
      <p:sp>
        <p:nvSpPr>
          <p:cNvPr id="6" name="Interaktive Schaltfläche: Anpassen 5">
            <a:hlinkClick r:id="" action="ppaction://noaction" highlightClick="1"/>
          </p:cNvPr>
          <p:cNvSpPr/>
          <p:nvPr/>
        </p:nvSpPr>
        <p:spPr>
          <a:xfrm>
            <a:off x="6745700" y="1625570"/>
            <a:ext cx="713376" cy="74567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4000" b="1" dirty="0" smtClean="0"/>
              <a:t>!</a:t>
            </a:r>
            <a:endParaRPr lang="de-AT" b="1" dirty="0"/>
          </a:p>
        </p:txBody>
      </p:sp>
      <p:sp>
        <p:nvSpPr>
          <p:cNvPr id="7" name="Interaktive Schaltfläche: Anpassen 6">
            <a:hlinkClick r:id="" action="ppaction://noaction" highlightClick="1"/>
          </p:cNvPr>
          <p:cNvSpPr/>
          <p:nvPr/>
        </p:nvSpPr>
        <p:spPr>
          <a:xfrm>
            <a:off x="6745700" y="3028917"/>
            <a:ext cx="713376" cy="74567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4000" b="1" dirty="0"/>
              <a:t>?</a:t>
            </a:r>
            <a:endParaRPr lang="de-AT" b="1" dirty="0"/>
          </a:p>
        </p:txBody>
      </p:sp>
      <p:pic>
        <p:nvPicPr>
          <p:cNvPr id="8"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10"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3936858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tun?</a:t>
            </a:r>
            <a:endParaRPr lang="de-AT" dirty="0"/>
          </a:p>
        </p:txBody>
      </p:sp>
      <p:sp>
        <p:nvSpPr>
          <p:cNvPr id="3" name="Textplatzhalter 2"/>
          <p:cNvSpPr>
            <a:spLocks noGrp="1"/>
          </p:cNvSpPr>
          <p:nvPr>
            <p:ph type="body" sz="quarter" idx="13"/>
          </p:nvPr>
        </p:nvSpPr>
        <p:spPr/>
        <p:txBody>
          <a:bodyPr/>
          <a:lstStyle/>
          <a:p>
            <a:pPr>
              <a:lnSpc>
                <a:spcPct val="100000"/>
              </a:lnSpc>
            </a:pPr>
            <a:r>
              <a:rPr lang="de-AT" dirty="0"/>
              <a:t>m</a:t>
            </a:r>
            <a:r>
              <a:rPr lang="de-AT" dirty="0" smtClean="0"/>
              <a:t>isstrauisch sein – zweifeln</a:t>
            </a:r>
          </a:p>
          <a:p>
            <a:pPr>
              <a:lnSpc>
                <a:spcPct val="100000"/>
              </a:lnSpc>
            </a:pPr>
            <a:r>
              <a:rPr lang="de-AT" dirty="0"/>
              <a:t>Meldung überprüfen – Fakten </a:t>
            </a:r>
            <a:r>
              <a:rPr lang="de-AT" dirty="0" smtClean="0"/>
              <a:t>checken</a:t>
            </a:r>
          </a:p>
          <a:p>
            <a:pPr>
              <a:lnSpc>
                <a:spcPct val="100000"/>
              </a:lnSpc>
            </a:pPr>
            <a:r>
              <a:rPr lang="de-AT" dirty="0" smtClean="0"/>
              <a:t>Zweck der Meldung erkennen</a:t>
            </a:r>
          </a:p>
          <a:p>
            <a:pPr>
              <a:lnSpc>
                <a:spcPct val="100000"/>
              </a:lnSpc>
            </a:pPr>
            <a:r>
              <a:rPr lang="de-AT" dirty="0" smtClean="0"/>
              <a:t>nicht alles „blind“ liken oder verteilen</a:t>
            </a:r>
          </a:p>
          <a:p>
            <a:pPr>
              <a:lnSpc>
                <a:spcPct val="100000"/>
              </a:lnSpc>
            </a:pPr>
            <a:r>
              <a:rPr lang="de-AT" dirty="0" smtClean="0"/>
              <a:t>Freunde/Familie informieren</a:t>
            </a:r>
          </a:p>
          <a:p>
            <a:pPr>
              <a:lnSpc>
                <a:spcPct val="100000"/>
              </a:lnSpc>
            </a:pPr>
            <a:r>
              <a:rPr lang="de-AT" dirty="0" smtClean="0"/>
              <a:t>Desinformation der Plattform melden</a:t>
            </a:r>
          </a:p>
          <a:p>
            <a:pPr marL="0" indent="0">
              <a:lnSpc>
                <a:spcPct val="100000"/>
              </a:lnSpc>
              <a:buNone/>
            </a:pPr>
            <a:r>
              <a:rPr lang="de-AT" b="1" dirty="0" smtClean="0"/>
              <a:t>HAUSVERSTAND EINSCHALTEN!!!</a:t>
            </a:r>
          </a:p>
        </p:txBody>
      </p:sp>
      <p:sp>
        <p:nvSpPr>
          <p:cNvPr id="5" name="Foliennummernplatzhalter 4"/>
          <p:cNvSpPr>
            <a:spLocks noGrp="1"/>
          </p:cNvSpPr>
          <p:nvPr>
            <p:ph type="sldNum" sz="quarter" idx="12"/>
          </p:nvPr>
        </p:nvSpPr>
        <p:spPr/>
        <p:txBody>
          <a:bodyPr/>
          <a:lstStyle/>
          <a:p>
            <a:fld id="{1206269C-C24E-4E80-9A4B-E7E19BB59A67}" type="slidenum">
              <a:rPr lang="de-AT" smtClean="0"/>
              <a:pPr/>
              <a:t>15</a:t>
            </a:fld>
            <a:endParaRPr lang="de-AT" dirty="0"/>
          </a:p>
        </p:txBody>
      </p:sp>
      <p:pic>
        <p:nvPicPr>
          <p:cNvPr id="6"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2375374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Fake</a:t>
            </a:r>
            <a:r>
              <a:rPr lang="de-AT" dirty="0" smtClean="0"/>
              <a:t> News im Bereich des Militärs</a:t>
            </a:r>
            <a:endParaRPr lang="de-AT" dirty="0"/>
          </a:p>
        </p:txBody>
      </p:sp>
      <p:sp>
        <p:nvSpPr>
          <p:cNvPr id="3" name="Textplatzhalter 2"/>
          <p:cNvSpPr>
            <a:spLocks noGrp="1"/>
          </p:cNvSpPr>
          <p:nvPr>
            <p:ph type="body" sz="quarter" idx="13"/>
          </p:nvPr>
        </p:nvSpPr>
        <p:spPr/>
        <p:txBody>
          <a:bodyPr/>
          <a:lstStyle/>
          <a:p>
            <a:r>
              <a:rPr lang="de-AT" dirty="0" smtClean="0"/>
              <a:t>Hybrid </a:t>
            </a:r>
            <a:r>
              <a:rPr lang="de-AT" dirty="0" err="1" smtClean="0"/>
              <a:t>Warfare</a:t>
            </a:r>
            <a:r>
              <a:rPr lang="de-AT" dirty="0" smtClean="0"/>
              <a:t>: Medien und Journalisten sind die ersten Ziele.</a:t>
            </a:r>
          </a:p>
          <a:p>
            <a:r>
              <a:rPr lang="de-AT" dirty="0" smtClean="0"/>
              <a:t>Ziel: Vertrauen in Politik, Medien und Institutionen untergraben</a:t>
            </a:r>
          </a:p>
          <a:p>
            <a:r>
              <a:rPr lang="de-AT" dirty="0" smtClean="0"/>
              <a:t>Zweck: Destabilisierung von Gesellschaft und Demokratie</a:t>
            </a:r>
          </a:p>
          <a:p>
            <a:r>
              <a:rPr lang="de-AT" dirty="0" smtClean="0"/>
              <a:t>Verstärkung realer Konflikte oder Befeuerung von Krisen</a:t>
            </a:r>
          </a:p>
          <a:p>
            <a:r>
              <a:rPr lang="de-AT" dirty="0" smtClean="0"/>
              <a:t>Akteure: Staaten, extremistische Gruppierungen, </a:t>
            </a:r>
            <a:r>
              <a:rPr lang="de-AT" dirty="0" err="1" smtClean="0"/>
              <a:t>Influencer</a:t>
            </a:r>
            <a:r>
              <a:rPr lang="de-AT" dirty="0" smtClean="0"/>
              <a:t>, ...</a:t>
            </a:r>
          </a:p>
          <a:p>
            <a:r>
              <a:rPr lang="de-AT" dirty="0" smtClean="0"/>
              <a:t>Tools: </a:t>
            </a:r>
            <a:r>
              <a:rPr lang="de-AT" dirty="0" err="1" smtClean="0"/>
              <a:t>Social</a:t>
            </a:r>
            <a:r>
              <a:rPr lang="de-AT" dirty="0" smtClean="0"/>
              <a:t> Bots, Trolle, Phishing, Hacks, </a:t>
            </a:r>
            <a:r>
              <a:rPr lang="de-AT" dirty="0" err="1" smtClean="0"/>
              <a:t>Leaks</a:t>
            </a:r>
            <a:r>
              <a:rPr lang="de-AT" dirty="0" smtClean="0"/>
              <a:t>, </a:t>
            </a:r>
            <a:r>
              <a:rPr lang="de-AT" dirty="0" err="1" smtClean="0"/>
              <a:t>Deep</a:t>
            </a:r>
            <a:r>
              <a:rPr lang="de-AT" dirty="0" smtClean="0"/>
              <a:t> </a:t>
            </a:r>
            <a:r>
              <a:rPr lang="de-AT" dirty="0" err="1" smtClean="0"/>
              <a:t>Fakes</a:t>
            </a:r>
            <a:endParaRPr lang="de-AT" dirty="0" smtClean="0"/>
          </a:p>
          <a:p>
            <a:r>
              <a:rPr lang="de-AT" dirty="0" err="1" smtClean="0"/>
              <a:t>TikTok</a:t>
            </a:r>
            <a:r>
              <a:rPr lang="de-AT" dirty="0" smtClean="0"/>
              <a:t> =&gt; </a:t>
            </a:r>
            <a:r>
              <a:rPr lang="de-AT" dirty="0" err="1" smtClean="0"/>
              <a:t>WarTok</a:t>
            </a:r>
            <a:endParaRPr lang="de-AT" dirty="0" smtClean="0"/>
          </a:p>
          <a:p>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16</a:t>
            </a:fld>
            <a:endParaRPr lang="de-AT" dirty="0"/>
          </a:p>
        </p:txBody>
      </p:sp>
      <p:pic>
        <p:nvPicPr>
          <p:cNvPr id="6"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2632128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Gegenmaßnahmen</a:t>
            </a:r>
            <a:endParaRPr lang="de-AT" dirty="0"/>
          </a:p>
        </p:txBody>
      </p:sp>
      <p:sp>
        <p:nvSpPr>
          <p:cNvPr id="3" name="Textplatzhalter 2"/>
          <p:cNvSpPr>
            <a:spLocks noGrp="1"/>
          </p:cNvSpPr>
          <p:nvPr>
            <p:ph type="body" sz="quarter" idx="13"/>
          </p:nvPr>
        </p:nvSpPr>
        <p:spPr>
          <a:xfrm>
            <a:off x="539751" y="1540573"/>
            <a:ext cx="7978775" cy="2942035"/>
          </a:xfrm>
        </p:spPr>
        <p:txBody>
          <a:bodyPr/>
          <a:lstStyle/>
          <a:p>
            <a:pPr>
              <a:lnSpc>
                <a:spcPct val="100000"/>
              </a:lnSpc>
            </a:pPr>
            <a:r>
              <a:rPr lang="de-AT" dirty="0" smtClean="0"/>
              <a:t>EU Action Plan against </a:t>
            </a:r>
            <a:r>
              <a:rPr lang="de-AT" dirty="0" err="1" smtClean="0"/>
              <a:t>Disinformation</a:t>
            </a:r>
            <a:r>
              <a:rPr lang="de-AT" dirty="0"/>
              <a:t>,</a:t>
            </a:r>
            <a:r>
              <a:rPr lang="de-AT" dirty="0" smtClean="0"/>
              <a:t> EU Code of Practice on </a:t>
            </a:r>
            <a:r>
              <a:rPr lang="de-AT" dirty="0" err="1" smtClean="0"/>
              <a:t>Disinformation</a:t>
            </a:r>
            <a:endParaRPr lang="de-AT" dirty="0" smtClean="0"/>
          </a:p>
          <a:p>
            <a:pPr>
              <a:lnSpc>
                <a:spcPct val="100000"/>
              </a:lnSpc>
            </a:pPr>
            <a:r>
              <a:rPr lang="de-AT" dirty="0"/>
              <a:t>Hybrid </a:t>
            </a:r>
            <a:r>
              <a:rPr lang="de-AT" dirty="0" err="1"/>
              <a:t>Centre</a:t>
            </a:r>
            <a:r>
              <a:rPr lang="de-AT" dirty="0"/>
              <a:t> of </a:t>
            </a:r>
            <a:r>
              <a:rPr lang="de-AT" dirty="0" smtClean="0"/>
              <a:t>Excellence, AG </a:t>
            </a:r>
            <a:r>
              <a:rPr lang="de-AT" dirty="0"/>
              <a:t>Hybrid Threats </a:t>
            </a:r>
          </a:p>
          <a:p>
            <a:pPr>
              <a:lnSpc>
                <a:spcPct val="100000"/>
              </a:lnSpc>
            </a:pPr>
            <a:r>
              <a:rPr lang="de-AT" dirty="0" smtClean="0"/>
              <a:t>Gesetzespaket „Hass im Netz“ (1. Jänner 2021)</a:t>
            </a:r>
          </a:p>
          <a:p>
            <a:pPr>
              <a:lnSpc>
                <a:spcPct val="100000"/>
              </a:lnSpc>
            </a:pPr>
            <a:r>
              <a:rPr lang="de-AT" dirty="0" smtClean="0"/>
              <a:t>Aktionsplan </a:t>
            </a:r>
            <a:r>
              <a:rPr lang="de-AT" dirty="0" err="1" smtClean="0"/>
              <a:t>Deepfake</a:t>
            </a:r>
            <a:r>
              <a:rPr lang="de-AT" dirty="0" smtClean="0"/>
              <a:t> (BMI) – Österreichische Jugendstrategie (BKA)</a:t>
            </a:r>
          </a:p>
          <a:p>
            <a:pPr>
              <a:lnSpc>
                <a:spcPct val="100000"/>
              </a:lnSpc>
            </a:pPr>
            <a:r>
              <a:rPr lang="de-AT" dirty="0" smtClean="0"/>
              <a:t>saferinternet.at, mimikama.at</a:t>
            </a:r>
          </a:p>
          <a:p>
            <a:pPr>
              <a:lnSpc>
                <a:spcPct val="100000"/>
              </a:lnSpc>
            </a:pPr>
            <a:r>
              <a:rPr lang="de-AT" dirty="0" smtClean="0"/>
              <a:t>ÖBH: Staats- und wehrpolitische Bildung</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17</a:t>
            </a:fld>
            <a:endParaRPr lang="de-AT" dirty="0"/>
          </a:p>
        </p:txBody>
      </p:sp>
      <p:pic>
        <p:nvPicPr>
          <p:cNvPr id="6"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1153819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Beispiele </a:t>
            </a:r>
            <a:r>
              <a:rPr lang="de-AT" dirty="0" err="1" smtClean="0"/>
              <a:t>Fake</a:t>
            </a:r>
            <a:r>
              <a:rPr lang="de-AT" dirty="0" smtClean="0"/>
              <a:t> News – Politik</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18</a:t>
            </a:fld>
            <a:endParaRPr lang="de-AT" dirty="0"/>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998" y="1524811"/>
            <a:ext cx="1931831" cy="3618689"/>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8223" y="1610310"/>
            <a:ext cx="2902454" cy="2179864"/>
          </a:xfrm>
          <a:prstGeom prst="rect">
            <a:avLst/>
          </a:prstGeom>
        </p:spPr>
      </p:pic>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7473" y="1244943"/>
            <a:ext cx="2102078" cy="3645321"/>
          </a:xfrm>
          <a:prstGeom prst="rect">
            <a:avLst/>
          </a:prstGeom>
        </p:spPr>
      </p:pic>
      <p:pic>
        <p:nvPicPr>
          <p:cNvPr id="9" name="Picture 68" descr="pbb_logomuster_FERTI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11"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2023031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Beispiele </a:t>
            </a:r>
            <a:r>
              <a:rPr lang="de-AT" dirty="0" err="1" smtClean="0"/>
              <a:t>Fake</a:t>
            </a:r>
            <a:r>
              <a:rPr lang="de-AT" dirty="0" smtClean="0"/>
              <a:t> News – Lifestyle </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19</a:t>
            </a:fld>
            <a:endParaRPr lang="de-AT" dirty="0"/>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9263" y="1427765"/>
            <a:ext cx="4464811" cy="3095249"/>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233" y="1394792"/>
            <a:ext cx="2343955" cy="3495472"/>
          </a:xfrm>
          <a:prstGeom prst="rect">
            <a:avLst/>
          </a:prstGeom>
        </p:spPr>
      </p:pic>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39282" y="1676873"/>
            <a:ext cx="4660852" cy="2231340"/>
          </a:xfrm>
          <a:prstGeom prst="rect">
            <a:avLst/>
          </a:prstGeom>
        </p:spPr>
      </p:pic>
      <p:pic>
        <p:nvPicPr>
          <p:cNvPr id="9" name="Picture 68" descr="pbb_logomuster_FERTI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11"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1146346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1470666"/>
            <a:ext cx="7978525" cy="622091"/>
          </a:xfrm>
        </p:spPr>
        <p:txBody>
          <a:bodyPr/>
          <a:lstStyle/>
          <a:p>
            <a:r>
              <a:rPr lang="de-AT" dirty="0" smtClean="0"/>
              <a:t>Inhalt</a:t>
            </a:r>
            <a:endParaRPr lang="de-AT" dirty="0"/>
          </a:p>
        </p:txBody>
      </p:sp>
      <p:sp>
        <p:nvSpPr>
          <p:cNvPr id="3" name="Textplatzhalter 2"/>
          <p:cNvSpPr>
            <a:spLocks noGrp="1"/>
          </p:cNvSpPr>
          <p:nvPr>
            <p:ph type="body" sz="quarter" idx="13"/>
          </p:nvPr>
        </p:nvSpPr>
        <p:spPr>
          <a:xfrm>
            <a:off x="539750" y="2188831"/>
            <a:ext cx="7978775" cy="2942035"/>
          </a:xfrm>
        </p:spPr>
        <p:txBody>
          <a:bodyPr/>
          <a:lstStyle/>
          <a:p>
            <a:r>
              <a:rPr lang="de-AT" dirty="0" smtClean="0"/>
              <a:t>Allgemeines</a:t>
            </a:r>
          </a:p>
          <a:p>
            <a:r>
              <a:rPr lang="de-AT" dirty="0" smtClean="0"/>
              <a:t>Erkennen und Umgang</a:t>
            </a:r>
          </a:p>
          <a:p>
            <a:r>
              <a:rPr lang="de-AT" dirty="0" smtClean="0"/>
              <a:t>Auswirkungen auf Militär und Landesverteidigung</a:t>
            </a:r>
          </a:p>
          <a:p>
            <a:r>
              <a:rPr lang="de-AT" dirty="0" smtClean="0"/>
              <a:t>Gegenmaßnahmen</a:t>
            </a:r>
          </a:p>
          <a:p>
            <a:r>
              <a:rPr lang="de-AT" dirty="0" smtClean="0"/>
              <a:t>Beispiele</a:t>
            </a:r>
          </a:p>
          <a:p>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2</a:t>
            </a:fld>
            <a:endParaRPr lang="de-AT" dirty="0"/>
          </a:p>
        </p:txBody>
      </p:sp>
      <p:pic>
        <p:nvPicPr>
          <p:cNvPr id="6"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2630263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Beispiele </a:t>
            </a:r>
            <a:r>
              <a:rPr lang="de-AT" dirty="0" err="1" smtClean="0"/>
              <a:t>Fake</a:t>
            </a:r>
            <a:r>
              <a:rPr lang="de-AT" dirty="0" smtClean="0"/>
              <a:t> News – </a:t>
            </a:r>
            <a:br>
              <a:rPr lang="de-AT" dirty="0" smtClean="0"/>
            </a:br>
            <a:r>
              <a:rPr lang="de-AT" dirty="0" smtClean="0"/>
              <a:t>Society</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20</a:t>
            </a:fld>
            <a:endParaRPr lang="de-AT" dirty="0"/>
          </a:p>
        </p:txBody>
      </p:sp>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8488" y="806028"/>
            <a:ext cx="3148300" cy="4337472"/>
          </a:xfrm>
          <a:prstGeom prst="rect">
            <a:avLst/>
          </a:prstGeom>
        </p:spPr>
      </p:pic>
      <p:pic>
        <p:nvPicPr>
          <p:cNvPr id="6" name="Picture 68" descr="pbb_logomuster_FERTI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9"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808051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Deep</a:t>
            </a:r>
            <a:r>
              <a:rPr lang="de-AT" dirty="0" smtClean="0"/>
              <a:t> </a:t>
            </a:r>
            <a:r>
              <a:rPr lang="de-AT" dirty="0" err="1" smtClean="0"/>
              <a:t>Fake</a:t>
            </a:r>
            <a:endParaRPr lang="de-AT" dirty="0"/>
          </a:p>
        </p:txBody>
      </p:sp>
      <p:sp>
        <p:nvSpPr>
          <p:cNvPr id="3" name="Textplatzhalter 2"/>
          <p:cNvSpPr>
            <a:spLocks noGrp="1"/>
          </p:cNvSpPr>
          <p:nvPr>
            <p:ph type="body" sz="quarter" idx="13"/>
          </p:nvPr>
        </p:nvSpPr>
        <p:spPr/>
        <p:txBody>
          <a:bodyPr/>
          <a:lstStyle/>
          <a:p>
            <a:r>
              <a:rPr lang="de-AT" dirty="0"/>
              <a:t>a</a:t>
            </a:r>
            <a:r>
              <a:rPr lang="de-AT" dirty="0" smtClean="0"/>
              <a:t>us der technologischen Methode des „</a:t>
            </a:r>
            <a:r>
              <a:rPr lang="de-AT" dirty="0" err="1" smtClean="0"/>
              <a:t>Deep</a:t>
            </a:r>
            <a:r>
              <a:rPr lang="de-AT" dirty="0" smtClean="0"/>
              <a:t> Learning“</a:t>
            </a:r>
          </a:p>
          <a:p>
            <a:r>
              <a:rPr lang="de-AT" dirty="0" smtClean="0"/>
              <a:t>= Teilbereich der KI unter Verwendung künstlicher neuronaler Netzwerke</a:t>
            </a:r>
          </a:p>
          <a:p>
            <a:r>
              <a:rPr lang="de-AT" dirty="0" smtClean="0"/>
              <a:t>Erkennung von Mustern und deren Reproduktion</a:t>
            </a:r>
          </a:p>
          <a:p>
            <a:r>
              <a:rPr lang="de-AT" dirty="0" err="1" smtClean="0"/>
              <a:t>Vorspielung</a:t>
            </a:r>
            <a:r>
              <a:rPr lang="de-AT" dirty="0" smtClean="0"/>
              <a:t> falscher Tatsachen = </a:t>
            </a:r>
            <a:r>
              <a:rPr lang="de-AT" dirty="0" err="1" smtClean="0"/>
              <a:t>Fake</a:t>
            </a:r>
            <a:endParaRPr lang="de-AT" dirty="0" smtClean="0"/>
          </a:p>
          <a:p>
            <a:r>
              <a:rPr lang="de-AT" dirty="0"/>
              <a:t>m</a:t>
            </a:r>
            <a:r>
              <a:rPr lang="de-AT" dirty="0" smtClean="0"/>
              <a:t>anipulierte Audio-, Bild- und Videoinhalte</a:t>
            </a:r>
          </a:p>
          <a:p>
            <a:endParaRPr lang="de-AT" dirty="0"/>
          </a:p>
          <a:p>
            <a:r>
              <a:rPr lang="de-AT" u="sng" dirty="0">
                <a:solidFill>
                  <a:srgbClr val="00B0F0"/>
                </a:solidFill>
                <a:hlinkClick r:id="rId3"/>
              </a:rPr>
              <a:t>https://</a:t>
            </a:r>
            <a:r>
              <a:rPr lang="de-AT" u="sng" dirty="0" smtClean="0">
                <a:solidFill>
                  <a:srgbClr val="00B0F0"/>
                </a:solidFill>
                <a:hlinkClick r:id="rId3"/>
              </a:rPr>
              <a:t>360.articulate.com/review/content/d738f67b-2a02-4e0a-a977-390e1a67cc38/review</a:t>
            </a:r>
            <a:r>
              <a:rPr lang="de-AT" dirty="0" smtClean="0">
                <a:solidFill>
                  <a:srgbClr val="00B0F0"/>
                </a:solidFill>
              </a:rPr>
              <a:t> </a:t>
            </a:r>
            <a:endParaRPr lang="de-AT" u="sng" dirty="0" smtClean="0">
              <a:solidFill>
                <a:srgbClr val="00B0F0"/>
              </a:solidFill>
            </a:endParaRPr>
          </a:p>
        </p:txBody>
      </p:sp>
      <p:sp>
        <p:nvSpPr>
          <p:cNvPr id="5" name="Foliennummernplatzhalter 4"/>
          <p:cNvSpPr>
            <a:spLocks noGrp="1"/>
          </p:cNvSpPr>
          <p:nvPr>
            <p:ph type="sldNum" sz="quarter" idx="12"/>
          </p:nvPr>
        </p:nvSpPr>
        <p:spPr/>
        <p:txBody>
          <a:bodyPr/>
          <a:lstStyle/>
          <a:p>
            <a:fld id="{1206269C-C24E-4E80-9A4B-E7E19BB59A67}" type="slidenum">
              <a:rPr lang="de-AT" smtClean="0"/>
              <a:pPr/>
              <a:t>21</a:t>
            </a:fld>
            <a:endParaRPr lang="de-AT" dirty="0"/>
          </a:p>
        </p:txBody>
      </p:sp>
      <p:pic>
        <p:nvPicPr>
          <p:cNvPr id="9" name="Picture 68" descr="pbb_logomuster_FERTI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11"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pic>
        <p:nvPicPr>
          <p:cNvPr id="4" name="Grafik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36941" y="2331597"/>
            <a:ext cx="2519722" cy="2064335"/>
          </a:xfrm>
          <a:prstGeom prst="rect">
            <a:avLst/>
          </a:prstGeom>
        </p:spPr>
      </p:pic>
    </p:spTree>
    <p:extLst>
      <p:ext uri="{BB962C8B-B14F-4D97-AF65-F5344CB8AC3E}">
        <p14:creationId xmlns:p14="http://schemas.microsoft.com/office/powerpoint/2010/main" val="2297164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Zusammenfassung</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22</a:t>
            </a:fld>
            <a:endParaRPr lang="de-AT" dirty="0"/>
          </a:p>
        </p:txBody>
      </p:sp>
      <p:sp>
        <p:nvSpPr>
          <p:cNvPr id="6" name="Textfeld 5"/>
          <p:cNvSpPr txBox="1"/>
          <p:nvPr/>
        </p:nvSpPr>
        <p:spPr>
          <a:xfrm>
            <a:off x="1738993" y="3747407"/>
            <a:ext cx="5159828" cy="646331"/>
          </a:xfrm>
          <a:prstGeom prst="rect">
            <a:avLst/>
          </a:prstGeom>
          <a:noFill/>
        </p:spPr>
        <p:txBody>
          <a:bodyPr wrap="square" rtlCol="0">
            <a:spAutoFit/>
          </a:bodyPr>
          <a:lstStyle/>
          <a:p>
            <a:r>
              <a:rPr lang="de-AT" dirty="0">
                <a:hlinkClick r:id="rId2"/>
              </a:rPr>
              <a:t>https://</a:t>
            </a:r>
            <a:r>
              <a:rPr lang="de-AT" dirty="0" smtClean="0">
                <a:hlinkClick r:id="rId2"/>
              </a:rPr>
              <a:t>www.youtube.com/watch?v=O6RS2M8N5uk</a:t>
            </a:r>
            <a:endParaRPr lang="de-AT" dirty="0" smtClean="0"/>
          </a:p>
          <a:p>
            <a:endParaRPr lang="de-AT" dirty="0"/>
          </a:p>
        </p:txBody>
      </p:sp>
      <p:sp>
        <p:nvSpPr>
          <p:cNvPr id="7" name="Interaktive Schaltfläche: Film 6">
            <a:hlinkClick r:id="" action="ppaction://noaction" highlightClick="1"/>
          </p:cNvPr>
          <p:cNvSpPr/>
          <p:nvPr/>
        </p:nvSpPr>
        <p:spPr>
          <a:xfrm>
            <a:off x="3567793" y="2245179"/>
            <a:ext cx="1338943" cy="97155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10"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2977573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Fake</a:t>
            </a:r>
            <a:r>
              <a:rPr lang="de-AT" dirty="0" smtClean="0"/>
              <a:t> News – Beispiele</a:t>
            </a:r>
            <a:endParaRPr lang="de-AT" dirty="0"/>
          </a:p>
        </p:txBody>
      </p:sp>
      <p:sp>
        <p:nvSpPr>
          <p:cNvPr id="3" name="Textplatzhalter 2"/>
          <p:cNvSpPr>
            <a:spLocks noGrp="1"/>
          </p:cNvSpPr>
          <p:nvPr>
            <p:ph type="body" sz="quarter" idx="13"/>
          </p:nvPr>
        </p:nvSpPr>
        <p:spPr/>
        <p:txBody>
          <a:bodyPr/>
          <a:lstStyle/>
          <a:p>
            <a:r>
              <a:rPr lang="de-AT" dirty="0">
                <a:hlinkClick r:id="rId2"/>
              </a:rPr>
              <a:t>https://</a:t>
            </a:r>
            <a:r>
              <a:rPr lang="de-AT" dirty="0" smtClean="0">
                <a:hlinkClick r:id="rId2"/>
              </a:rPr>
              <a:t>www.youtube.com/watch?v=cQ54GDm1eL0</a:t>
            </a:r>
            <a:endParaRPr lang="de-AT" dirty="0" smtClean="0"/>
          </a:p>
          <a:p>
            <a:r>
              <a:rPr lang="de-AT" dirty="0">
                <a:hlinkClick r:id="rId3"/>
              </a:rPr>
              <a:t>https://correctiv.org/faktencheck</a:t>
            </a:r>
            <a:r>
              <a:rPr lang="de-AT" dirty="0" smtClean="0">
                <a:hlinkClick r:id="rId3"/>
              </a:rPr>
              <a:t>/</a:t>
            </a:r>
            <a:endParaRPr lang="de-AT" dirty="0" smtClean="0"/>
          </a:p>
          <a:p>
            <a:r>
              <a:rPr lang="de-AT" u="sng" dirty="0"/>
              <a:t>https://www.fake-off.eu/toolbox/contents/Deutsch/BEISPIELE FÜR FAKE NEWS - </a:t>
            </a:r>
            <a:r>
              <a:rPr lang="de-AT" u="sng" dirty="0" smtClean="0"/>
              <a:t>Druckversion.pdf</a:t>
            </a:r>
          </a:p>
          <a:p>
            <a:endParaRPr lang="de-AT" dirty="0" smtClean="0"/>
          </a:p>
          <a:p>
            <a:r>
              <a:rPr lang="de-AT" dirty="0" smtClean="0"/>
              <a:t>Masterarbeit: </a:t>
            </a:r>
            <a:r>
              <a:rPr lang="de-AT" dirty="0" err="1" smtClean="0"/>
              <a:t>Fake</a:t>
            </a:r>
            <a:r>
              <a:rPr lang="de-AT" dirty="0" smtClean="0"/>
              <a:t> News – Eine Gefahr für die Demokratie?</a:t>
            </a:r>
          </a:p>
          <a:p>
            <a:pPr marL="0" indent="0">
              <a:buNone/>
            </a:pPr>
            <a:r>
              <a:rPr lang="de-AT" dirty="0" smtClean="0"/>
              <a:t> </a:t>
            </a:r>
            <a:r>
              <a:rPr lang="de-AT" u="sng" dirty="0" smtClean="0"/>
              <a:t>https</a:t>
            </a:r>
            <a:r>
              <a:rPr lang="de-AT" u="sng" dirty="0"/>
              <a:t>://unipub.uni-graz.at/obvugrhs/download/pdf/7901964?originalFilename=true</a:t>
            </a:r>
          </a:p>
        </p:txBody>
      </p:sp>
      <p:sp>
        <p:nvSpPr>
          <p:cNvPr id="5" name="Foliennummernplatzhalter 4"/>
          <p:cNvSpPr>
            <a:spLocks noGrp="1"/>
          </p:cNvSpPr>
          <p:nvPr>
            <p:ph type="sldNum" sz="quarter" idx="12"/>
          </p:nvPr>
        </p:nvSpPr>
        <p:spPr/>
        <p:txBody>
          <a:bodyPr/>
          <a:lstStyle/>
          <a:p>
            <a:fld id="{1206269C-C24E-4E80-9A4B-E7E19BB59A67}" type="slidenum">
              <a:rPr lang="de-AT" smtClean="0"/>
              <a:pPr/>
              <a:t>23</a:t>
            </a:fld>
            <a:endParaRPr lang="de-AT" dirty="0"/>
          </a:p>
        </p:txBody>
      </p:sp>
      <p:pic>
        <p:nvPicPr>
          <p:cNvPr id="6" name="Picture 68" descr="pbb_logomuster_FERTI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621081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206269C-C24E-4E80-9A4B-E7E19BB59A67}" type="slidenum">
              <a:rPr lang="de-AT" smtClean="0"/>
              <a:pPr/>
              <a:t>24</a:t>
            </a:fld>
            <a:endParaRPr lang="de-AT" dirty="0"/>
          </a:p>
        </p:txBody>
      </p:sp>
      <p:pic>
        <p:nvPicPr>
          <p:cNvPr id="6" name="Grafik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1947" cy="5127371"/>
          </a:xfrm>
          <a:prstGeom prst="rect">
            <a:avLst/>
          </a:prstGeom>
        </p:spPr>
      </p:pic>
    </p:spTree>
    <p:extLst>
      <p:ext uri="{BB962C8B-B14F-4D97-AF65-F5344CB8AC3E}">
        <p14:creationId xmlns:p14="http://schemas.microsoft.com/office/powerpoint/2010/main" val="3390522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251" y="1458597"/>
            <a:ext cx="7978525" cy="622091"/>
          </a:xfrm>
        </p:spPr>
        <p:txBody>
          <a:bodyPr/>
          <a:lstStyle/>
          <a:p>
            <a:r>
              <a:rPr lang="de-AT" dirty="0" smtClean="0"/>
              <a:t>Ziel und Zweck</a:t>
            </a:r>
            <a:endParaRPr lang="de-AT" dirty="0"/>
          </a:p>
        </p:txBody>
      </p:sp>
      <p:sp>
        <p:nvSpPr>
          <p:cNvPr id="3" name="Textplatzhalter 2"/>
          <p:cNvSpPr>
            <a:spLocks noGrp="1"/>
          </p:cNvSpPr>
          <p:nvPr>
            <p:ph type="body" sz="quarter" idx="13"/>
          </p:nvPr>
        </p:nvSpPr>
        <p:spPr>
          <a:xfrm>
            <a:off x="540001" y="2201465"/>
            <a:ext cx="7978775" cy="2942035"/>
          </a:xfrm>
        </p:spPr>
        <p:txBody>
          <a:bodyPr/>
          <a:lstStyle/>
          <a:p>
            <a:r>
              <a:rPr lang="de-AT" dirty="0"/>
              <a:t>Ziel: schaffen von Awareness</a:t>
            </a:r>
          </a:p>
          <a:p>
            <a:r>
              <a:rPr lang="de-AT" dirty="0" smtClean="0"/>
              <a:t>Zweck</a:t>
            </a:r>
            <a:r>
              <a:rPr lang="de-AT" dirty="0"/>
              <a:t>: Schutz für den privaten und dienstlichen Bereich</a:t>
            </a:r>
          </a:p>
          <a:p>
            <a:endParaRPr lang="de-AT" sz="1400"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3</a:t>
            </a:fld>
            <a:endParaRPr lang="de-AT" dirty="0"/>
          </a:p>
        </p:txBody>
      </p:sp>
      <p:pic>
        <p:nvPicPr>
          <p:cNvPr id="6"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387592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1" y="1423188"/>
            <a:ext cx="7978525" cy="622091"/>
          </a:xfrm>
        </p:spPr>
        <p:txBody>
          <a:bodyPr/>
          <a:lstStyle/>
          <a:p>
            <a:r>
              <a:rPr lang="de-AT" dirty="0" err="1" smtClean="0"/>
              <a:t>Fake</a:t>
            </a:r>
            <a:r>
              <a:rPr lang="de-AT" dirty="0" smtClean="0"/>
              <a:t> News</a:t>
            </a:r>
            <a:endParaRPr lang="de-AT" dirty="0"/>
          </a:p>
        </p:txBody>
      </p:sp>
      <p:sp>
        <p:nvSpPr>
          <p:cNvPr id="3" name="Textplatzhalter 2"/>
          <p:cNvSpPr>
            <a:spLocks noGrp="1"/>
          </p:cNvSpPr>
          <p:nvPr>
            <p:ph type="body" sz="quarter" idx="13"/>
          </p:nvPr>
        </p:nvSpPr>
        <p:spPr>
          <a:xfrm>
            <a:off x="539751" y="2283835"/>
            <a:ext cx="8081735" cy="2942035"/>
          </a:xfrm>
        </p:spPr>
        <p:txBody>
          <a:bodyPr/>
          <a:lstStyle/>
          <a:p>
            <a:r>
              <a:rPr lang="de-AT" dirty="0"/>
              <a:t>71 % der </a:t>
            </a:r>
            <a:r>
              <a:rPr lang="de-AT" dirty="0" smtClean="0"/>
              <a:t>Jugendlichen Europas </a:t>
            </a:r>
            <a:r>
              <a:rPr lang="de-AT" dirty="0"/>
              <a:t>stoßen </a:t>
            </a:r>
            <a:r>
              <a:rPr lang="de-AT" dirty="0" smtClean="0"/>
              <a:t>regelmäßig auf </a:t>
            </a:r>
            <a:r>
              <a:rPr lang="de-AT" dirty="0" err="1"/>
              <a:t>Fake</a:t>
            </a:r>
            <a:r>
              <a:rPr lang="de-AT" dirty="0"/>
              <a:t> </a:t>
            </a:r>
            <a:r>
              <a:rPr lang="de-AT" dirty="0" smtClean="0"/>
              <a:t>News.</a:t>
            </a:r>
          </a:p>
          <a:p>
            <a:r>
              <a:rPr lang="de-AT" dirty="0" smtClean="0"/>
              <a:t>83 % der Europäer denken, dass Desinformation die Demokratie gefährdet.</a:t>
            </a:r>
          </a:p>
          <a:p>
            <a:r>
              <a:rPr lang="de-AT" dirty="0" smtClean="0"/>
              <a:t>51 % der Europäer denken, dass sie schon online Desinformation ausgesetzt waren.</a:t>
            </a:r>
            <a:endParaRPr lang="de-AT" dirty="0"/>
          </a:p>
          <a:p>
            <a:r>
              <a:rPr lang="de-AT" dirty="0" smtClean="0"/>
              <a:t>64 % der Europäer haben (sehr) große Angst vor Verbreitung von Desinformation. </a:t>
            </a:r>
            <a:endParaRPr lang="de-AT" dirty="0"/>
          </a:p>
          <a:p>
            <a:r>
              <a:rPr lang="de-AT" dirty="0" smtClean="0"/>
              <a:t>85 % der Europäer fordern mehr Maßnahmen der Politik.</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4</a:t>
            </a:fld>
            <a:endParaRPr lang="de-AT" dirty="0"/>
          </a:p>
        </p:txBody>
      </p:sp>
      <p:pic>
        <p:nvPicPr>
          <p:cNvPr id="6"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3598211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206269C-C24E-4E80-9A4B-E7E19BB59A67}" type="slidenum">
              <a:rPr lang="de-AT" smtClean="0"/>
              <a:pPr/>
              <a:t>5</a:t>
            </a:fld>
            <a:endParaRPr lang="de-AT" dirty="0"/>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86370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Fake</a:t>
            </a:r>
            <a:r>
              <a:rPr lang="de-AT" dirty="0" smtClean="0"/>
              <a:t> News oder…</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z="1050" smtClean="0"/>
              <a:pPr/>
              <a:t>6</a:t>
            </a:fld>
            <a:endParaRPr lang="de-AT" sz="1050" dirty="0"/>
          </a:p>
        </p:txBody>
      </p:sp>
      <p:sp>
        <p:nvSpPr>
          <p:cNvPr id="7" name="Rechteck 6"/>
          <p:cNvSpPr/>
          <p:nvPr/>
        </p:nvSpPr>
        <p:spPr>
          <a:xfrm>
            <a:off x="484622" y="1826396"/>
            <a:ext cx="1632178" cy="707886"/>
          </a:xfrm>
          <a:prstGeom prst="rect">
            <a:avLst/>
          </a:prstGeom>
          <a:noFill/>
        </p:spPr>
        <p:txBody>
          <a:bodyPr wrap="none" lIns="91440" tIns="45720" rIns="91440" bIns="45720">
            <a:spAutoFit/>
          </a:bodyPr>
          <a:lstStyle/>
          <a:p>
            <a:pPr algn="ctr"/>
            <a:r>
              <a:rPr lang="de-DE" sz="4000" b="0" cap="none" spc="0" dirty="0" smtClean="0">
                <a:ln w="0"/>
                <a:solidFill>
                  <a:schemeClr val="tx1"/>
                </a:solidFill>
                <a:effectLst>
                  <a:outerShdw blurRad="38100" dist="19050" dir="2700000" algn="tl" rotWithShape="0">
                    <a:schemeClr val="dk1">
                      <a:alpha val="40000"/>
                    </a:schemeClr>
                  </a:outerShdw>
                </a:effectLst>
              </a:rPr>
              <a:t>Betrug</a:t>
            </a:r>
            <a:endParaRPr lang="de-DE" sz="4000" b="0" cap="none" spc="0" dirty="0">
              <a:ln w="0"/>
              <a:solidFill>
                <a:schemeClr val="tx1"/>
              </a:solidFill>
              <a:effectLst>
                <a:outerShdw blurRad="38100" dist="19050" dir="2700000" algn="tl" rotWithShape="0">
                  <a:schemeClr val="dk1">
                    <a:alpha val="40000"/>
                  </a:schemeClr>
                </a:outerShdw>
              </a:effectLst>
            </a:endParaRPr>
          </a:p>
        </p:txBody>
      </p:sp>
      <p:sp>
        <p:nvSpPr>
          <p:cNvPr id="8" name="Rechteck 7"/>
          <p:cNvSpPr/>
          <p:nvPr/>
        </p:nvSpPr>
        <p:spPr>
          <a:xfrm>
            <a:off x="2495958" y="1434691"/>
            <a:ext cx="1245854" cy="707886"/>
          </a:xfrm>
          <a:prstGeom prst="rect">
            <a:avLst/>
          </a:prstGeom>
          <a:noFill/>
        </p:spPr>
        <p:txBody>
          <a:bodyPr wrap="none" lIns="91440" tIns="45720" rIns="91440" bIns="45720">
            <a:spAutoFit/>
          </a:bodyPr>
          <a:lstStyle/>
          <a:p>
            <a:pPr algn="ctr"/>
            <a:r>
              <a:rPr lang="de-DE" sz="4000" dirty="0" smtClean="0">
                <a:ln w="0"/>
                <a:effectLst>
                  <a:outerShdw blurRad="38100" dist="19050" dir="2700000" algn="tl" rotWithShape="0">
                    <a:schemeClr val="dk1">
                      <a:alpha val="40000"/>
                    </a:schemeClr>
                  </a:outerShdw>
                </a:effectLst>
              </a:rPr>
              <a:t>Lüge</a:t>
            </a:r>
            <a:endParaRPr lang="de-DE" sz="4000" b="0" cap="none" spc="0" dirty="0">
              <a:ln w="0"/>
              <a:solidFill>
                <a:schemeClr val="tx1"/>
              </a:solidFill>
              <a:effectLst>
                <a:outerShdw blurRad="38100" dist="19050" dir="2700000" algn="tl" rotWithShape="0">
                  <a:schemeClr val="dk1">
                    <a:alpha val="40000"/>
                  </a:schemeClr>
                </a:outerShdw>
              </a:effectLst>
            </a:endParaRPr>
          </a:p>
        </p:txBody>
      </p:sp>
      <p:sp>
        <p:nvSpPr>
          <p:cNvPr id="9" name="Rechteck 8"/>
          <p:cNvSpPr/>
          <p:nvPr/>
        </p:nvSpPr>
        <p:spPr>
          <a:xfrm>
            <a:off x="4872676" y="1115383"/>
            <a:ext cx="3507691" cy="707886"/>
          </a:xfrm>
          <a:prstGeom prst="rect">
            <a:avLst/>
          </a:prstGeom>
          <a:noFill/>
        </p:spPr>
        <p:txBody>
          <a:bodyPr wrap="none" lIns="91440" tIns="45720" rIns="91440" bIns="45720">
            <a:spAutoFit/>
          </a:bodyPr>
          <a:lstStyle/>
          <a:p>
            <a:pPr algn="ctr"/>
            <a:r>
              <a:rPr lang="de-DE" sz="4000" dirty="0" smtClean="0">
                <a:ln w="0"/>
                <a:effectLst>
                  <a:outerShdw blurRad="38100" dist="19050" dir="2700000" algn="tl" rotWithShape="0">
                    <a:schemeClr val="dk1">
                      <a:alpha val="40000"/>
                    </a:schemeClr>
                  </a:outerShdw>
                </a:effectLst>
              </a:rPr>
              <a:t>Desinformation</a:t>
            </a:r>
            <a:endParaRPr lang="de-DE" sz="4000" b="0" cap="none" spc="0" dirty="0">
              <a:ln w="0"/>
              <a:solidFill>
                <a:schemeClr val="tx1"/>
              </a:solidFill>
              <a:effectLst>
                <a:outerShdw blurRad="38100" dist="19050" dir="2700000" algn="tl" rotWithShape="0">
                  <a:schemeClr val="dk1">
                    <a:alpha val="40000"/>
                  </a:schemeClr>
                </a:outerShdw>
              </a:effectLst>
            </a:endParaRPr>
          </a:p>
        </p:txBody>
      </p:sp>
      <p:sp>
        <p:nvSpPr>
          <p:cNvPr id="10" name="Rechteck 9"/>
          <p:cNvSpPr/>
          <p:nvPr/>
        </p:nvSpPr>
        <p:spPr>
          <a:xfrm>
            <a:off x="983114" y="2671352"/>
            <a:ext cx="2367956" cy="707886"/>
          </a:xfrm>
          <a:prstGeom prst="rect">
            <a:avLst/>
          </a:prstGeom>
          <a:noFill/>
        </p:spPr>
        <p:txBody>
          <a:bodyPr wrap="none" lIns="91440" tIns="45720" rIns="91440" bIns="45720">
            <a:spAutoFit/>
          </a:bodyPr>
          <a:lstStyle/>
          <a:p>
            <a:pPr algn="ctr"/>
            <a:r>
              <a:rPr lang="de-DE" sz="4000" dirty="0" smtClean="0">
                <a:ln w="0"/>
                <a:effectLst>
                  <a:outerShdw blurRad="38100" dist="19050" dir="2700000" algn="tl" rotWithShape="0">
                    <a:schemeClr val="dk1">
                      <a:alpha val="40000"/>
                    </a:schemeClr>
                  </a:outerShdw>
                </a:effectLst>
              </a:rPr>
              <a:t>Schwindel</a:t>
            </a:r>
            <a:endParaRPr lang="de-DE" sz="4000" b="0" cap="none" spc="0" dirty="0">
              <a:ln w="0"/>
              <a:solidFill>
                <a:schemeClr val="tx1"/>
              </a:solidFill>
              <a:effectLst>
                <a:outerShdw blurRad="38100" dist="19050" dir="2700000" algn="tl" rotWithShape="0">
                  <a:schemeClr val="dk1">
                    <a:alpha val="40000"/>
                  </a:schemeClr>
                </a:outerShdw>
              </a:effectLst>
            </a:endParaRPr>
          </a:p>
        </p:txBody>
      </p:sp>
      <p:sp>
        <p:nvSpPr>
          <p:cNvPr id="11" name="Rechteck 10"/>
          <p:cNvSpPr/>
          <p:nvPr/>
        </p:nvSpPr>
        <p:spPr>
          <a:xfrm>
            <a:off x="6950369" y="3621224"/>
            <a:ext cx="1160895" cy="707886"/>
          </a:xfrm>
          <a:prstGeom prst="rect">
            <a:avLst/>
          </a:prstGeom>
          <a:noFill/>
        </p:spPr>
        <p:txBody>
          <a:bodyPr wrap="none" lIns="91440" tIns="45720" rIns="91440" bIns="45720">
            <a:spAutoFit/>
          </a:bodyPr>
          <a:lstStyle/>
          <a:p>
            <a:pPr algn="ctr"/>
            <a:r>
              <a:rPr lang="de-DE" sz="4000" dirty="0" smtClean="0">
                <a:ln w="0"/>
                <a:effectLst>
                  <a:outerShdw blurRad="38100" dist="19050" dir="2700000" algn="tl" rotWithShape="0">
                    <a:schemeClr val="dk1">
                      <a:alpha val="40000"/>
                    </a:schemeClr>
                  </a:outerShdw>
                </a:effectLst>
              </a:rPr>
              <a:t>Witz</a:t>
            </a:r>
            <a:endParaRPr lang="de-DE" sz="4000" b="0" cap="none" spc="0" dirty="0">
              <a:ln w="0"/>
              <a:solidFill>
                <a:schemeClr val="tx1"/>
              </a:solidFill>
              <a:effectLst>
                <a:outerShdw blurRad="38100" dist="19050" dir="2700000" algn="tl" rotWithShape="0">
                  <a:schemeClr val="dk1">
                    <a:alpha val="40000"/>
                  </a:schemeClr>
                </a:outerShdw>
              </a:effectLst>
            </a:endParaRPr>
          </a:p>
        </p:txBody>
      </p:sp>
      <p:sp>
        <p:nvSpPr>
          <p:cNvPr id="12" name="Rechteck 11"/>
          <p:cNvSpPr/>
          <p:nvPr/>
        </p:nvSpPr>
        <p:spPr>
          <a:xfrm>
            <a:off x="422227" y="3530661"/>
            <a:ext cx="1895070" cy="707886"/>
          </a:xfrm>
          <a:prstGeom prst="rect">
            <a:avLst/>
          </a:prstGeom>
          <a:noFill/>
        </p:spPr>
        <p:txBody>
          <a:bodyPr wrap="none" lIns="91440" tIns="45720" rIns="91440" bIns="45720">
            <a:spAutoFit/>
          </a:bodyPr>
          <a:lstStyle/>
          <a:p>
            <a:pPr algn="ctr"/>
            <a:r>
              <a:rPr lang="de-DE" sz="4000" dirty="0" smtClean="0">
                <a:ln w="0"/>
                <a:effectLst>
                  <a:outerShdw blurRad="38100" dist="19050" dir="2700000" algn="tl" rotWithShape="0">
                    <a:schemeClr val="dk1">
                      <a:alpha val="40000"/>
                    </a:schemeClr>
                  </a:outerShdw>
                </a:effectLst>
              </a:rPr>
              <a:t>Gerücht</a:t>
            </a:r>
            <a:endParaRPr lang="de-DE" sz="4000" b="0" cap="none" spc="0" dirty="0">
              <a:ln w="0"/>
              <a:solidFill>
                <a:schemeClr val="tx1"/>
              </a:solidFill>
              <a:effectLst>
                <a:outerShdw blurRad="38100" dist="19050" dir="2700000" algn="tl" rotWithShape="0">
                  <a:schemeClr val="dk1">
                    <a:alpha val="40000"/>
                  </a:schemeClr>
                </a:outerShdw>
              </a:effectLst>
            </a:endParaRPr>
          </a:p>
        </p:txBody>
      </p:sp>
      <p:sp>
        <p:nvSpPr>
          <p:cNvPr id="13" name="Rechteck 12"/>
          <p:cNvSpPr/>
          <p:nvPr/>
        </p:nvSpPr>
        <p:spPr>
          <a:xfrm>
            <a:off x="4935296" y="2798523"/>
            <a:ext cx="2768707" cy="707886"/>
          </a:xfrm>
          <a:prstGeom prst="rect">
            <a:avLst/>
          </a:prstGeom>
          <a:noFill/>
        </p:spPr>
        <p:txBody>
          <a:bodyPr wrap="none" lIns="91440" tIns="45720" rIns="91440" bIns="45720">
            <a:spAutoFit/>
          </a:bodyPr>
          <a:lstStyle/>
          <a:p>
            <a:pPr algn="ctr"/>
            <a:r>
              <a:rPr lang="de-DE" sz="4000" dirty="0" smtClean="0">
                <a:ln w="0"/>
                <a:effectLst>
                  <a:outerShdw blurRad="38100" dist="19050" dir="2700000" algn="tl" rotWithShape="0">
                    <a:schemeClr val="dk1">
                      <a:alpha val="40000"/>
                    </a:schemeClr>
                  </a:outerShdw>
                </a:effectLst>
              </a:rPr>
              <a:t>Propaganda</a:t>
            </a:r>
            <a:endParaRPr lang="de-DE" sz="4000" b="0" cap="none" spc="0" dirty="0">
              <a:ln w="0"/>
              <a:solidFill>
                <a:schemeClr val="tx1"/>
              </a:solidFill>
              <a:effectLst>
                <a:outerShdw blurRad="38100" dist="19050" dir="2700000" algn="tl" rotWithShape="0">
                  <a:schemeClr val="dk1">
                    <a:alpha val="40000"/>
                  </a:schemeClr>
                </a:outerShdw>
              </a:effectLst>
            </a:endParaRPr>
          </a:p>
        </p:txBody>
      </p:sp>
      <p:sp>
        <p:nvSpPr>
          <p:cNvPr id="14" name="Rechteck 13"/>
          <p:cNvSpPr/>
          <p:nvPr/>
        </p:nvSpPr>
        <p:spPr>
          <a:xfrm>
            <a:off x="5513076" y="4404389"/>
            <a:ext cx="2226892" cy="707886"/>
          </a:xfrm>
          <a:prstGeom prst="rect">
            <a:avLst/>
          </a:prstGeom>
          <a:noFill/>
        </p:spPr>
        <p:txBody>
          <a:bodyPr wrap="none" lIns="91440" tIns="45720" rIns="91440" bIns="45720">
            <a:spAutoFit/>
          </a:bodyPr>
          <a:lstStyle/>
          <a:p>
            <a:pPr algn="ctr"/>
            <a:r>
              <a:rPr lang="de-DE" sz="4000" dirty="0" err="1">
                <a:ln w="0"/>
                <a:effectLst>
                  <a:outerShdw blurRad="38100" dist="19050" dir="2700000" algn="tl" rotWithShape="0">
                    <a:schemeClr val="dk1">
                      <a:alpha val="40000"/>
                    </a:schemeClr>
                  </a:outerShdw>
                </a:effectLst>
              </a:rPr>
              <a:t>b</a:t>
            </a:r>
            <a:r>
              <a:rPr lang="de-DE" sz="4000" dirty="0" err="1" smtClean="0">
                <a:ln w="0"/>
                <a:effectLst>
                  <a:outerShdw blurRad="38100" dist="19050" dir="2700000" algn="tl" rotWithShape="0">
                    <a:schemeClr val="dk1">
                      <a:alpha val="40000"/>
                    </a:schemeClr>
                  </a:outerShdw>
                </a:effectLst>
              </a:rPr>
              <a:t>lack-ops</a:t>
            </a:r>
            <a:endParaRPr lang="de-DE" sz="4000" b="0" cap="none" spc="0" dirty="0">
              <a:ln w="0"/>
              <a:solidFill>
                <a:schemeClr val="tx1"/>
              </a:solidFill>
              <a:effectLst>
                <a:outerShdw blurRad="38100" dist="19050" dir="2700000" algn="tl" rotWithShape="0">
                  <a:schemeClr val="dk1">
                    <a:alpha val="40000"/>
                  </a:schemeClr>
                </a:outerShdw>
              </a:effectLst>
            </a:endParaRPr>
          </a:p>
        </p:txBody>
      </p:sp>
      <p:sp>
        <p:nvSpPr>
          <p:cNvPr id="15" name="Rechteck 14"/>
          <p:cNvSpPr/>
          <p:nvPr/>
        </p:nvSpPr>
        <p:spPr>
          <a:xfrm>
            <a:off x="3321243" y="3408916"/>
            <a:ext cx="2090636" cy="707886"/>
          </a:xfrm>
          <a:prstGeom prst="rect">
            <a:avLst/>
          </a:prstGeom>
          <a:noFill/>
        </p:spPr>
        <p:txBody>
          <a:bodyPr wrap="none" lIns="91440" tIns="45720" rIns="91440" bIns="45720">
            <a:spAutoFit/>
          </a:bodyPr>
          <a:lstStyle/>
          <a:p>
            <a:pPr algn="ctr"/>
            <a:r>
              <a:rPr lang="de-DE" sz="4000" dirty="0" smtClean="0">
                <a:ln w="0"/>
                <a:effectLst>
                  <a:outerShdw blurRad="38100" dist="19050" dir="2700000" algn="tl" rotWithShape="0">
                    <a:schemeClr val="dk1">
                      <a:alpha val="40000"/>
                    </a:schemeClr>
                  </a:outerShdw>
                </a:effectLst>
              </a:rPr>
              <a:t>Mobbing</a:t>
            </a:r>
            <a:endParaRPr lang="de-DE" sz="4000" b="0" cap="none" spc="0" dirty="0">
              <a:ln w="0"/>
              <a:solidFill>
                <a:schemeClr val="tx1"/>
              </a:solidFill>
              <a:effectLst>
                <a:outerShdw blurRad="38100" dist="19050" dir="2700000" algn="tl" rotWithShape="0">
                  <a:schemeClr val="dk1">
                    <a:alpha val="40000"/>
                  </a:schemeClr>
                </a:outerShdw>
              </a:effectLst>
            </a:endParaRPr>
          </a:p>
        </p:txBody>
      </p:sp>
      <p:sp>
        <p:nvSpPr>
          <p:cNvPr id="16" name="Rechteck 15"/>
          <p:cNvSpPr/>
          <p:nvPr/>
        </p:nvSpPr>
        <p:spPr>
          <a:xfrm>
            <a:off x="1298899" y="4304358"/>
            <a:ext cx="3174266" cy="707886"/>
          </a:xfrm>
          <a:prstGeom prst="rect">
            <a:avLst/>
          </a:prstGeom>
          <a:noFill/>
        </p:spPr>
        <p:txBody>
          <a:bodyPr wrap="none" lIns="91440" tIns="45720" rIns="91440" bIns="45720">
            <a:spAutoFit/>
          </a:bodyPr>
          <a:lstStyle/>
          <a:p>
            <a:pPr algn="ctr"/>
            <a:r>
              <a:rPr lang="de-DE" sz="4000" dirty="0" smtClean="0">
                <a:ln w="0"/>
                <a:effectLst>
                  <a:outerShdw blurRad="38100" dist="19050" dir="2700000" algn="tl" rotWithShape="0">
                    <a:schemeClr val="dk1">
                      <a:alpha val="40000"/>
                    </a:schemeClr>
                  </a:outerShdw>
                </a:effectLst>
              </a:rPr>
              <a:t>Denunzierung</a:t>
            </a:r>
            <a:endParaRPr lang="de-DE" sz="4000" b="0" cap="none" spc="0" dirty="0">
              <a:ln w="0"/>
              <a:solidFill>
                <a:schemeClr val="tx1"/>
              </a:solidFill>
              <a:effectLst>
                <a:outerShdw blurRad="38100" dist="19050" dir="2700000" algn="tl" rotWithShape="0">
                  <a:schemeClr val="dk1">
                    <a:alpha val="40000"/>
                  </a:schemeClr>
                </a:outerShdw>
              </a:effectLst>
            </a:endParaRPr>
          </a:p>
        </p:txBody>
      </p:sp>
      <p:sp>
        <p:nvSpPr>
          <p:cNvPr id="17" name="Rechteck 16"/>
          <p:cNvSpPr/>
          <p:nvPr/>
        </p:nvSpPr>
        <p:spPr>
          <a:xfrm>
            <a:off x="4366561" y="1955909"/>
            <a:ext cx="3583032" cy="707886"/>
          </a:xfrm>
          <a:prstGeom prst="rect">
            <a:avLst/>
          </a:prstGeom>
          <a:noFill/>
        </p:spPr>
        <p:txBody>
          <a:bodyPr wrap="none" lIns="91440" tIns="45720" rIns="91440" bIns="45720">
            <a:spAutoFit/>
          </a:bodyPr>
          <a:lstStyle/>
          <a:p>
            <a:pPr algn="ctr"/>
            <a:r>
              <a:rPr lang="de-DE" sz="4000" dirty="0" smtClean="0">
                <a:ln w="0"/>
                <a:effectLst>
                  <a:outerShdw blurRad="38100" dist="19050" dir="2700000" algn="tl" rotWithShape="0">
                    <a:schemeClr val="dk1">
                      <a:alpha val="40000"/>
                    </a:schemeClr>
                  </a:outerShdw>
                </a:effectLst>
              </a:rPr>
              <a:t>Halbwahrheiten</a:t>
            </a:r>
            <a:endParaRPr lang="de-DE" sz="4000" b="0" cap="none" spc="0" dirty="0">
              <a:ln w="0"/>
              <a:solidFill>
                <a:schemeClr val="tx1"/>
              </a:solidFill>
              <a:effectLst>
                <a:outerShdw blurRad="38100" dist="19050" dir="2700000" algn="tl" rotWithShape="0">
                  <a:schemeClr val="dk1">
                    <a:alpha val="40000"/>
                  </a:schemeClr>
                </a:outerShdw>
              </a:effectLst>
            </a:endParaRPr>
          </a:p>
        </p:txBody>
      </p:sp>
      <p:pic>
        <p:nvPicPr>
          <p:cNvPr id="18"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hteck 18"/>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20"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362553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Fake</a:t>
            </a:r>
            <a:r>
              <a:rPr lang="de-AT" dirty="0" smtClean="0"/>
              <a:t> News – Ausformungen</a:t>
            </a:r>
            <a:endParaRPr lang="de-AT" dirty="0"/>
          </a:p>
        </p:txBody>
      </p:sp>
      <p:sp>
        <p:nvSpPr>
          <p:cNvPr id="3" name="Textplatzhalter 2"/>
          <p:cNvSpPr>
            <a:spLocks noGrp="1"/>
          </p:cNvSpPr>
          <p:nvPr>
            <p:ph type="body" sz="quarter" idx="13"/>
          </p:nvPr>
        </p:nvSpPr>
        <p:spPr/>
        <p:txBody>
          <a:bodyPr/>
          <a:lstStyle/>
          <a:p>
            <a:r>
              <a:rPr lang="de-AT" dirty="0" smtClean="0"/>
              <a:t>Falschmeldung!!! </a:t>
            </a:r>
          </a:p>
          <a:p>
            <a:pPr>
              <a:lnSpc>
                <a:spcPct val="100000"/>
              </a:lnSpc>
            </a:pPr>
            <a:r>
              <a:rPr lang="de-AT" dirty="0" smtClean="0"/>
              <a:t>Desinformation </a:t>
            </a:r>
          </a:p>
          <a:p>
            <a:pPr lvl="1">
              <a:lnSpc>
                <a:spcPct val="100000"/>
              </a:lnSpc>
            </a:pPr>
            <a:r>
              <a:rPr lang="de-AT" sz="1600" dirty="0" smtClean="0"/>
              <a:t>intendiert</a:t>
            </a:r>
          </a:p>
          <a:p>
            <a:pPr lvl="1">
              <a:lnSpc>
                <a:spcPct val="100000"/>
              </a:lnSpc>
            </a:pPr>
            <a:r>
              <a:rPr lang="de-AT" sz="1600" dirty="0" smtClean="0"/>
              <a:t>Absicht der Irreführung und Beeinflussung</a:t>
            </a:r>
          </a:p>
          <a:p>
            <a:pPr>
              <a:lnSpc>
                <a:spcPct val="100000"/>
              </a:lnSpc>
            </a:pPr>
            <a:r>
              <a:rPr lang="de-AT" smtClean="0"/>
              <a:t>Misinformation </a:t>
            </a:r>
            <a:endParaRPr lang="de-AT" dirty="0" smtClean="0"/>
          </a:p>
          <a:p>
            <a:pPr lvl="1">
              <a:lnSpc>
                <a:spcPct val="100000"/>
              </a:lnSpc>
            </a:pPr>
            <a:r>
              <a:rPr lang="de-AT" sz="1600" dirty="0"/>
              <a:t>u</a:t>
            </a:r>
            <a:r>
              <a:rPr lang="de-AT" sz="1600" dirty="0" smtClean="0"/>
              <a:t>nabsichtlich, Fehler</a:t>
            </a:r>
          </a:p>
          <a:p>
            <a:pPr lvl="1">
              <a:lnSpc>
                <a:spcPct val="100000"/>
              </a:lnSpc>
            </a:pPr>
            <a:r>
              <a:rPr lang="de-AT" sz="1600" dirty="0"/>
              <a:t>u</a:t>
            </a:r>
            <a:r>
              <a:rPr lang="de-AT" sz="1600" dirty="0" smtClean="0"/>
              <a:t>nsystematische Verbreitung =&gt; einfachere Korrektur</a:t>
            </a:r>
          </a:p>
          <a:p>
            <a:endParaRPr lang="de-AT" dirty="0" smtClean="0"/>
          </a:p>
        </p:txBody>
      </p:sp>
      <p:sp>
        <p:nvSpPr>
          <p:cNvPr id="5" name="Foliennummernplatzhalter 4"/>
          <p:cNvSpPr>
            <a:spLocks noGrp="1"/>
          </p:cNvSpPr>
          <p:nvPr>
            <p:ph type="sldNum" sz="quarter" idx="12"/>
          </p:nvPr>
        </p:nvSpPr>
        <p:spPr/>
        <p:txBody>
          <a:bodyPr/>
          <a:lstStyle/>
          <a:p>
            <a:fld id="{1206269C-C24E-4E80-9A4B-E7E19BB59A67}" type="slidenum">
              <a:rPr lang="de-AT" smtClean="0"/>
              <a:pPr/>
              <a:t>7</a:t>
            </a:fld>
            <a:endParaRPr lang="de-AT" dirty="0"/>
          </a:p>
        </p:txBody>
      </p:sp>
      <p:pic>
        <p:nvPicPr>
          <p:cNvPr id="6"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3964660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Arten von Medienbeiträgen</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8</a:t>
            </a:fld>
            <a:endParaRPr lang="de-AT" dirty="0"/>
          </a:p>
        </p:txBody>
      </p:sp>
      <p:sp>
        <p:nvSpPr>
          <p:cNvPr id="6" name="Rechteck 5"/>
          <p:cNvSpPr/>
          <p:nvPr/>
        </p:nvSpPr>
        <p:spPr>
          <a:xfrm>
            <a:off x="4679577" y="1715161"/>
            <a:ext cx="2213002" cy="1425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smtClean="0"/>
              <a:t>                        Propaganda</a:t>
            </a:r>
          </a:p>
          <a:p>
            <a:pPr algn="ctr"/>
            <a:endParaRPr lang="de-AT" sz="1400" dirty="0" smtClean="0"/>
          </a:p>
          <a:p>
            <a:r>
              <a:rPr lang="de-AT" sz="1400" dirty="0"/>
              <a:t>i</a:t>
            </a:r>
            <a:r>
              <a:rPr lang="de-AT" sz="1400" dirty="0" smtClean="0"/>
              <a:t>rreführende </a:t>
            </a:r>
          </a:p>
          <a:p>
            <a:r>
              <a:rPr lang="de-AT" sz="1400" dirty="0" smtClean="0"/>
              <a:t>politische Werbung</a:t>
            </a:r>
          </a:p>
          <a:p>
            <a:pPr algn="r"/>
            <a:r>
              <a:rPr lang="de-AT" sz="1400" dirty="0" smtClean="0"/>
              <a:t>absichtliche </a:t>
            </a:r>
          </a:p>
          <a:p>
            <a:pPr algn="r"/>
            <a:r>
              <a:rPr lang="de-AT" sz="1400" dirty="0" smtClean="0"/>
              <a:t>Falschinformation</a:t>
            </a:r>
            <a:endParaRPr lang="de-AT" sz="1400" dirty="0"/>
          </a:p>
        </p:txBody>
      </p:sp>
      <p:sp>
        <p:nvSpPr>
          <p:cNvPr id="7" name="Rechteck 6"/>
          <p:cNvSpPr/>
          <p:nvPr/>
        </p:nvSpPr>
        <p:spPr>
          <a:xfrm>
            <a:off x="4679577" y="3218983"/>
            <a:ext cx="2213002" cy="14255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smtClean="0">
                <a:solidFill>
                  <a:schemeClr val="tx1"/>
                </a:solidFill>
              </a:rPr>
              <a:t>                      unabsichtliche </a:t>
            </a:r>
          </a:p>
          <a:p>
            <a:pPr algn="ctr"/>
            <a:r>
              <a:rPr lang="de-AT" sz="1400" dirty="0" smtClean="0">
                <a:solidFill>
                  <a:schemeClr val="tx1"/>
                </a:solidFill>
              </a:rPr>
              <a:t>             Falschinformation</a:t>
            </a:r>
          </a:p>
          <a:p>
            <a:pPr algn="ctr"/>
            <a:endParaRPr lang="de-AT" sz="1400" dirty="0">
              <a:solidFill>
                <a:schemeClr val="tx1"/>
              </a:solidFill>
            </a:endParaRPr>
          </a:p>
          <a:p>
            <a:pPr algn="ctr"/>
            <a:r>
              <a:rPr lang="de-AT" sz="1400" dirty="0" smtClean="0">
                <a:solidFill>
                  <a:schemeClr val="tx1"/>
                </a:solidFill>
              </a:rPr>
              <a:t>durch Kopieren &amp; Einfügen ohne Quellenprüfung</a:t>
            </a:r>
            <a:endParaRPr lang="de-AT" sz="1400" dirty="0">
              <a:solidFill>
                <a:schemeClr val="tx1"/>
              </a:solidFill>
            </a:endParaRPr>
          </a:p>
        </p:txBody>
      </p:sp>
      <p:sp>
        <p:nvSpPr>
          <p:cNvPr id="8" name="Rechteck 7"/>
          <p:cNvSpPr/>
          <p:nvPr/>
        </p:nvSpPr>
        <p:spPr>
          <a:xfrm>
            <a:off x="2266790" y="1701893"/>
            <a:ext cx="2213002" cy="14255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AT" sz="1400" dirty="0">
                <a:solidFill>
                  <a:schemeClr val="tx1"/>
                </a:solidFill>
              </a:rPr>
              <a:t>u</a:t>
            </a:r>
            <a:r>
              <a:rPr lang="de-AT" sz="1400" dirty="0" smtClean="0">
                <a:solidFill>
                  <a:schemeClr val="tx1"/>
                </a:solidFill>
              </a:rPr>
              <a:t>nauthentischer</a:t>
            </a:r>
          </a:p>
          <a:p>
            <a:pPr algn="r"/>
            <a:r>
              <a:rPr lang="de-AT" sz="1400" dirty="0">
                <a:solidFill>
                  <a:schemeClr val="tx1"/>
                </a:solidFill>
              </a:rPr>
              <a:t>u</a:t>
            </a:r>
            <a:r>
              <a:rPr lang="de-AT" sz="1400" dirty="0" smtClean="0">
                <a:solidFill>
                  <a:schemeClr val="tx1"/>
                </a:solidFill>
              </a:rPr>
              <a:t>nd irreführender</a:t>
            </a:r>
          </a:p>
          <a:p>
            <a:pPr algn="r"/>
            <a:r>
              <a:rPr lang="de-AT" sz="1400" dirty="0" smtClean="0">
                <a:solidFill>
                  <a:schemeClr val="tx1"/>
                </a:solidFill>
              </a:rPr>
              <a:t>Pseudojournalismus</a:t>
            </a:r>
          </a:p>
          <a:p>
            <a:pPr algn="r"/>
            <a:endParaRPr lang="de-AT" sz="1400" dirty="0" smtClean="0">
              <a:solidFill>
                <a:schemeClr val="tx1"/>
              </a:solidFill>
            </a:endParaRPr>
          </a:p>
          <a:p>
            <a:r>
              <a:rPr lang="de-AT" sz="1400" dirty="0" smtClean="0">
                <a:solidFill>
                  <a:schemeClr val="tx1"/>
                </a:solidFill>
              </a:rPr>
              <a:t>absichtliche</a:t>
            </a:r>
          </a:p>
          <a:p>
            <a:r>
              <a:rPr lang="de-AT" sz="1400" dirty="0" smtClean="0">
                <a:solidFill>
                  <a:schemeClr val="tx1"/>
                </a:solidFill>
              </a:rPr>
              <a:t>Dekontextualisierung</a:t>
            </a:r>
            <a:endParaRPr lang="de-AT" sz="1400" dirty="0">
              <a:solidFill>
                <a:schemeClr val="tx1"/>
              </a:solidFill>
            </a:endParaRPr>
          </a:p>
        </p:txBody>
      </p:sp>
      <p:sp>
        <p:nvSpPr>
          <p:cNvPr id="9" name="Rechteck 8"/>
          <p:cNvSpPr/>
          <p:nvPr/>
        </p:nvSpPr>
        <p:spPr>
          <a:xfrm>
            <a:off x="2266790" y="3246072"/>
            <a:ext cx="2213002" cy="1425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400" dirty="0" smtClean="0">
              <a:solidFill>
                <a:schemeClr val="tx1"/>
              </a:solidFill>
            </a:endParaRPr>
          </a:p>
          <a:p>
            <a:r>
              <a:rPr lang="de-AT" sz="1400" dirty="0" smtClean="0">
                <a:solidFill>
                  <a:schemeClr val="tx1"/>
                </a:solidFill>
              </a:rPr>
              <a:t>ungenaue </a:t>
            </a:r>
          </a:p>
          <a:p>
            <a:r>
              <a:rPr lang="de-AT" sz="1400" dirty="0" smtClean="0">
                <a:solidFill>
                  <a:schemeClr val="tx1"/>
                </a:solidFill>
              </a:rPr>
              <a:t>Berichterstattung</a:t>
            </a:r>
          </a:p>
          <a:p>
            <a:pPr algn="ctr"/>
            <a:endParaRPr lang="de-AT" sz="1400" dirty="0" smtClean="0">
              <a:solidFill>
                <a:schemeClr val="tx1"/>
              </a:solidFill>
            </a:endParaRPr>
          </a:p>
          <a:p>
            <a:pPr algn="ctr"/>
            <a:r>
              <a:rPr lang="de-AT" sz="1400" dirty="0" smtClean="0">
                <a:solidFill>
                  <a:schemeClr val="tx1"/>
                </a:solidFill>
              </a:rPr>
              <a:t>unabsichtlich </a:t>
            </a:r>
            <a:endParaRPr lang="de-AT" sz="1400" dirty="0">
              <a:solidFill>
                <a:schemeClr val="tx1"/>
              </a:solidFill>
            </a:endParaRPr>
          </a:p>
          <a:p>
            <a:pPr algn="ctr"/>
            <a:r>
              <a:rPr lang="de-AT" sz="1400" dirty="0">
                <a:solidFill>
                  <a:schemeClr val="tx1"/>
                </a:solidFill>
              </a:rPr>
              <a:t>irreführende Inhalte</a:t>
            </a:r>
          </a:p>
          <a:p>
            <a:endParaRPr lang="de-AT" sz="1400" dirty="0">
              <a:solidFill>
                <a:schemeClr val="tx1"/>
              </a:solidFill>
            </a:endParaRPr>
          </a:p>
        </p:txBody>
      </p:sp>
      <p:sp>
        <p:nvSpPr>
          <p:cNvPr id="10" name="Pfeil nach rechts 9"/>
          <p:cNvSpPr/>
          <p:nvPr/>
        </p:nvSpPr>
        <p:spPr>
          <a:xfrm>
            <a:off x="2266790" y="4790252"/>
            <a:ext cx="4717997" cy="2658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dirty="0" smtClean="0"/>
              <a:t>Abweichung von der Wahrheit</a:t>
            </a:r>
            <a:endParaRPr lang="de-AT" sz="1600" dirty="0"/>
          </a:p>
        </p:txBody>
      </p:sp>
      <p:sp>
        <p:nvSpPr>
          <p:cNvPr id="11" name="Pfeil nach rechts 10"/>
          <p:cNvSpPr/>
          <p:nvPr/>
        </p:nvSpPr>
        <p:spPr>
          <a:xfrm rot="16200000">
            <a:off x="549924" y="3023869"/>
            <a:ext cx="2956416" cy="3390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dirty="0" smtClean="0"/>
              <a:t>Absicht des Senders</a:t>
            </a:r>
            <a:endParaRPr lang="de-AT" sz="1600" dirty="0"/>
          </a:p>
        </p:txBody>
      </p:sp>
      <p:sp>
        <p:nvSpPr>
          <p:cNvPr id="12" name="Geschweifte Klammer rechts 11"/>
          <p:cNvSpPr/>
          <p:nvPr/>
        </p:nvSpPr>
        <p:spPr>
          <a:xfrm>
            <a:off x="7215308" y="3246072"/>
            <a:ext cx="368833" cy="1398418"/>
          </a:xfrm>
          <a:prstGeom prst="righ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3" name="Textfeld 12"/>
          <p:cNvSpPr txBox="1"/>
          <p:nvPr/>
        </p:nvSpPr>
        <p:spPr>
          <a:xfrm rot="2514790">
            <a:off x="7560746" y="3749296"/>
            <a:ext cx="1466120" cy="461665"/>
          </a:xfrm>
          <a:prstGeom prst="rect">
            <a:avLst/>
          </a:prstGeom>
          <a:noFill/>
        </p:spPr>
        <p:txBody>
          <a:bodyPr wrap="square" rtlCol="0">
            <a:spAutoFit/>
          </a:bodyPr>
          <a:lstStyle/>
          <a:p>
            <a:r>
              <a:rPr lang="de-AT" sz="1200" b="1" dirty="0" smtClean="0"/>
              <a:t>Misinformation / Fehlinformation</a:t>
            </a:r>
            <a:endParaRPr lang="de-AT" sz="1200" b="1" dirty="0"/>
          </a:p>
        </p:txBody>
      </p:sp>
      <p:sp>
        <p:nvSpPr>
          <p:cNvPr id="14" name="Geschweifte Klammer rechts 13"/>
          <p:cNvSpPr/>
          <p:nvPr/>
        </p:nvSpPr>
        <p:spPr>
          <a:xfrm>
            <a:off x="7225470" y="1728982"/>
            <a:ext cx="368833" cy="1398418"/>
          </a:xfrm>
          <a:prstGeom prst="righ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5" name="Textfeld 14"/>
          <p:cNvSpPr txBox="1"/>
          <p:nvPr/>
        </p:nvSpPr>
        <p:spPr>
          <a:xfrm rot="2514790">
            <a:off x="7583188" y="2457231"/>
            <a:ext cx="1283234" cy="276999"/>
          </a:xfrm>
          <a:prstGeom prst="rect">
            <a:avLst/>
          </a:prstGeom>
          <a:noFill/>
        </p:spPr>
        <p:txBody>
          <a:bodyPr wrap="square" rtlCol="0">
            <a:spAutoFit/>
          </a:bodyPr>
          <a:lstStyle/>
          <a:p>
            <a:r>
              <a:rPr lang="de-AT" sz="1200" b="1" dirty="0" smtClean="0"/>
              <a:t>Desinformation</a:t>
            </a:r>
            <a:endParaRPr lang="de-AT" sz="1200" b="1" dirty="0"/>
          </a:p>
        </p:txBody>
      </p:sp>
      <p:sp>
        <p:nvSpPr>
          <p:cNvPr id="16" name="Geschweifte Klammer rechts 15"/>
          <p:cNvSpPr/>
          <p:nvPr/>
        </p:nvSpPr>
        <p:spPr>
          <a:xfrm rot="16200000">
            <a:off x="5634447" y="298795"/>
            <a:ext cx="368833" cy="2147433"/>
          </a:xfrm>
          <a:prstGeom prst="righ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8" name="Textfeld 17"/>
          <p:cNvSpPr txBox="1"/>
          <p:nvPr/>
        </p:nvSpPr>
        <p:spPr>
          <a:xfrm>
            <a:off x="5196907" y="839723"/>
            <a:ext cx="1602225" cy="276999"/>
          </a:xfrm>
          <a:prstGeom prst="rect">
            <a:avLst/>
          </a:prstGeom>
          <a:noFill/>
        </p:spPr>
        <p:txBody>
          <a:bodyPr wrap="square" rtlCol="0">
            <a:spAutoFit/>
          </a:bodyPr>
          <a:lstStyle/>
          <a:p>
            <a:r>
              <a:rPr lang="de-AT" sz="1200" b="1" dirty="0" smtClean="0"/>
              <a:t>Falschinformation</a:t>
            </a:r>
            <a:endParaRPr lang="de-AT" sz="1200" b="1" dirty="0"/>
          </a:p>
        </p:txBody>
      </p:sp>
      <p:pic>
        <p:nvPicPr>
          <p:cNvPr id="17"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hteck 18"/>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20"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353103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Fake News – Grundsätzliches</a:t>
            </a:r>
            <a:endParaRPr lang="de-AT" dirty="0"/>
          </a:p>
        </p:txBody>
      </p:sp>
      <p:sp>
        <p:nvSpPr>
          <p:cNvPr id="3" name="Textplatzhalter 2"/>
          <p:cNvSpPr>
            <a:spLocks noGrp="1"/>
          </p:cNvSpPr>
          <p:nvPr>
            <p:ph type="body" sz="quarter" idx="13"/>
          </p:nvPr>
        </p:nvSpPr>
        <p:spPr/>
        <p:txBody>
          <a:bodyPr/>
          <a:lstStyle/>
          <a:p>
            <a:r>
              <a:rPr lang="de-AT" dirty="0"/>
              <a:t>Bild, Video, Sprache, Text </a:t>
            </a:r>
          </a:p>
          <a:p>
            <a:r>
              <a:rPr lang="de-AT" dirty="0" smtClean="0"/>
              <a:t>Wissen/Fakt </a:t>
            </a:r>
            <a:r>
              <a:rPr lang="de-AT" dirty="0"/>
              <a:t>vs. Meinung</a:t>
            </a:r>
          </a:p>
          <a:p>
            <a:r>
              <a:rPr lang="de-AT" dirty="0"/>
              <a:t>kein Phänomen des 21. Jh. – seit Menschengedenken – „Zeitungsente“</a:t>
            </a:r>
          </a:p>
          <a:p>
            <a:pPr>
              <a:lnSpc>
                <a:spcPct val="100000"/>
              </a:lnSpc>
            </a:pPr>
            <a:r>
              <a:rPr lang="de-AT" dirty="0"/>
              <a:t>Internet: schneller größere Reichweite =&gt; größere Auswirkungen  </a:t>
            </a:r>
          </a:p>
          <a:p>
            <a:pPr lvl="1">
              <a:lnSpc>
                <a:spcPct val="100000"/>
              </a:lnSpc>
            </a:pPr>
            <a:r>
              <a:rPr lang="de-AT" sz="1600" dirty="0" smtClean="0"/>
              <a:t>18- bis 44-Jährige </a:t>
            </a:r>
            <a:r>
              <a:rPr lang="de-AT" sz="1600" dirty="0"/>
              <a:t>scrollen </a:t>
            </a:r>
            <a:r>
              <a:rPr lang="de-AT" sz="1600" dirty="0" smtClean="0"/>
              <a:t>59 Min. </a:t>
            </a:r>
            <a:r>
              <a:rPr lang="de-AT" sz="1600" dirty="0"/>
              <a:t>tgl</a:t>
            </a:r>
            <a:r>
              <a:rPr lang="de-AT" sz="1600" dirty="0" smtClean="0"/>
              <a:t>. (= </a:t>
            </a:r>
            <a:r>
              <a:rPr lang="de-AT" sz="1600" dirty="0"/>
              <a:t>173 Meter = 1,7 </a:t>
            </a:r>
            <a:r>
              <a:rPr lang="de-AT" sz="1600" dirty="0" smtClean="0"/>
              <a:t>Fußballfelder)</a:t>
            </a:r>
            <a:endParaRPr lang="de-AT" sz="1600" dirty="0"/>
          </a:p>
          <a:p>
            <a:pPr lvl="1">
              <a:lnSpc>
                <a:spcPct val="100000"/>
              </a:lnSpc>
            </a:pPr>
            <a:r>
              <a:rPr lang="de-AT" sz="1600" dirty="0"/>
              <a:t>11 Mio. </a:t>
            </a:r>
            <a:r>
              <a:rPr lang="de-AT" sz="1600" dirty="0" smtClean="0"/>
              <a:t>Bit/s </a:t>
            </a:r>
            <a:r>
              <a:rPr lang="de-AT" sz="1600" dirty="0"/>
              <a:t>unbewusst ; </a:t>
            </a:r>
            <a:r>
              <a:rPr lang="de-AT" sz="1600" dirty="0" smtClean="0"/>
              <a:t>Wort mit </a:t>
            </a:r>
            <a:r>
              <a:rPr lang="de-AT" sz="1600" dirty="0"/>
              <a:t>5 Buchstaben hat 25 </a:t>
            </a:r>
            <a:r>
              <a:rPr lang="de-AT" sz="1600" dirty="0" smtClean="0"/>
              <a:t>Bits</a:t>
            </a:r>
          </a:p>
        </p:txBody>
      </p:sp>
      <p:sp>
        <p:nvSpPr>
          <p:cNvPr id="5" name="Foliennummernplatzhalter 4"/>
          <p:cNvSpPr>
            <a:spLocks noGrp="1"/>
          </p:cNvSpPr>
          <p:nvPr>
            <p:ph type="sldNum" sz="quarter" idx="12"/>
          </p:nvPr>
        </p:nvSpPr>
        <p:spPr/>
        <p:txBody>
          <a:bodyPr/>
          <a:lstStyle/>
          <a:p>
            <a:fld id="{1206269C-C24E-4E80-9A4B-E7E19BB59A67}" type="slidenum">
              <a:rPr lang="de-AT" smtClean="0"/>
              <a:pPr/>
              <a:t>9</a:t>
            </a:fld>
            <a:endParaRPr lang="de-AT" dirty="0"/>
          </a:p>
        </p:txBody>
      </p:sp>
      <p:pic>
        <p:nvPicPr>
          <p:cNvPr id="6" name="Picture 68" descr="pbb_logomuster_FERTI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913" y="98107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a:spLocks noChangeArrowheads="1"/>
          </p:cNvSpPr>
          <p:nvPr/>
        </p:nvSpPr>
        <p:spPr bwMode="auto">
          <a:xfrm>
            <a:off x="5254820" y="499845"/>
            <a:ext cx="3746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AT" altLang="de-DE" sz="800" dirty="0">
                <a:latin typeface="Corbel" panose="020B0503020204020204" pitchFamily="34" charset="0"/>
              </a:rPr>
              <a:t>Staats– und wehrpolitische Bildung im Bundesheer</a:t>
            </a:r>
          </a:p>
        </p:txBody>
      </p:sp>
      <p:sp>
        <p:nvSpPr>
          <p:cNvPr id="8" name="Rectangle 57"/>
          <p:cNvSpPr>
            <a:spLocks noChangeArrowheads="1"/>
          </p:cNvSpPr>
          <p:nvPr/>
        </p:nvSpPr>
        <p:spPr bwMode="auto">
          <a:xfrm>
            <a:off x="0" y="800100"/>
            <a:ext cx="9144000" cy="36513"/>
          </a:xfrm>
          <a:prstGeom prst="rect">
            <a:avLst/>
          </a:prstGeom>
          <a:solidFill>
            <a:srgbClr val="E1232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latin typeface="Corbel" panose="020B0503020204020204" pitchFamily="34" charset="0"/>
            </a:endParaRPr>
          </a:p>
        </p:txBody>
      </p:sp>
    </p:spTree>
    <p:extLst>
      <p:ext uri="{BB962C8B-B14F-4D97-AF65-F5344CB8AC3E}">
        <p14:creationId xmlns:p14="http://schemas.microsoft.com/office/powerpoint/2010/main" val="1309086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publik-AT-4x3">
  <a:themeElements>
    <a:clrScheme name="Republik-AT">
      <a:dk1>
        <a:srgbClr val="000000"/>
      </a:dk1>
      <a:lt1>
        <a:srgbClr val="E6EFF3"/>
      </a:lt1>
      <a:dk2>
        <a:srgbClr val="E6320F"/>
      </a:dk2>
      <a:lt2>
        <a:srgbClr val="FFFFFF"/>
      </a:lt2>
      <a:accent1>
        <a:srgbClr val="CA0237"/>
      </a:accent1>
      <a:accent2>
        <a:srgbClr val="5FB564"/>
      </a:accent2>
      <a:accent3>
        <a:srgbClr val="950F53"/>
      </a:accent3>
      <a:accent4>
        <a:srgbClr val="F59C00"/>
      </a:accent4>
      <a:accent5>
        <a:srgbClr val="3BACBE"/>
      </a:accent5>
      <a:accent6>
        <a:srgbClr val="BCCF00"/>
      </a:accent6>
      <a:hlink>
        <a:srgbClr val="1C1C1C"/>
      </a:hlink>
      <a:folHlink>
        <a:srgbClr val="636362"/>
      </a:folHlink>
    </a:clrScheme>
    <a:fontScheme name="BKA2018-Schriften">
      <a:majorFont>
        <a:latin typeface="Corbel"/>
        <a:ea typeface=""/>
        <a:cs typeface=""/>
      </a:majorFont>
      <a:minorFont>
        <a:latin typeface="Corbel"/>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PPT-BMLV-16x9</Template>
  <TotalTime>0</TotalTime>
  <Words>2601</Words>
  <Application>Microsoft Office PowerPoint</Application>
  <PresentationFormat>Bildschirmpräsentation (16:9)</PresentationFormat>
  <Paragraphs>374</Paragraphs>
  <Slides>24</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Calibri</vt:lpstr>
      <vt:lpstr>Corbel</vt:lpstr>
      <vt:lpstr>Courier New</vt:lpstr>
      <vt:lpstr>Symbol</vt:lpstr>
      <vt:lpstr>Wingdings</vt:lpstr>
      <vt:lpstr>Republik-AT-4x3</vt:lpstr>
      <vt:lpstr>PowerPoint-Präsentation</vt:lpstr>
      <vt:lpstr>Inhalt</vt:lpstr>
      <vt:lpstr>Ziel und Zweck</vt:lpstr>
      <vt:lpstr>Fake News</vt:lpstr>
      <vt:lpstr>PowerPoint-Präsentation</vt:lpstr>
      <vt:lpstr>Fake News oder…</vt:lpstr>
      <vt:lpstr>Fake News – Ausformungen</vt:lpstr>
      <vt:lpstr>Arten von Medienbeiträgen</vt:lpstr>
      <vt:lpstr>Fake News – Grundsätzliches</vt:lpstr>
      <vt:lpstr>Social Media – Büchse der Pandorra?</vt:lpstr>
      <vt:lpstr>Fake News – Darstellungsformen</vt:lpstr>
      <vt:lpstr>Absichten hinter Fake News </vt:lpstr>
      <vt:lpstr>Die Echo-Kammer/ Filter-Blase</vt:lpstr>
      <vt:lpstr>Falschmeldungen erkennen</vt:lpstr>
      <vt:lpstr>Was tun?</vt:lpstr>
      <vt:lpstr>Fake News im Bereich des Militärs</vt:lpstr>
      <vt:lpstr>Gegenmaßnahmen</vt:lpstr>
      <vt:lpstr>Beispiele Fake News – Politik</vt:lpstr>
      <vt:lpstr>Beispiele Fake News – Lifestyle </vt:lpstr>
      <vt:lpstr>Beispiele Fake News –  Society</vt:lpstr>
      <vt:lpstr>Deep Fake</vt:lpstr>
      <vt:lpstr>Zusammenfassung</vt:lpstr>
      <vt:lpstr>Fake News – Beispiele</vt:lpstr>
      <vt:lpstr>PowerPoint-Präsentation</vt:lpstr>
    </vt:vector>
  </TitlesOfParts>
  <Company>Bundeskanzleramt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Kommunikationsstrukturen der LV2020</dc:title>
  <dc:creator>Kosmogon 🎮</dc:creator>
  <cp:lastModifiedBy>xqdf</cp:lastModifiedBy>
  <cp:revision>287</cp:revision>
  <cp:lastPrinted>2024-02-13T07:54:03Z</cp:lastPrinted>
  <dcterms:created xsi:type="dcterms:W3CDTF">2020-06-19T12:54:23Z</dcterms:created>
  <dcterms:modified xsi:type="dcterms:W3CDTF">2025-04-10T14:59:03Z</dcterms:modified>
</cp:coreProperties>
</file>