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2"/>
  </p:notes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87" r:id="rId23"/>
    <p:sldId id="280" r:id="rId24"/>
    <p:sldId id="281" r:id="rId25"/>
    <p:sldId id="282" r:id="rId26"/>
    <p:sldId id="283" r:id="rId27"/>
    <p:sldId id="288" r:id="rId28"/>
    <p:sldId id="284" r:id="rId29"/>
    <p:sldId id="285" r:id="rId30"/>
    <p:sldId id="286" r:id="rId31"/>
  </p:sldIdLst>
  <p:sldSz cx="9144000" cy="5143500" type="screen16x9"/>
  <p:notesSz cx="6858000" cy="9144000"/>
  <p:defaultTex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1189" userDrawn="1">
          <p15:clr>
            <a:srgbClr val="A4A3A4"/>
          </p15:clr>
        </p15:guide>
        <p15:guide id="2" pos="61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4B37"/>
    <a:srgbClr val="BBC0B0"/>
    <a:srgbClr val="ADB2A0"/>
    <a:srgbClr val="686E59"/>
    <a:srgbClr val="4137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88" autoAdjust="0"/>
    <p:restoredTop sz="89884" autoAdjust="0"/>
  </p:normalViewPr>
  <p:slideViewPr>
    <p:cSldViewPr snapToGrid="0" snapToObjects="1" showGuides="1">
      <p:cViewPr varScale="1">
        <p:scale>
          <a:sx n="156" d="100"/>
          <a:sy n="156" d="100"/>
        </p:scale>
        <p:origin x="636" y="120"/>
      </p:cViewPr>
      <p:guideLst>
        <p:guide orient="horz" pos="1189"/>
        <p:guide pos="61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2FE7034F-8CEA-4D93-AB27-13E95B9D95ED}" type="datetimeFigureOut">
              <a:rPr lang="de-DE"/>
              <a:pPr>
                <a:defRPr/>
              </a:pPr>
              <a:t>22.08.2022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21F05B13-757D-4478-8C94-ADCE4C815D81}" type="slidenum">
              <a:rPr lang="de-DE"/>
              <a:pPr>
                <a:defRPr/>
              </a:pPr>
              <a:t>‹Nr.›</a:t>
            </a:fld>
            <a:endParaRPr lang="de-DE"/>
          </a:p>
        </p:txBody>
      </p:sp>
    </p:spTree>
    <p:extLst>
      <p:ext uri="{BB962C8B-B14F-4D97-AF65-F5344CB8AC3E}">
        <p14:creationId xmlns:p14="http://schemas.microsoft.com/office/powerpoint/2010/main" val="227631740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de-AT" dirty="0">
                <a:latin typeface="Franklin Gothic Book" panose="020B0503020102020204" pitchFamily="34" charset="0"/>
              </a:rPr>
              <a:t>„für Informationsoffiziere des ÖBH im Rahmen deren Auftritten“ kann auch entfallen. Anm. CN</a:t>
            </a:r>
          </a:p>
          <a:p>
            <a:endParaRPr lang="de-AT" dirty="0"/>
          </a:p>
        </p:txBody>
      </p:sp>
      <p:sp>
        <p:nvSpPr>
          <p:cNvPr id="4" name="Foliennummernplatzhalter 3"/>
          <p:cNvSpPr>
            <a:spLocks noGrp="1"/>
          </p:cNvSpPr>
          <p:nvPr>
            <p:ph type="sldNum" sz="quarter" idx="10"/>
          </p:nvPr>
        </p:nvSpPr>
        <p:spPr/>
        <p:txBody>
          <a:bodyPr/>
          <a:lstStyle/>
          <a:p>
            <a:fld id="{F0A5DA3B-92D6-4D4B-9895-D15CB563B5E4}" type="slidenum">
              <a:rPr lang="de-AT" smtClean="0"/>
              <a:pPr/>
              <a:t>1</a:t>
            </a:fld>
            <a:endParaRPr lang="de-AT"/>
          </a:p>
        </p:txBody>
      </p:sp>
    </p:spTree>
    <p:extLst>
      <p:ext uri="{BB962C8B-B14F-4D97-AF65-F5344CB8AC3E}">
        <p14:creationId xmlns:p14="http://schemas.microsoft.com/office/powerpoint/2010/main" val="2144543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200"/>
              </a:spcBef>
              <a:spcAft>
                <a:spcPts val="0"/>
              </a:spcAft>
              <a:buClrTx/>
              <a:buSzTx/>
              <a:buFontTx/>
              <a:buNone/>
              <a:tabLst/>
              <a:defRPr/>
            </a:pPr>
            <a:r>
              <a:rPr lang="de-AT" altLang="de-DE" sz="1200" dirty="0">
                <a:latin typeface="Calibri" panose="020F0502020204030204" pitchFamily="34" charset="0"/>
              </a:rPr>
              <a:t>Aktuelle Themen: Krieg in der Ukraine; COVID-19-Pandemie</a:t>
            </a:r>
          </a:p>
          <a:p>
            <a:endParaRPr lang="de-AT" dirty="0"/>
          </a:p>
        </p:txBody>
      </p:sp>
      <p:sp>
        <p:nvSpPr>
          <p:cNvPr id="4" name="Foliennummernplatzhalter 3"/>
          <p:cNvSpPr>
            <a:spLocks noGrp="1"/>
          </p:cNvSpPr>
          <p:nvPr>
            <p:ph type="sldNum" sz="quarter" idx="10"/>
          </p:nvPr>
        </p:nvSpPr>
        <p:spPr/>
        <p:txBody>
          <a:bodyPr/>
          <a:lstStyle/>
          <a:p>
            <a:fld id="{F0A5DA3B-92D6-4D4B-9895-D15CB563B5E4}" type="slidenum">
              <a:rPr lang="de-AT" smtClean="0"/>
              <a:pPr/>
              <a:t>2</a:t>
            </a:fld>
            <a:endParaRPr lang="de-AT"/>
          </a:p>
        </p:txBody>
      </p:sp>
    </p:spTree>
    <p:extLst>
      <p:ext uri="{BB962C8B-B14F-4D97-AF65-F5344CB8AC3E}">
        <p14:creationId xmlns:p14="http://schemas.microsoft.com/office/powerpoint/2010/main" val="2929951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Beispiele:</a:t>
            </a:r>
            <a:r>
              <a:rPr lang="de-DE" baseline="0" dirty="0"/>
              <a:t> Blackout, Lieferketten, Pandemie, Kriege oder Aufstände in direkter Nachbarschaft</a:t>
            </a:r>
          </a:p>
          <a:p>
            <a:endParaRPr lang="de-DE" baseline="0" dirty="0"/>
          </a:p>
          <a:p>
            <a:r>
              <a:rPr lang="de-DE" baseline="0" dirty="0"/>
              <a:t>Bildnachweise: Tvnow.at, telebaern.tv, karlsruhe-insider.de, thrillist.com, euractiv.de</a:t>
            </a:r>
            <a:endParaRPr lang="de-DE" dirty="0"/>
          </a:p>
        </p:txBody>
      </p:sp>
      <p:sp>
        <p:nvSpPr>
          <p:cNvPr id="4" name="Foliennummernplatzhalter 3"/>
          <p:cNvSpPr>
            <a:spLocks noGrp="1"/>
          </p:cNvSpPr>
          <p:nvPr>
            <p:ph type="sldNum" sz="quarter" idx="10"/>
          </p:nvPr>
        </p:nvSpPr>
        <p:spPr/>
        <p:txBody>
          <a:bodyPr/>
          <a:lstStyle/>
          <a:p>
            <a:fld id="{0C2CA6E8-AFB7-40EC-A1C1-0CD31CF56E22}" type="slidenum">
              <a:rPr lang="de-AT" smtClean="0"/>
              <a:t>3</a:t>
            </a:fld>
            <a:endParaRPr lang="de-AT"/>
          </a:p>
        </p:txBody>
      </p:sp>
    </p:spTree>
    <p:extLst>
      <p:ext uri="{BB962C8B-B14F-4D97-AF65-F5344CB8AC3E}">
        <p14:creationId xmlns:p14="http://schemas.microsoft.com/office/powerpoint/2010/main" val="37798182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Unternehmen machen</a:t>
            </a:r>
            <a:r>
              <a:rPr lang="de-DE" baseline="0" dirty="0"/>
              <a:t> sich auch Gedanken zur Vorsorge in Sachen: </a:t>
            </a:r>
            <a:r>
              <a:rPr lang="de-DE" dirty="0"/>
              <a:t>Finanz,</a:t>
            </a:r>
            <a:r>
              <a:rPr lang="de-DE" baseline="0" dirty="0"/>
              <a:t> Arbeitssicherheit, Recht, Werkschutz, Feuer, …..</a:t>
            </a:r>
          </a:p>
          <a:p>
            <a:endParaRPr lang="de-DE" baseline="0" dirty="0"/>
          </a:p>
          <a:p>
            <a:r>
              <a:rPr lang="de-DE" dirty="0"/>
              <a:t>capacity-resource.middletownautism.com, nycim.com, nsbiv.ag, </a:t>
            </a:r>
            <a:r>
              <a:rPr lang="de-DE" dirty="0" err="1"/>
              <a:t>ibm</a:t>
            </a:r>
            <a:endParaRPr lang="de-DE" dirty="0"/>
          </a:p>
        </p:txBody>
      </p:sp>
      <p:sp>
        <p:nvSpPr>
          <p:cNvPr id="4" name="Foliennummernplatzhalter 3"/>
          <p:cNvSpPr>
            <a:spLocks noGrp="1"/>
          </p:cNvSpPr>
          <p:nvPr>
            <p:ph type="sldNum" sz="quarter" idx="10"/>
          </p:nvPr>
        </p:nvSpPr>
        <p:spPr/>
        <p:txBody>
          <a:bodyPr/>
          <a:lstStyle/>
          <a:p>
            <a:fld id="{0C2CA6E8-AFB7-40EC-A1C1-0CD31CF56E22}" type="slidenum">
              <a:rPr lang="de-AT" smtClean="0"/>
              <a:t>4</a:t>
            </a:fld>
            <a:endParaRPr lang="de-AT"/>
          </a:p>
        </p:txBody>
      </p:sp>
    </p:spTree>
    <p:extLst>
      <p:ext uri="{BB962C8B-B14F-4D97-AF65-F5344CB8AC3E}">
        <p14:creationId xmlns:p14="http://schemas.microsoft.com/office/powerpoint/2010/main" val="216299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200"/>
              </a:spcBef>
              <a:spcAft>
                <a:spcPts val="0"/>
              </a:spcAft>
              <a:buClrTx/>
              <a:buSzTx/>
              <a:buFontTx/>
              <a:buNone/>
              <a:tabLst/>
              <a:defRPr/>
            </a:pPr>
            <a:r>
              <a:rPr lang="de-AT" dirty="0"/>
              <a:t>WLV-Zuständigkeiten: Wirtschaftsministerium (BMDW), Infrastrukturministerium (BMK), </a:t>
            </a:r>
            <a:r>
              <a:rPr lang="de-AT" baseline="0" dirty="0"/>
              <a:t> </a:t>
            </a:r>
            <a:r>
              <a:rPr lang="de-AT" dirty="0"/>
              <a:t>Landwirtschaftsministerium (BMLRT)</a:t>
            </a:r>
          </a:p>
          <a:p>
            <a:endParaRPr lang="de-AT" dirty="0"/>
          </a:p>
        </p:txBody>
      </p:sp>
      <p:sp>
        <p:nvSpPr>
          <p:cNvPr id="4" name="Foliennummernplatzhalter 3"/>
          <p:cNvSpPr>
            <a:spLocks noGrp="1"/>
          </p:cNvSpPr>
          <p:nvPr>
            <p:ph type="sldNum" sz="quarter" idx="10"/>
          </p:nvPr>
        </p:nvSpPr>
        <p:spPr/>
        <p:txBody>
          <a:bodyPr/>
          <a:lstStyle/>
          <a:p>
            <a:fld id="{F0A5DA3B-92D6-4D4B-9895-D15CB563B5E4}" type="slidenum">
              <a:rPr lang="de-AT" smtClean="0"/>
              <a:pPr/>
              <a:t>5</a:t>
            </a:fld>
            <a:endParaRPr lang="de-AT"/>
          </a:p>
        </p:txBody>
      </p:sp>
    </p:spTree>
    <p:extLst>
      <p:ext uri="{BB962C8B-B14F-4D97-AF65-F5344CB8AC3E}">
        <p14:creationId xmlns:p14="http://schemas.microsoft.com/office/powerpoint/2010/main" val="12524631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p>
        </p:txBody>
      </p:sp>
      <p:sp>
        <p:nvSpPr>
          <p:cNvPr id="4" name="Foliennummernplatzhalter 3"/>
          <p:cNvSpPr>
            <a:spLocks noGrp="1"/>
          </p:cNvSpPr>
          <p:nvPr>
            <p:ph type="sldNum" sz="quarter" idx="10"/>
          </p:nvPr>
        </p:nvSpPr>
        <p:spPr/>
        <p:txBody>
          <a:bodyPr/>
          <a:lstStyle/>
          <a:p>
            <a:fld id="{F0A5DA3B-92D6-4D4B-9895-D15CB563B5E4}" type="slidenum">
              <a:rPr lang="de-AT" smtClean="0"/>
              <a:pPr/>
              <a:t>6</a:t>
            </a:fld>
            <a:endParaRPr lang="de-AT"/>
          </a:p>
        </p:txBody>
      </p:sp>
    </p:spTree>
    <p:extLst>
      <p:ext uri="{BB962C8B-B14F-4D97-AF65-F5344CB8AC3E}">
        <p14:creationId xmlns:p14="http://schemas.microsoft.com/office/powerpoint/2010/main" val="2172378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p>
        </p:txBody>
      </p:sp>
      <p:sp>
        <p:nvSpPr>
          <p:cNvPr id="4" name="Foliennummernplatzhalter 3"/>
          <p:cNvSpPr>
            <a:spLocks noGrp="1"/>
          </p:cNvSpPr>
          <p:nvPr>
            <p:ph type="sldNum" sz="quarter" idx="10"/>
          </p:nvPr>
        </p:nvSpPr>
        <p:spPr/>
        <p:txBody>
          <a:bodyPr/>
          <a:lstStyle/>
          <a:p>
            <a:fld id="{F0A5DA3B-92D6-4D4B-9895-D15CB563B5E4}" type="slidenum">
              <a:rPr lang="de-AT" smtClean="0"/>
              <a:pPr/>
              <a:t>7</a:t>
            </a:fld>
            <a:endParaRPr lang="de-AT"/>
          </a:p>
        </p:txBody>
      </p:sp>
    </p:spTree>
    <p:extLst>
      <p:ext uri="{BB962C8B-B14F-4D97-AF65-F5344CB8AC3E}">
        <p14:creationId xmlns:p14="http://schemas.microsoft.com/office/powerpoint/2010/main" val="2287404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p>
        </p:txBody>
      </p:sp>
      <p:sp>
        <p:nvSpPr>
          <p:cNvPr id="4" name="Foliennummernplatzhalter 3"/>
          <p:cNvSpPr>
            <a:spLocks noGrp="1"/>
          </p:cNvSpPr>
          <p:nvPr>
            <p:ph type="sldNum" sz="quarter" idx="10"/>
          </p:nvPr>
        </p:nvSpPr>
        <p:spPr/>
        <p:txBody>
          <a:bodyPr/>
          <a:lstStyle/>
          <a:p>
            <a:fld id="{F0A5DA3B-92D6-4D4B-9895-D15CB563B5E4}" type="slidenum">
              <a:rPr lang="de-AT" smtClean="0"/>
              <a:pPr/>
              <a:t>8</a:t>
            </a:fld>
            <a:endParaRPr lang="de-AT"/>
          </a:p>
        </p:txBody>
      </p:sp>
    </p:spTree>
    <p:extLst>
      <p:ext uri="{BB962C8B-B14F-4D97-AF65-F5344CB8AC3E}">
        <p14:creationId xmlns:p14="http://schemas.microsoft.com/office/powerpoint/2010/main" val="175744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C2CA6E8-AFB7-40EC-A1C1-0CD31CF56E22}" type="slidenum">
              <a:rPr lang="de-AT" smtClean="0"/>
              <a:t>9</a:t>
            </a:fld>
            <a:endParaRPr lang="de-AT"/>
          </a:p>
        </p:txBody>
      </p:sp>
    </p:spTree>
    <p:extLst>
      <p:ext uri="{BB962C8B-B14F-4D97-AF65-F5344CB8AC3E}">
        <p14:creationId xmlns:p14="http://schemas.microsoft.com/office/powerpoint/2010/main" val="37581370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p>
        </p:txBody>
      </p:sp>
      <p:sp>
        <p:nvSpPr>
          <p:cNvPr id="4" name="Foliennummernplatzhalter 3"/>
          <p:cNvSpPr>
            <a:spLocks noGrp="1"/>
          </p:cNvSpPr>
          <p:nvPr>
            <p:ph type="sldNum" sz="quarter" idx="10"/>
          </p:nvPr>
        </p:nvSpPr>
        <p:spPr/>
        <p:txBody>
          <a:bodyPr/>
          <a:lstStyle/>
          <a:p>
            <a:fld id="{F0A5DA3B-92D6-4D4B-9895-D15CB563B5E4}" type="slidenum">
              <a:rPr lang="de-AT" smtClean="0"/>
              <a:pPr/>
              <a:t>10</a:t>
            </a:fld>
            <a:endParaRPr lang="de-AT"/>
          </a:p>
        </p:txBody>
      </p:sp>
    </p:spTree>
    <p:extLst>
      <p:ext uri="{BB962C8B-B14F-4D97-AF65-F5344CB8AC3E}">
        <p14:creationId xmlns:p14="http://schemas.microsoft.com/office/powerpoint/2010/main" val="774324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truppendienst.com, gosos.com, familienzeltkaufen.de</a:t>
            </a:r>
          </a:p>
        </p:txBody>
      </p:sp>
      <p:sp>
        <p:nvSpPr>
          <p:cNvPr id="4" name="Foliennummernplatzhalter 3"/>
          <p:cNvSpPr>
            <a:spLocks noGrp="1"/>
          </p:cNvSpPr>
          <p:nvPr>
            <p:ph type="sldNum" sz="quarter" idx="10"/>
          </p:nvPr>
        </p:nvSpPr>
        <p:spPr/>
        <p:txBody>
          <a:bodyPr/>
          <a:lstStyle/>
          <a:p>
            <a:fld id="{0C2CA6E8-AFB7-40EC-A1C1-0CD31CF56E22}" type="slidenum">
              <a:rPr lang="de-AT" smtClean="0"/>
              <a:t>11</a:t>
            </a:fld>
            <a:endParaRPr lang="de-AT"/>
          </a:p>
        </p:txBody>
      </p:sp>
    </p:spTree>
    <p:extLst>
      <p:ext uri="{BB962C8B-B14F-4D97-AF65-F5344CB8AC3E}">
        <p14:creationId xmlns:p14="http://schemas.microsoft.com/office/powerpoint/2010/main" val="2568608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fld id="{F0A5DA3B-92D6-4D4B-9895-D15CB563B5E4}" type="slidenum">
              <a:rPr lang="de-AT" smtClean="0"/>
              <a:pPr/>
              <a:t>12</a:t>
            </a:fld>
            <a:endParaRPr lang="de-AT"/>
          </a:p>
        </p:txBody>
      </p:sp>
    </p:spTree>
    <p:extLst>
      <p:ext uri="{BB962C8B-B14F-4D97-AF65-F5344CB8AC3E}">
        <p14:creationId xmlns:p14="http://schemas.microsoft.com/office/powerpoint/2010/main" val="11559084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ff-selker-neustadt.at, meinbezirk.at, truppendienst.com, bergkamen-infoblog.de,</a:t>
            </a:r>
            <a:r>
              <a:rPr lang="de-DE" baseline="0" dirty="0"/>
              <a:t> kurier.at, stadt-wien.at, bunker-bssd.de, vienna.at</a:t>
            </a:r>
            <a:endParaRPr lang="de-DE" dirty="0"/>
          </a:p>
        </p:txBody>
      </p:sp>
      <p:sp>
        <p:nvSpPr>
          <p:cNvPr id="4" name="Foliennummernplatzhalter 3"/>
          <p:cNvSpPr>
            <a:spLocks noGrp="1"/>
          </p:cNvSpPr>
          <p:nvPr>
            <p:ph type="sldNum" sz="quarter" idx="10"/>
          </p:nvPr>
        </p:nvSpPr>
        <p:spPr/>
        <p:txBody>
          <a:bodyPr/>
          <a:lstStyle/>
          <a:p>
            <a:fld id="{0C2CA6E8-AFB7-40EC-A1C1-0CD31CF56E22}" type="slidenum">
              <a:rPr lang="de-AT" smtClean="0"/>
              <a:t>13</a:t>
            </a:fld>
            <a:endParaRPr lang="de-AT"/>
          </a:p>
        </p:txBody>
      </p:sp>
    </p:spTree>
    <p:extLst>
      <p:ext uri="{BB962C8B-B14F-4D97-AF65-F5344CB8AC3E}">
        <p14:creationId xmlns:p14="http://schemas.microsoft.com/office/powerpoint/2010/main" val="10088156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p>
        </p:txBody>
      </p:sp>
      <p:sp>
        <p:nvSpPr>
          <p:cNvPr id="4" name="Foliennummernplatzhalter 3"/>
          <p:cNvSpPr>
            <a:spLocks noGrp="1"/>
          </p:cNvSpPr>
          <p:nvPr>
            <p:ph type="sldNum" sz="quarter" idx="10"/>
          </p:nvPr>
        </p:nvSpPr>
        <p:spPr/>
        <p:txBody>
          <a:bodyPr/>
          <a:lstStyle/>
          <a:p>
            <a:fld id="{F0A5DA3B-92D6-4D4B-9895-D15CB563B5E4}" type="slidenum">
              <a:rPr lang="de-AT" smtClean="0"/>
              <a:pPr/>
              <a:t>14</a:t>
            </a:fld>
            <a:endParaRPr lang="de-AT"/>
          </a:p>
        </p:txBody>
      </p:sp>
    </p:spTree>
    <p:extLst>
      <p:ext uri="{BB962C8B-B14F-4D97-AF65-F5344CB8AC3E}">
        <p14:creationId xmlns:p14="http://schemas.microsoft.com/office/powerpoint/2010/main" val="2163457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p>
        </p:txBody>
      </p:sp>
      <p:sp>
        <p:nvSpPr>
          <p:cNvPr id="4" name="Foliennummernplatzhalter 3"/>
          <p:cNvSpPr>
            <a:spLocks noGrp="1"/>
          </p:cNvSpPr>
          <p:nvPr>
            <p:ph type="sldNum" sz="quarter" idx="10"/>
          </p:nvPr>
        </p:nvSpPr>
        <p:spPr/>
        <p:txBody>
          <a:bodyPr/>
          <a:lstStyle/>
          <a:p>
            <a:fld id="{F0A5DA3B-92D6-4D4B-9895-D15CB563B5E4}" type="slidenum">
              <a:rPr lang="de-AT" smtClean="0"/>
              <a:pPr/>
              <a:t>15</a:t>
            </a:fld>
            <a:endParaRPr lang="de-AT"/>
          </a:p>
        </p:txBody>
      </p:sp>
    </p:spTree>
    <p:extLst>
      <p:ext uri="{BB962C8B-B14F-4D97-AF65-F5344CB8AC3E}">
        <p14:creationId xmlns:p14="http://schemas.microsoft.com/office/powerpoint/2010/main" val="41760108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fld id="{F0A5DA3B-92D6-4D4B-9895-D15CB563B5E4}" type="slidenum">
              <a:rPr lang="de-AT" smtClean="0"/>
              <a:pPr/>
              <a:t>16</a:t>
            </a:fld>
            <a:endParaRPr lang="de-AT"/>
          </a:p>
        </p:txBody>
      </p:sp>
    </p:spTree>
    <p:extLst>
      <p:ext uri="{BB962C8B-B14F-4D97-AF65-F5344CB8AC3E}">
        <p14:creationId xmlns:p14="http://schemas.microsoft.com/office/powerpoint/2010/main" val="12069061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meinbezirk.at, 1a-photoshop.de, foodfible.de,</a:t>
            </a:r>
            <a:r>
              <a:rPr lang="de-DE" baseline="0" dirty="0"/>
              <a:t> img.nwzonline.de, hamsterseiten.de</a:t>
            </a:r>
            <a:endParaRPr lang="de-DE" dirty="0"/>
          </a:p>
        </p:txBody>
      </p:sp>
      <p:sp>
        <p:nvSpPr>
          <p:cNvPr id="4" name="Foliennummernplatzhalter 3"/>
          <p:cNvSpPr>
            <a:spLocks noGrp="1"/>
          </p:cNvSpPr>
          <p:nvPr>
            <p:ph type="sldNum" sz="quarter" idx="10"/>
          </p:nvPr>
        </p:nvSpPr>
        <p:spPr/>
        <p:txBody>
          <a:bodyPr/>
          <a:lstStyle/>
          <a:p>
            <a:fld id="{0C2CA6E8-AFB7-40EC-A1C1-0CD31CF56E22}" type="slidenum">
              <a:rPr lang="de-AT" smtClean="0"/>
              <a:t>17</a:t>
            </a:fld>
            <a:endParaRPr lang="de-AT"/>
          </a:p>
        </p:txBody>
      </p:sp>
    </p:spTree>
    <p:extLst>
      <p:ext uri="{BB962C8B-B14F-4D97-AF65-F5344CB8AC3E}">
        <p14:creationId xmlns:p14="http://schemas.microsoft.com/office/powerpoint/2010/main" val="28544306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sz="1200" dirty="0"/>
              <a:t>BMF wichtige Rolle</a:t>
            </a:r>
          </a:p>
          <a:p>
            <a:pPr marL="0" marR="0" lvl="0" indent="0" algn="l" defTabSz="914400" rtl="0" eaLnBrk="1" fontAlgn="auto" latinLnBrk="0" hangingPunct="1">
              <a:lnSpc>
                <a:spcPct val="100000"/>
              </a:lnSpc>
              <a:spcBef>
                <a:spcPts val="0"/>
              </a:spcBef>
              <a:spcAft>
                <a:spcPts val="0"/>
              </a:spcAft>
              <a:buClrTx/>
              <a:buSzTx/>
              <a:buFontTx/>
              <a:buNone/>
              <a:tabLst/>
              <a:defRPr/>
            </a:pPr>
            <a:r>
              <a:rPr lang="de-AT" sz="1200" dirty="0"/>
              <a:t>Blackout</a:t>
            </a:r>
          </a:p>
          <a:p>
            <a:endParaRPr lang="de-DE" dirty="0"/>
          </a:p>
        </p:txBody>
      </p:sp>
      <p:sp>
        <p:nvSpPr>
          <p:cNvPr id="4" name="Foliennummernplatzhalter 3"/>
          <p:cNvSpPr>
            <a:spLocks noGrp="1"/>
          </p:cNvSpPr>
          <p:nvPr>
            <p:ph type="sldNum" sz="quarter" idx="10"/>
          </p:nvPr>
        </p:nvSpPr>
        <p:spPr/>
        <p:txBody>
          <a:bodyPr/>
          <a:lstStyle/>
          <a:p>
            <a:fld id="{0C2CA6E8-AFB7-40EC-A1C1-0CD31CF56E22}" type="slidenum">
              <a:rPr lang="de-AT" smtClean="0"/>
              <a:t>18</a:t>
            </a:fld>
            <a:endParaRPr lang="de-AT"/>
          </a:p>
        </p:txBody>
      </p:sp>
    </p:spTree>
    <p:extLst>
      <p:ext uri="{BB962C8B-B14F-4D97-AF65-F5344CB8AC3E}">
        <p14:creationId xmlns:p14="http://schemas.microsoft.com/office/powerpoint/2010/main" val="22878888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sz="1200" dirty="0"/>
              <a:t>bauwirtschaftliche Erfordernisse –</a:t>
            </a:r>
            <a:r>
              <a:rPr lang="de-AT" sz="1200" baseline="0" dirty="0"/>
              <a:t> z.B. Regelungen für Schutzraumbauten, Regelungen für Sirenennetz</a:t>
            </a:r>
            <a:endParaRPr lang="de-AT" sz="1200" dirty="0"/>
          </a:p>
          <a:p>
            <a:endParaRPr lang="de-DE" dirty="0"/>
          </a:p>
        </p:txBody>
      </p:sp>
      <p:sp>
        <p:nvSpPr>
          <p:cNvPr id="4" name="Foliennummernplatzhalter 3"/>
          <p:cNvSpPr>
            <a:spLocks noGrp="1"/>
          </p:cNvSpPr>
          <p:nvPr>
            <p:ph type="sldNum" sz="quarter" idx="10"/>
          </p:nvPr>
        </p:nvSpPr>
        <p:spPr/>
        <p:txBody>
          <a:bodyPr/>
          <a:lstStyle/>
          <a:p>
            <a:fld id="{0C2CA6E8-AFB7-40EC-A1C1-0CD31CF56E22}" type="slidenum">
              <a:rPr lang="de-AT" smtClean="0"/>
              <a:t>19</a:t>
            </a:fld>
            <a:endParaRPr lang="de-AT"/>
          </a:p>
        </p:txBody>
      </p:sp>
    </p:spTree>
    <p:extLst>
      <p:ext uri="{BB962C8B-B14F-4D97-AF65-F5344CB8AC3E}">
        <p14:creationId xmlns:p14="http://schemas.microsoft.com/office/powerpoint/2010/main" val="34884549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p>
        </p:txBody>
      </p:sp>
      <p:sp>
        <p:nvSpPr>
          <p:cNvPr id="4" name="Foliennummernplatzhalter 3"/>
          <p:cNvSpPr>
            <a:spLocks noGrp="1"/>
          </p:cNvSpPr>
          <p:nvPr>
            <p:ph type="sldNum" sz="quarter" idx="10"/>
          </p:nvPr>
        </p:nvSpPr>
        <p:spPr/>
        <p:txBody>
          <a:bodyPr/>
          <a:lstStyle/>
          <a:p>
            <a:fld id="{F0A5DA3B-92D6-4D4B-9895-D15CB563B5E4}" type="slidenum">
              <a:rPr lang="de-AT" smtClean="0"/>
              <a:pPr/>
              <a:t>20</a:t>
            </a:fld>
            <a:endParaRPr lang="de-AT"/>
          </a:p>
        </p:txBody>
      </p:sp>
    </p:spTree>
    <p:extLst>
      <p:ext uri="{BB962C8B-B14F-4D97-AF65-F5344CB8AC3E}">
        <p14:creationId xmlns:p14="http://schemas.microsoft.com/office/powerpoint/2010/main" val="7976378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tz.de, meinbezirk.at,</a:t>
            </a:r>
            <a:r>
              <a:rPr lang="de-DE" baseline="0" dirty="0"/>
              <a:t> katastrophenschutz.steiermark.at, bundesheer.at, schuetzen.com, oe24.at</a:t>
            </a:r>
            <a:endParaRPr lang="de-DE" dirty="0"/>
          </a:p>
        </p:txBody>
      </p:sp>
      <p:sp>
        <p:nvSpPr>
          <p:cNvPr id="4" name="Foliennummernplatzhalter 3"/>
          <p:cNvSpPr>
            <a:spLocks noGrp="1"/>
          </p:cNvSpPr>
          <p:nvPr>
            <p:ph type="sldNum" sz="quarter" idx="10"/>
          </p:nvPr>
        </p:nvSpPr>
        <p:spPr/>
        <p:txBody>
          <a:bodyPr/>
          <a:lstStyle/>
          <a:p>
            <a:fld id="{0C2CA6E8-AFB7-40EC-A1C1-0CD31CF56E22}" type="slidenum">
              <a:rPr lang="de-AT" smtClean="0"/>
              <a:t>21</a:t>
            </a:fld>
            <a:endParaRPr lang="de-AT"/>
          </a:p>
        </p:txBody>
      </p:sp>
    </p:spTree>
    <p:extLst>
      <p:ext uri="{BB962C8B-B14F-4D97-AF65-F5344CB8AC3E}">
        <p14:creationId xmlns:p14="http://schemas.microsoft.com/office/powerpoint/2010/main" val="25181864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sz="1200" dirty="0"/>
              <a:t>BMF wichtige Rolle</a:t>
            </a:r>
          </a:p>
          <a:p>
            <a:pPr marL="0" marR="0" lvl="0" indent="0" algn="l" defTabSz="914400" rtl="0" eaLnBrk="1" fontAlgn="auto" latinLnBrk="0" hangingPunct="1">
              <a:lnSpc>
                <a:spcPct val="100000"/>
              </a:lnSpc>
              <a:spcBef>
                <a:spcPts val="0"/>
              </a:spcBef>
              <a:spcAft>
                <a:spcPts val="0"/>
              </a:spcAft>
              <a:buClrTx/>
              <a:buSzTx/>
              <a:buFontTx/>
              <a:buNone/>
              <a:tabLst/>
              <a:defRPr/>
            </a:pPr>
            <a:r>
              <a:rPr lang="de-AT" sz="1200" dirty="0"/>
              <a:t>Blackout</a:t>
            </a:r>
          </a:p>
          <a:p>
            <a:endParaRPr lang="de-DE" dirty="0"/>
          </a:p>
        </p:txBody>
      </p:sp>
      <p:sp>
        <p:nvSpPr>
          <p:cNvPr id="4" name="Foliennummernplatzhalter 3"/>
          <p:cNvSpPr>
            <a:spLocks noGrp="1"/>
          </p:cNvSpPr>
          <p:nvPr>
            <p:ph type="sldNum" sz="quarter" idx="10"/>
          </p:nvPr>
        </p:nvSpPr>
        <p:spPr/>
        <p:txBody>
          <a:bodyPr/>
          <a:lstStyle/>
          <a:p>
            <a:fld id="{0C2CA6E8-AFB7-40EC-A1C1-0CD31CF56E22}" type="slidenum">
              <a:rPr lang="de-AT" smtClean="0"/>
              <a:t>22</a:t>
            </a:fld>
            <a:endParaRPr lang="de-AT"/>
          </a:p>
        </p:txBody>
      </p:sp>
    </p:spTree>
    <p:extLst>
      <p:ext uri="{BB962C8B-B14F-4D97-AF65-F5344CB8AC3E}">
        <p14:creationId xmlns:p14="http://schemas.microsoft.com/office/powerpoint/2010/main" val="36280214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Beutelsbacher Konsens, Überwältigungsverbot,</a:t>
            </a:r>
            <a:r>
              <a:rPr lang="de-DE" baseline="0" dirty="0"/>
              <a:t> Kontroversitätsgebot</a:t>
            </a:r>
            <a:endParaRPr lang="de-DE" dirty="0"/>
          </a:p>
        </p:txBody>
      </p:sp>
      <p:sp>
        <p:nvSpPr>
          <p:cNvPr id="4" name="Foliennummernplatzhalter 3"/>
          <p:cNvSpPr>
            <a:spLocks noGrp="1"/>
          </p:cNvSpPr>
          <p:nvPr>
            <p:ph type="sldNum" sz="quarter" idx="10"/>
          </p:nvPr>
        </p:nvSpPr>
        <p:spPr/>
        <p:txBody>
          <a:bodyPr/>
          <a:lstStyle/>
          <a:p>
            <a:fld id="{0C2CA6E8-AFB7-40EC-A1C1-0CD31CF56E22}" type="slidenum">
              <a:rPr lang="de-AT" smtClean="0"/>
              <a:t>23</a:t>
            </a:fld>
            <a:endParaRPr lang="de-AT"/>
          </a:p>
        </p:txBody>
      </p:sp>
    </p:spTree>
    <p:extLst>
      <p:ext uri="{BB962C8B-B14F-4D97-AF65-F5344CB8AC3E}">
        <p14:creationId xmlns:p14="http://schemas.microsoft.com/office/powerpoint/2010/main" val="19194579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p>
        </p:txBody>
      </p:sp>
      <p:sp>
        <p:nvSpPr>
          <p:cNvPr id="4" name="Foliennummernplatzhalter 3"/>
          <p:cNvSpPr>
            <a:spLocks noGrp="1"/>
          </p:cNvSpPr>
          <p:nvPr>
            <p:ph type="sldNum" sz="quarter" idx="10"/>
          </p:nvPr>
        </p:nvSpPr>
        <p:spPr/>
        <p:txBody>
          <a:bodyPr/>
          <a:lstStyle/>
          <a:p>
            <a:fld id="{F0A5DA3B-92D6-4D4B-9895-D15CB563B5E4}" type="slidenum">
              <a:rPr lang="de-AT" smtClean="0"/>
              <a:pPr/>
              <a:t>24</a:t>
            </a:fld>
            <a:endParaRPr lang="de-AT"/>
          </a:p>
        </p:txBody>
      </p:sp>
    </p:spTree>
    <p:extLst>
      <p:ext uri="{BB962C8B-B14F-4D97-AF65-F5344CB8AC3E}">
        <p14:creationId xmlns:p14="http://schemas.microsoft.com/office/powerpoint/2010/main" val="31749748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p>
        </p:txBody>
      </p:sp>
      <p:sp>
        <p:nvSpPr>
          <p:cNvPr id="4" name="Foliennummernplatzhalter 3"/>
          <p:cNvSpPr>
            <a:spLocks noGrp="1"/>
          </p:cNvSpPr>
          <p:nvPr>
            <p:ph type="sldNum" sz="quarter" idx="10"/>
          </p:nvPr>
        </p:nvSpPr>
        <p:spPr/>
        <p:txBody>
          <a:bodyPr/>
          <a:lstStyle/>
          <a:p>
            <a:fld id="{F0A5DA3B-92D6-4D4B-9895-D15CB563B5E4}" type="slidenum">
              <a:rPr lang="de-AT" smtClean="0"/>
              <a:pPr/>
              <a:t>25</a:t>
            </a:fld>
            <a:endParaRPr lang="de-AT"/>
          </a:p>
        </p:txBody>
      </p:sp>
    </p:spTree>
    <p:extLst>
      <p:ext uri="{BB962C8B-B14F-4D97-AF65-F5344CB8AC3E}">
        <p14:creationId xmlns:p14="http://schemas.microsoft.com/office/powerpoint/2010/main" val="31334988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p>
        </p:txBody>
      </p:sp>
      <p:sp>
        <p:nvSpPr>
          <p:cNvPr id="4" name="Foliennummernplatzhalter 3"/>
          <p:cNvSpPr>
            <a:spLocks noGrp="1"/>
          </p:cNvSpPr>
          <p:nvPr>
            <p:ph type="sldNum" sz="quarter" idx="10"/>
          </p:nvPr>
        </p:nvSpPr>
        <p:spPr/>
        <p:txBody>
          <a:bodyPr/>
          <a:lstStyle/>
          <a:p>
            <a:fld id="{F0A5DA3B-92D6-4D4B-9895-D15CB563B5E4}" type="slidenum">
              <a:rPr lang="de-AT" smtClean="0"/>
              <a:pPr/>
              <a:t>26</a:t>
            </a:fld>
            <a:endParaRPr lang="de-AT"/>
          </a:p>
        </p:txBody>
      </p:sp>
    </p:spTree>
    <p:extLst>
      <p:ext uri="{BB962C8B-B14F-4D97-AF65-F5344CB8AC3E}">
        <p14:creationId xmlns:p14="http://schemas.microsoft.com/office/powerpoint/2010/main" val="28709822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p>
        </p:txBody>
      </p:sp>
      <p:sp>
        <p:nvSpPr>
          <p:cNvPr id="4" name="Foliennummernplatzhalter 3"/>
          <p:cNvSpPr>
            <a:spLocks noGrp="1"/>
          </p:cNvSpPr>
          <p:nvPr>
            <p:ph type="sldNum" sz="quarter" idx="10"/>
          </p:nvPr>
        </p:nvSpPr>
        <p:spPr/>
        <p:txBody>
          <a:bodyPr/>
          <a:lstStyle/>
          <a:p>
            <a:fld id="{F0A5DA3B-92D6-4D4B-9895-D15CB563B5E4}" type="slidenum">
              <a:rPr lang="de-AT" smtClean="0"/>
              <a:pPr/>
              <a:t>27</a:t>
            </a:fld>
            <a:endParaRPr lang="de-AT"/>
          </a:p>
        </p:txBody>
      </p:sp>
    </p:spTree>
    <p:extLst>
      <p:ext uri="{BB962C8B-B14F-4D97-AF65-F5344CB8AC3E}">
        <p14:creationId xmlns:p14="http://schemas.microsoft.com/office/powerpoint/2010/main" val="24111389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p>
        </p:txBody>
      </p:sp>
      <p:sp>
        <p:nvSpPr>
          <p:cNvPr id="4" name="Foliennummernplatzhalter 3"/>
          <p:cNvSpPr>
            <a:spLocks noGrp="1"/>
          </p:cNvSpPr>
          <p:nvPr>
            <p:ph type="sldNum" sz="quarter" idx="10"/>
          </p:nvPr>
        </p:nvSpPr>
        <p:spPr/>
        <p:txBody>
          <a:bodyPr/>
          <a:lstStyle/>
          <a:p>
            <a:fld id="{F0A5DA3B-92D6-4D4B-9895-D15CB563B5E4}" type="slidenum">
              <a:rPr lang="de-AT" smtClean="0"/>
              <a:pPr/>
              <a:t>28</a:t>
            </a:fld>
            <a:endParaRPr lang="de-AT"/>
          </a:p>
        </p:txBody>
      </p:sp>
    </p:spTree>
    <p:extLst>
      <p:ext uri="{BB962C8B-B14F-4D97-AF65-F5344CB8AC3E}">
        <p14:creationId xmlns:p14="http://schemas.microsoft.com/office/powerpoint/2010/main" val="2474915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WLV-Zuständigkeiten: Wirtschaftsministerium (BMDW), Infrastrukturministerium (BMK), </a:t>
            </a:r>
            <a:r>
              <a:rPr lang="de-AT" baseline="0" dirty="0"/>
              <a:t> </a:t>
            </a:r>
            <a:r>
              <a:rPr lang="de-AT" dirty="0"/>
              <a:t>Landwirtschaftsministerium (BMLRT)</a:t>
            </a:r>
          </a:p>
        </p:txBody>
      </p:sp>
      <p:sp>
        <p:nvSpPr>
          <p:cNvPr id="4" name="Foliennummernplatzhalter 3"/>
          <p:cNvSpPr>
            <a:spLocks noGrp="1"/>
          </p:cNvSpPr>
          <p:nvPr>
            <p:ph type="sldNum" sz="quarter" idx="10"/>
          </p:nvPr>
        </p:nvSpPr>
        <p:spPr/>
        <p:txBody>
          <a:bodyPr/>
          <a:lstStyle/>
          <a:p>
            <a:fld id="{F0A5DA3B-92D6-4D4B-9895-D15CB563B5E4}" type="slidenum">
              <a:rPr lang="de-AT" smtClean="0"/>
              <a:pPr/>
              <a:t>29</a:t>
            </a:fld>
            <a:endParaRPr lang="de-AT"/>
          </a:p>
        </p:txBody>
      </p:sp>
    </p:spTree>
    <p:extLst>
      <p:ext uri="{BB962C8B-B14F-4D97-AF65-F5344CB8AC3E}">
        <p14:creationId xmlns:p14="http://schemas.microsoft.com/office/powerpoint/2010/main" val="29347010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p>
        </p:txBody>
      </p:sp>
      <p:sp>
        <p:nvSpPr>
          <p:cNvPr id="4" name="Foliennummernplatzhalter 3"/>
          <p:cNvSpPr>
            <a:spLocks noGrp="1"/>
          </p:cNvSpPr>
          <p:nvPr>
            <p:ph type="sldNum" sz="quarter" idx="10"/>
          </p:nvPr>
        </p:nvSpPr>
        <p:spPr/>
        <p:txBody>
          <a:bodyPr/>
          <a:lstStyle/>
          <a:p>
            <a:fld id="{F0A5DA3B-92D6-4D4B-9895-D15CB563B5E4}" type="slidenum">
              <a:rPr lang="de-AT" smtClean="0"/>
              <a:pPr/>
              <a:t>30</a:t>
            </a:fld>
            <a:endParaRPr lang="de-AT"/>
          </a:p>
        </p:txBody>
      </p:sp>
    </p:spTree>
    <p:extLst>
      <p:ext uri="{BB962C8B-B14F-4D97-AF65-F5344CB8AC3E}">
        <p14:creationId xmlns:p14="http://schemas.microsoft.com/office/powerpoint/2010/main" val="33822994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8" name="Textplatzhalter 9"/>
          <p:cNvSpPr>
            <a:spLocks noGrp="1"/>
          </p:cNvSpPr>
          <p:nvPr>
            <p:ph type="body" sz="quarter" idx="16"/>
          </p:nvPr>
        </p:nvSpPr>
        <p:spPr>
          <a:xfrm>
            <a:off x="990072" y="1303223"/>
            <a:ext cx="7559688" cy="982294"/>
          </a:xfrm>
          <a:prstGeom prst="rect">
            <a:avLst/>
          </a:prstGeom>
        </p:spPr>
        <p:txBody>
          <a:bodyPr wrap="none" lIns="0" tIns="0" rIns="0" bIns="0"/>
          <a:lstStyle>
            <a:lvl1pPr marL="0" marR="0" indent="0" algn="l" defTabSz="914400" rtl="0" eaLnBrk="1" fontAlgn="auto" latinLnBrk="0" hangingPunct="1">
              <a:lnSpc>
                <a:spcPts val="3500"/>
              </a:lnSpc>
              <a:spcBef>
                <a:spcPts val="1000"/>
              </a:spcBef>
              <a:spcAft>
                <a:spcPts val="0"/>
              </a:spcAft>
              <a:buClrTx/>
              <a:buSzTx/>
              <a:buFont typeface="Arial" panose="020B0604020202020204" pitchFamily="34" charset="0"/>
              <a:buNone/>
              <a:tabLst/>
              <a:defRPr sz="4150" b="0" i="0" baseline="0">
                <a:latin typeface="Franklin Gothic Demi" charset="0"/>
                <a:ea typeface="Franklin Gothic Demi" charset="0"/>
                <a:cs typeface="Franklin Gothic Demi" charset="0"/>
              </a:defRPr>
            </a:lvl1pPr>
          </a:lstStyle>
          <a:p>
            <a:pPr lvl="0"/>
            <a:r>
              <a:rPr lang="de-DE" dirty="0"/>
              <a:t>Textmasterformat bearbeiten</a:t>
            </a:r>
          </a:p>
        </p:txBody>
      </p:sp>
      <p:sp>
        <p:nvSpPr>
          <p:cNvPr id="3" name="Textplatzhalter 2"/>
          <p:cNvSpPr>
            <a:spLocks noGrp="1"/>
          </p:cNvSpPr>
          <p:nvPr>
            <p:ph type="body" sz="quarter" idx="17"/>
          </p:nvPr>
        </p:nvSpPr>
        <p:spPr>
          <a:xfrm>
            <a:off x="990072" y="2498315"/>
            <a:ext cx="7663826" cy="670882"/>
          </a:xfrm>
          <a:prstGeom prst="rect">
            <a:avLst/>
          </a:prstGeom>
        </p:spPr>
        <p:txBody>
          <a:bodyPr lIns="0" tIns="0" rIns="0" bIns="0"/>
          <a:lstStyle>
            <a:lvl1pPr marL="0" indent="0">
              <a:buNone/>
              <a:defRPr sz="2500" baseline="0">
                <a:latin typeface="Franklin Gothic Demi" panose="020B0703020102020204" pitchFamily="34" charset="0"/>
              </a:defRPr>
            </a:lvl1pPr>
          </a:lstStyle>
          <a:p>
            <a:pPr lvl="0"/>
            <a:r>
              <a:rPr lang="de-DE" dirty="0"/>
              <a:t>Textmasterformat bearbeiten</a:t>
            </a:r>
          </a:p>
        </p:txBody>
      </p:sp>
      <p:sp>
        <p:nvSpPr>
          <p:cNvPr id="16" name="Textfeld 15"/>
          <p:cNvSpPr txBox="1"/>
          <p:nvPr userDrawn="1"/>
        </p:nvSpPr>
        <p:spPr>
          <a:xfrm>
            <a:off x="887736" y="351672"/>
            <a:ext cx="5224585" cy="553998"/>
          </a:xfrm>
          <a:prstGeom prst="rect">
            <a:avLst/>
          </a:prstGeom>
          <a:noFill/>
        </p:spPr>
        <p:txBody>
          <a:bodyPr wrap="square" rtlCol="0">
            <a:spAutoFit/>
          </a:bodyPr>
          <a:lstStyle/>
          <a:p>
            <a:r>
              <a:rPr lang="de-AT" sz="1400" dirty="0">
                <a:latin typeface="Franklin Gothic Demi" panose="020B0703020102020204" pitchFamily="34" charset="0"/>
              </a:rPr>
              <a:t>ÖSTERREICHISCHES BUNDESHEER</a:t>
            </a:r>
          </a:p>
          <a:p>
            <a:pPr marL="0" marR="0" indent="0" algn="l" defTabSz="914400" rtl="0" eaLnBrk="1" fontAlgn="base" latinLnBrk="0" hangingPunct="1">
              <a:lnSpc>
                <a:spcPct val="100000"/>
              </a:lnSpc>
              <a:spcBef>
                <a:spcPct val="0"/>
              </a:spcBef>
              <a:spcAft>
                <a:spcPct val="0"/>
              </a:spcAft>
              <a:buClrTx/>
              <a:buSzTx/>
              <a:buFontTx/>
              <a:buNone/>
              <a:tabLst/>
              <a:defRPr/>
            </a:pPr>
            <a:r>
              <a:rPr lang="de-AT" sz="1400" dirty="0">
                <a:latin typeface="Franklin Gothic Book" panose="020B0503020102020204" pitchFamily="34" charset="0"/>
              </a:rPr>
              <a:t>Verband/Dienststelle (in</a:t>
            </a:r>
            <a:r>
              <a:rPr lang="de-AT" sz="1400" baseline="0" dirty="0">
                <a:latin typeface="Franklin Gothic Book" panose="020B0503020102020204" pitchFamily="34" charset="0"/>
              </a:rPr>
              <a:t> der Masterfolie eintragen</a:t>
            </a:r>
            <a:r>
              <a:rPr lang="de-AT" sz="1600" baseline="0" dirty="0">
                <a:latin typeface="Franklin Gothic Book" panose="020B0503020102020204" pitchFamily="34" charset="0"/>
              </a:rPr>
              <a:t>)</a:t>
            </a:r>
            <a:endParaRPr lang="de-DE" sz="1400" dirty="0">
              <a:latin typeface="Franklin Gothic Book" panose="020B0503020102020204" pitchFamily="34" charset="0"/>
            </a:endParaRPr>
          </a:p>
        </p:txBody>
      </p:sp>
      <p:pic>
        <p:nvPicPr>
          <p:cNvPr id="17" name="Grafik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289177" y="437146"/>
            <a:ext cx="468938" cy="607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Grafik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2020" y="4721646"/>
            <a:ext cx="911431" cy="99848"/>
          </a:xfrm>
          <a:prstGeom prst="rect">
            <a:avLst/>
          </a:prstGeom>
        </p:spPr>
      </p:pic>
      <p:pic>
        <p:nvPicPr>
          <p:cNvPr id="4" name="Grafik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2020" y="4460274"/>
            <a:ext cx="1621183" cy="118263"/>
          </a:xfrm>
          <a:prstGeom prst="rect">
            <a:avLst/>
          </a:prstGeom>
        </p:spPr>
      </p:pic>
    </p:spTree>
    <p:extLst>
      <p:ext uri="{BB962C8B-B14F-4D97-AF65-F5344CB8AC3E}">
        <p14:creationId xmlns:p14="http://schemas.microsoft.com/office/powerpoint/2010/main" val="2201521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lgefolie">
    <p:spTree>
      <p:nvGrpSpPr>
        <p:cNvPr id="1" name=""/>
        <p:cNvGrpSpPr/>
        <p:nvPr/>
      </p:nvGrpSpPr>
      <p:grpSpPr>
        <a:xfrm>
          <a:off x="0" y="0"/>
          <a:ext cx="0" cy="0"/>
          <a:chOff x="0" y="0"/>
          <a:chExt cx="0" cy="0"/>
        </a:xfrm>
      </p:grpSpPr>
      <p:sp useBgFill="1">
        <p:nvSpPr>
          <p:cNvPr id="3" name="Textplatzhalter 2"/>
          <p:cNvSpPr>
            <a:spLocks noGrp="1"/>
          </p:cNvSpPr>
          <p:nvPr>
            <p:ph type="body" sz="quarter" idx="17"/>
          </p:nvPr>
        </p:nvSpPr>
        <p:spPr>
          <a:xfrm>
            <a:off x="655177" y="1231618"/>
            <a:ext cx="7993859" cy="592931"/>
          </a:xfrm>
          <a:prstGeom prst="rect">
            <a:avLst/>
          </a:prstGeom>
        </p:spPr>
        <p:txBody>
          <a:bodyPr lIns="0" tIns="0" rIns="0" bIns="0">
            <a:normAutofit/>
          </a:bodyPr>
          <a:lstStyle>
            <a:lvl1pPr marL="0" indent="0">
              <a:buNone/>
              <a:tabLst>
                <a:tab pos="989013" algn="l"/>
              </a:tabLst>
              <a:defRPr sz="4200">
                <a:latin typeface="Franklin Gothic Demi" panose="020B0703020102020204" pitchFamily="34" charset="0"/>
              </a:defRPr>
            </a:lvl1pPr>
            <a:lvl2pPr marL="457200" indent="0">
              <a:buNone/>
              <a:defRPr>
                <a:latin typeface="Franklin Gothic Demi" panose="020B0703020102020204" pitchFamily="34" charset="0"/>
              </a:defRPr>
            </a:lvl2pPr>
            <a:lvl3pPr marL="914400" indent="0">
              <a:buNone/>
              <a:defRPr>
                <a:latin typeface="Franklin Gothic Demi" panose="020B0703020102020204" pitchFamily="34" charset="0"/>
              </a:defRPr>
            </a:lvl3pPr>
            <a:lvl4pPr marL="1371600" indent="0">
              <a:buNone/>
              <a:defRPr>
                <a:latin typeface="Franklin Gothic Demi" panose="020B0703020102020204" pitchFamily="34" charset="0"/>
              </a:defRPr>
            </a:lvl4pPr>
            <a:lvl5pPr marL="1828800" indent="0">
              <a:buNone/>
              <a:defRPr>
                <a:latin typeface="Franklin Gothic Demi" panose="020B0703020102020204" pitchFamily="34" charset="0"/>
              </a:defRPr>
            </a:lvl5pPr>
          </a:lstStyle>
          <a:p>
            <a:pPr lvl="0"/>
            <a:r>
              <a:rPr lang="de-DE" dirty="0"/>
              <a:t>Textmasterformat bearbeiten</a:t>
            </a:r>
          </a:p>
        </p:txBody>
      </p:sp>
      <p:sp>
        <p:nvSpPr>
          <p:cNvPr id="16" name="Textplatzhalter 15"/>
          <p:cNvSpPr>
            <a:spLocks noGrp="1"/>
          </p:cNvSpPr>
          <p:nvPr>
            <p:ph type="body" sz="quarter" idx="19"/>
          </p:nvPr>
        </p:nvSpPr>
        <p:spPr>
          <a:xfrm>
            <a:off x="655177" y="1991304"/>
            <a:ext cx="8018332" cy="2799160"/>
          </a:xfrm>
          <a:prstGeom prst="rect">
            <a:avLst/>
          </a:prstGeom>
        </p:spPr>
        <p:txBody>
          <a:bodyPr lIns="0" tIns="0" rIns="0" bIns="0"/>
          <a:lstStyle>
            <a:lvl1pPr marL="360000" marR="0" indent="-360000" algn="l" defTabSz="720000" rtl="0" eaLnBrk="1" fontAlgn="auto" latinLnBrk="0" hangingPunct="1">
              <a:lnSpc>
                <a:spcPct val="120000"/>
              </a:lnSpc>
              <a:spcBef>
                <a:spcPts val="0"/>
              </a:spcBef>
              <a:spcAft>
                <a:spcPts val="0"/>
              </a:spcAft>
              <a:buClr>
                <a:srgbClr val="535C46"/>
              </a:buClr>
              <a:buSzPct val="90000"/>
              <a:buFont typeface="Franklin Gothic Demi" panose="020B0703020102020204" pitchFamily="34" charset="0"/>
              <a:buChar char="►"/>
              <a:tabLst/>
              <a:defRPr sz="2400" baseline="0">
                <a:latin typeface="Franklin Gothic Demi" panose="020B0703020102020204" pitchFamily="34" charset="0"/>
              </a:defRPr>
            </a:lvl1pPr>
            <a:lvl2pPr marL="720000" indent="-360000">
              <a:lnSpc>
                <a:spcPct val="120000"/>
              </a:lnSpc>
              <a:spcBef>
                <a:spcPts val="0"/>
              </a:spcBef>
              <a:spcAft>
                <a:spcPts val="0"/>
              </a:spcAft>
              <a:buClr>
                <a:srgbClr val="336600"/>
              </a:buClr>
              <a:buSzPct val="90000"/>
              <a:buFont typeface="Franklin Gothic Demi" panose="020B0703020102020204" pitchFamily="34" charset="0"/>
              <a:buChar char="►"/>
              <a:defRPr sz="2000">
                <a:latin typeface="Franklin Gothic Medium" panose="020B0603020102020204" pitchFamily="34" charset="0"/>
              </a:defRPr>
            </a:lvl2pPr>
            <a:lvl3pPr marL="1080000" indent="-360000">
              <a:lnSpc>
                <a:spcPct val="120000"/>
              </a:lnSpc>
              <a:spcBef>
                <a:spcPts val="0"/>
              </a:spcBef>
              <a:spcAft>
                <a:spcPts val="0"/>
              </a:spcAft>
              <a:buClr>
                <a:srgbClr val="336600"/>
              </a:buClr>
              <a:buSzPct val="90000"/>
              <a:buFont typeface="Franklin Gothic Demi" panose="020B0703020102020204" pitchFamily="34" charset="0"/>
              <a:buChar char="►"/>
              <a:defRPr sz="1800">
                <a:latin typeface="Franklin Gothic Medium" panose="020B0603020102020204" pitchFamily="34" charset="0"/>
              </a:defRPr>
            </a:lvl3pPr>
            <a:lvl4pPr marL="1440000" indent="-360000">
              <a:lnSpc>
                <a:spcPct val="120000"/>
              </a:lnSpc>
              <a:spcBef>
                <a:spcPts val="0"/>
              </a:spcBef>
              <a:spcAft>
                <a:spcPts val="0"/>
              </a:spcAft>
              <a:buClr>
                <a:srgbClr val="336600"/>
              </a:buClr>
              <a:buSzPct val="90000"/>
              <a:buFont typeface="Franklin Gothic Demi" panose="020B0703020102020204" pitchFamily="34" charset="0"/>
              <a:buChar char="►"/>
              <a:defRPr sz="1600">
                <a:latin typeface="Franklin Gothic Medium" panose="020B0603020102020204" pitchFamily="34" charset="0"/>
              </a:defRPr>
            </a:lvl4pPr>
            <a:lvl5pPr marL="1800000" indent="-360000">
              <a:lnSpc>
                <a:spcPct val="120000"/>
              </a:lnSpc>
              <a:spcBef>
                <a:spcPts val="0"/>
              </a:spcBef>
              <a:spcAft>
                <a:spcPts val="0"/>
              </a:spcAft>
              <a:buClr>
                <a:srgbClr val="336600"/>
              </a:buClr>
              <a:buSzPct val="90000"/>
              <a:buFont typeface="Franklin Gothic Demi" panose="020B0703020102020204" pitchFamily="34" charset="0"/>
              <a:buChar char="►"/>
              <a:defRPr sz="1600">
                <a:latin typeface="Franklin Gothic Medium" panose="020B0603020102020204" pitchFamily="34" charset="0"/>
              </a:defRPr>
            </a:lvl5pPr>
          </a:lstStyle>
          <a:p>
            <a:pPr lvl="0"/>
            <a:r>
              <a:rPr lang="de-DE" dirty="0"/>
              <a:t>Textmasterformat bearbeiten</a:t>
            </a:r>
          </a:p>
          <a:p>
            <a:pPr lvl="0"/>
            <a:endParaRPr lang="de-DE" dirty="0"/>
          </a:p>
        </p:txBody>
      </p:sp>
      <p:sp>
        <p:nvSpPr>
          <p:cNvPr id="17" name="Textfeld 16"/>
          <p:cNvSpPr txBox="1"/>
          <p:nvPr userDrawn="1"/>
        </p:nvSpPr>
        <p:spPr>
          <a:xfrm>
            <a:off x="655177" y="190310"/>
            <a:ext cx="3600400" cy="351823"/>
          </a:xfrm>
          <a:prstGeom prst="rect">
            <a:avLst/>
          </a:prstGeom>
          <a:noFill/>
        </p:spPr>
        <p:txBody>
          <a:bodyPr wrap="square" lIns="0" tIns="36000" rIns="0" bIns="0" rtlCol="0">
            <a:spAutoFit/>
          </a:bodyPr>
          <a:lstStyle/>
          <a:p>
            <a:r>
              <a:rPr lang="de-AT" sz="1000" dirty="0">
                <a:latin typeface="Franklin Gothic Demi" panose="020B0703020102020204" pitchFamily="34" charset="0"/>
              </a:rPr>
              <a:t>ÖSTERREICHISCHES BUNDESHEER</a:t>
            </a:r>
            <a:endParaRPr lang="de-AT" sz="1000" b="0" dirty="0">
              <a:latin typeface="Franklin Gothic Demi" panose="020B0703020102020204" pitchFamily="34" charset="0"/>
            </a:endParaRPr>
          </a:p>
          <a:p>
            <a:r>
              <a:rPr lang="de-AT" sz="1000" dirty="0">
                <a:latin typeface="Franklin Gothic Book" panose="020B0503020102020204" pitchFamily="34" charset="0"/>
              </a:rPr>
              <a:t>Verband/Dienststelle (in</a:t>
            </a:r>
            <a:r>
              <a:rPr lang="de-AT" sz="1000" baseline="0" dirty="0">
                <a:latin typeface="Franklin Gothic Book" panose="020B0503020102020204" pitchFamily="34" charset="0"/>
              </a:rPr>
              <a:t> der Masterfolie eintragen</a:t>
            </a:r>
            <a:r>
              <a:rPr lang="de-AT" sz="1050" baseline="0" dirty="0">
                <a:latin typeface="Franklin Gothic Book" panose="020B0503020102020204" pitchFamily="34" charset="0"/>
              </a:rPr>
              <a:t>)</a:t>
            </a:r>
            <a:endParaRPr lang="de-DE" sz="1050" dirty="0">
              <a:latin typeface="Franklin Gothic Book" panose="020B0503020102020204" pitchFamily="34" charset="0"/>
            </a:endParaRPr>
          </a:p>
        </p:txBody>
      </p:sp>
      <p:pic>
        <p:nvPicPr>
          <p:cNvPr id="11" name="Grafik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191250" y="255253"/>
            <a:ext cx="317551" cy="411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Datumsplatzhalter 3"/>
          <p:cNvSpPr>
            <a:spLocks noGrp="1"/>
          </p:cNvSpPr>
          <p:nvPr>
            <p:ph type="dt" sz="half" idx="2"/>
          </p:nvPr>
        </p:nvSpPr>
        <p:spPr>
          <a:xfrm>
            <a:off x="655177" y="4795161"/>
            <a:ext cx="2133600" cy="273844"/>
          </a:xfrm>
          <a:prstGeom prst="rect">
            <a:avLst/>
          </a:prstGeom>
        </p:spPr>
        <p:txBody>
          <a:bodyPr vert="horz" lIns="0" tIns="0" rIns="0" bIns="0" rtlCol="0" anchor="t"/>
          <a:lstStyle>
            <a:lvl1pPr algn="l">
              <a:defRPr sz="1000">
                <a:solidFill>
                  <a:schemeClr val="tx1"/>
                </a:solidFill>
                <a:latin typeface="Franklin Gothic Book" panose="020B0503020102020204" pitchFamily="34" charset="0"/>
              </a:defRPr>
            </a:lvl1pPr>
          </a:lstStyle>
          <a:p>
            <a:fld id="{7A3E160D-85AF-4FC9-8ED6-8297E1611940}" type="datetimeFigureOut">
              <a:rPr lang="de-DE" smtClean="0"/>
              <a:pPr/>
              <a:t>22.08.2022</a:t>
            </a:fld>
            <a:endParaRPr lang="de-DE" dirty="0"/>
          </a:p>
        </p:txBody>
      </p:sp>
      <p:sp>
        <p:nvSpPr>
          <p:cNvPr id="19" name="Fußzeilenplatzhalter 4"/>
          <p:cNvSpPr>
            <a:spLocks noGrp="1"/>
          </p:cNvSpPr>
          <p:nvPr>
            <p:ph type="ftr" sz="quarter" idx="3"/>
          </p:nvPr>
        </p:nvSpPr>
        <p:spPr>
          <a:xfrm>
            <a:off x="3370444" y="4794567"/>
            <a:ext cx="2393058" cy="273844"/>
          </a:xfrm>
          <a:prstGeom prst="rect">
            <a:avLst/>
          </a:prstGeom>
        </p:spPr>
        <p:txBody>
          <a:bodyPr vert="horz" lIns="91440" tIns="45720" rIns="91440" bIns="45720" rtlCol="0" anchor="t"/>
          <a:lstStyle>
            <a:lvl1pPr algn="ctr">
              <a:defRPr sz="1000">
                <a:solidFill>
                  <a:schemeClr val="tx1"/>
                </a:solidFill>
                <a:latin typeface="Franklin Gothic Book" panose="020B0503020102020204" pitchFamily="34" charset="0"/>
              </a:defRPr>
            </a:lvl1pPr>
          </a:lstStyle>
          <a:p>
            <a:endParaRPr lang="de-DE" dirty="0"/>
          </a:p>
        </p:txBody>
      </p:sp>
      <p:sp>
        <p:nvSpPr>
          <p:cNvPr id="20" name="Foliennummernplatzhalter 5"/>
          <p:cNvSpPr>
            <a:spLocks noGrp="1"/>
          </p:cNvSpPr>
          <p:nvPr>
            <p:ph type="sldNum" sz="quarter" idx="4"/>
          </p:nvPr>
        </p:nvSpPr>
        <p:spPr>
          <a:xfrm>
            <a:off x="6341346" y="4790464"/>
            <a:ext cx="654618" cy="273844"/>
          </a:xfrm>
          <a:prstGeom prst="rect">
            <a:avLst/>
          </a:prstGeom>
        </p:spPr>
        <p:txBody>
          <a:bodyPr vert="horz" lIns="91440" tIns="45720" rIns="91440" bIns="45720" rtlCol="0" anchor="t"/>
          <a:lstStyle>
            <a:lvl1pPr algn="r">
              <a:defRPr sz="1000">
                <a:solidFill>
                  <a:schemeClr val="tx1"/>
                </a:solidFill>
                <a:latin typeface="Franklin Gothic Book" panose="020B0503020102020204" pitchFamily="34" charset="0"/>
              </a:defRPr>
            </a:lvl1pPr>
          </a:lstStyle>
          <a:p>
            <a:fld id="{38559483-E252-4F7C-9A75-2A969302993F}" type="slidenum">
              <a:rPr lang="de-DE" smtClean="0"/>
              <a:pPr/>
              <a:t>‹Nr.›</a:t>
            </a:fld>
            <a:endParaRPr lang="de-DE" dirty="0"/>
          </a:p>
        </p:txBody>
      </p:sp>
    </p:spTree>
    <p:extLst>
      <p:ext uri="{BB962C8B-B14F-4D97-AF65-F5344CB8AC3E}">
        <p14:creationId xmlns:p14="http://schemas.microsoft.com/office/powerpoint/2010/main" val="2504726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628650" y="274638"/>
            <a:ext cx="7886700" cy="993775"/>
          </a:xfrm>
          <a:prstGeom prst="rect">
            <a:avLst/>
          </a:prstGeom>
        </p:spPr>
        <p:txBody>
          <a:bodyPr/>
          <a:lstStyle/>
          <a:p>
            <a:r>
              <a:rPr lang="de-DE"/>
              <a:t>Titelmasterformat durch Klicken bearbeiten</a:t>
            </a:r>
          </a:p>
        </p:txBody>
      </p:sp>
    </p:spTree>
    <p:extLst>
      <p:ext uri="{BB962C8B-B14F-4D97-AF65-F5344CB8AC3E}">
        <p14:creationId xmlns:p14="http://schemas.microsoft.com/office/powerpoint/2010/main" val="4139246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Folgefolie">
    <p:spTree>
      <p:nvGrpSpPr>
        <p:cNvPr id="1" name=""/>
        <p:cNvGrpSpPr/>
        <p:nvPr/>
      </p:nvGrpSpPr>
      <p:grpSpPr>
        <a:xfrm>
          <a:off x="0" y="0"/>
          <a:ext cx="0" cy="0"/>
          <a:chOff x="0" y="0"/>
          <a:chExt cx="0" cy="0"/>
        </a:xfrm>
      </p:grpSpPr>
      <p:sp useBgFill="1">
        <p:nvSpPr>
          <p:cNvPr id="3" name="Textplatzhalter 2"/>
          <p:cNvSpPr>
            <a:spLocks noGrp="1"/>
          </p:cNvSpPr>
          <p:nvPr>
            <p:ph type="body" sz="quarter" idx="17"/>
          </p:nvPr>
        </p:nvSpPr>
        <p:spPr>
          <a:xfrm>
            <a:off x="655177" y="1231618"/>
            <a:ext cx="7993859" cy="592931"/>
          </a:xfrm>
          <a:prstGeom prst="rect">
            <a:avLst/>
          </a:prstGeom>
        </p:spPr>
        <p:txBody>
          <a:bodyPr lIns="0" tIns="0" rIns="0" bIns="0">
            <a:normAutofit/>
          </a:bodyPr>
          <a:lstStyle>
            <a:lvl1pPr marL="0" indent="0">
              <a:buNone/>
              <a:tabLst>
                <a:tab pos="989013" algn="l"/>
              </a:tabLst>
              <a:defRPr sz="4200">
                <a:latin typeface="Franklin Gothic Demi" panose="020B0703020102020204" pitchFamily="34" charset="0"/>
              </a:defRPr>
            </a:lvl1pPr>
            <a:lvl2pPr marL="457200" indent="0">
              <a:buNone/>
              <a:defRPr>
                <a:latin typeface="Franklin Gothic Demi" panose="020B0703020102020204" pitchFamily="34" charset="0"/>
              </a:defRPr>
            </a:lvl2pPr>
            <a:lvl3pPr marL="914400" indent="0">
              <a:buNone/>
              <a:defRPr>
                <a:latin typeface="Franklin Gothic Demi" panose="020B0703020102020204" pitchFamily="34" charset="0"/>
              </a:defRPr>
            </a:lvl3pPr>
            <a:lvl4pPr marL="1371600" indent="0">
              <a:buNone/>
              <a:defRPr>
                <a:latin typeface="Franklin Gothic Demi" panose="020B0703020102020204" pitchFamily="34" charset="0"/>
              </a:defRPr>
            </a:lvl4pPr>
            <a:lvl5pPr marL="1828800" indent="0">
              <a:buNone/>
              <a:defRPr>
                <a:latin typeface="Franklin Gothic Demi" panose="020B0703020102020204" pitchFamily="34" charset="0"/>
              </a:defRPr>
            </a:lvl5pPr>
          </a:lstStyle>
          <a:p>
            <a:pPr lvl="0"/>
            <a:r>
              <a:rPr lang="de-DE" dirty="0"/>
              <a:t>Textmasterformat bearbeiten</a:t>
            </a:r>
          </a:p>
        </p:txBody>
      </p:sp>
      <p:sp>
        <p:nvSpPr>
          <p:cNvPr id="16" name="Textplatzhalter 15"/>
          <p:cNvSpPr>
            <a:spLocks noGrp="1"/>
          </p:cNvSpPr>
          <p:nvPr>
            <p:ph type="body" sz="quarter" idx="19"/>
          </p:nvPr>
        </p:nvSpPr>
        <p:spPr>
          <a:xfrm>
            <a:off x="655177" y="1991304"/>
            <a:ext cx="8018332" cy="2799160"/>
          </a:xfrm>
          <a:prstGeom prst="rect">
            <a:avLst/>
          </a:prstGeom>
        </p:spPr>
        <p:txBody>
          <a:bodyPr lIns="0" tIns="0" rIns="0" bIns="0"/>
          <a:lstStyle>
            <a:lvl1pPr marL="360000" marR="0" indent="-360000" algn="l" defTabSz="720000" rtl="0" eaLnBrk="1" fontAlgn="auto" latinLnBrk="0" hangingPunct="1">
              <a:lnSpc>
                <a:spcPct val="120000"/>
              </a:lnSpc>
              <a:spcBef>
                <a:spcPts val="0"/>
              </a:spcBef>
              <a:spcAft>
                <a:spcPts val="0"/>
              </a:spcAft>
              <a:buClr>
                <a:srgbClr val="004600"/>
              </a:buClr>
              <a:buSzPct val="90000"/>
              <a:buFont typeface="Franklin Gothic Demi" panose="020B0703020102020204" pitchFamily="34" charset="0"/>
              <a:buChar char="►"/>
              <a:tabLst/>
              <a:defRPr sz="2400" baseline="0">
                <a:latin typeface="Franklin Gothic Demi" panose="020B0703020102020204" pitchFamily="34" charset="0"/>
              </a:defRPr>
            </a:lvl1pPr>
            <a:lvl2pPr marL="720000" indent="-360000">
              <a:lnSpc>
                <a:spcPct val="120000"/>
              </a:lnSpc>
              <a:spcBef>
                <a:spcPts val="0"/>
              </a:spcBef>
              <a:spcAft>
                <a:spcPts val="0"/>
              </a:spcAft>
              <a:buClr>
                <a:srgbClr val="336600"/>
              </a:buClr>
              <a:buSzPct val="90000"/>
              <a:buFont typeface="Franklin Gothic Demi" panose="020B0703020102020204" pitchFamily="34" charset="0"/>
              <a:buChar char="►"/>
              <a:defRPr sz="2000">
                <a:latin typeface="Franklin Gothic Medium" panose="020B0603020102020204" pitchFamily="34" charset="0"/>
              </a:defRPr>
            </a:lvl2pPr>
            <a:lvl3pPr marL="1080000" indent="-360000">
              <a:lnSpc>
                <a:spcPct val="120000"/>
              </a:lnSpc>
              <a:spcBef>
                <a:spcPts val="0"/>
              </a:spcBef>
              <a:spcAft>
                <a:spcPts val="0"/>
              </a:spcAft>
              <a:buClr>
                <a:srgbClr val="336600"/>
              </a:buClr>
              <a:buSzPct val="90000"/>
              <a:buFont typeface="Franklin Gothic Demi" panose="020B0703020102020204" pitchFamily="34" charset="0"/>
              <a:buChar char="►"/>
              <a:defRPr sz="1800">
                <a:latin typeface="Franklin Gothic Medium" panose="020B0603020102020204" pitchFamily="34" charset="0"/>
              </a:defRPr>
            </a:lvl3pPr>
            <a:lvl4pPr marL="1440000" indent="-360000">
              <a:lnSpc>
                <a:spcPct val="120000"/>
              </a:lnSpc>
              <a:spcBef>
                <a:spcPts val="0"/>
              </a:spcBef>
              <a:spcAft>
                <a:spcPts val="0"/>
              </a:spcAft>
              <a:buClr>
                <a:srgbClr val="336600"/>
              </a:buClr>
              <a:buSzPct val="90000"/>
              <a:buFont typeface="Franklin Gothic Demi" panose="020B0703020102020204" pitchFamily="34" charset="0"/>
              <a:buChar char="►"/>
              <a:defRPr sz="1600">
                <a:latin typeface="Franklin Gothic Medium" panose="020B0603020102020204" pitchFamily="34" charset="0"/>
              </a:defRPr>
            </a:lvl4pPr>
            <a:lvl5pPr marL="1800000" indent="-360000">
              <a:lnSpc>
                <a:spcPct val="120000"/>
              </a:lnSpc>
              <a:spcBef>
                <a:spcPts val="0"/>
              </a:spcBef>
              <a:spcAft>
                <a:spcPts val="0"/>
              </a:spcAft>
              <a:buClr>
                <a:srgbClr val="336600"/>
              </a:buClr>
              <a:buSzPct val="90000"/>
              <a:buFont typeface="Franklin Gothic Demi" panose="020B0703020102020204" pitchFamily="34" charset="0"/>
              <a:buChar char="►"/>
              <a:defRPr sz="1600">
                <a:latin typeface="Franklin Gothic Medium" panose="020B0603020102020204" pitchFamily="34" charset="0"/>
              </a:defRPr>
            </a:lvl5pPr>
          </a:lstStyle>
          <a:p>
            <a:pPr lvl="0"/>
            <a:r>
              <a:rPr lang="de-DE" dirty="0"/>
              <a:t>Textmasterformat bearbeiten</a:t>
            </a:r>
          </a:p>
          <a:p>
            <a:pPr lvl="0"/>
            <a:endParaRPr lang="de-DE" dirty="0"/>
          </a:p>
        </p:txBody>
      </p:sp>
      <p:sp>
        <p:nvSpPr>
          <p:cNvPr id="17" name="Textfeld 16"/>
          <p:cNvSpPr txBox="1"/>
          <p:nvPr userDrawn="1"/>
        </p:nvSpPr>
        <p:spPr>
          <a:xfrm>
            <a:off x="655177" y="190310"/>
            <a:ext cx="3600400" cy="351823"/>
          </a:xfrm>
          <a:prstGeom prst="rect">
            <a:avLst/>
          </a:prstGeom>
          <a:noFill/>
        </p:spPr>
        <p:txBody>
          <a:bodyPr wrap="square" lIns="0" tIns="36000" rIns="0" bIns="0" rtlCol="0">
            <a:spAutoFit/>
          </a:bodyPr>
          <a:lstStyle/>
          <a:p>
            <a:r>
              <a:rPr lang="de-AT" sz="1000" dirty="0">
                <a:latin typeface="Franklin Gothic Demi" panose="020B0703020102020204" pitchFamily="34" charset="0"/>
              </a:rPr>
              <a:t>ÖSTERREICHISCHES BUNDESHEER</a:t>
            </a:r>
            <a:endParaRPr lang="de-AT" sz="1000" b="0" dirty="0">
              <a:latin typeface="Franklin Gothic Demi" panose="020B0703020102020204" pitchFamily="34" charset="0"/>
            </a:endParaRPr>
          </a:p>
          <a:p>
            <a:r>
              <a:rPr lang="de-AT" sz="1000" dirty="0">
                <a:latin typeface="Franklin Gothic Book" panose="020B0503020102020204" pitchFamily="34" charset="0"/>
              </a:rPr>
              <a:t>Verband/Dienststelle (in</a:t>
            </a:r>
            <a:r>
              <a:rPr lang="de-AT" sz="1000" baseline="0" dirty="0">
                <a:latin typeface="Franklin Gothic Book" panose="020B0503020102020204" pitchFamily="34" charset="0"/>
              </a:rPr>
              <a:t> der Masterfolie eintragen</a:t>
            </a:r>
            <a:r>
              <a:rPr lang="de-AT" sz="1050" baseline="0" dirty="0">
                <a:latin typeface="Franklin Gothic Book" panose="020B0503020102020204" pitchFamily="34" charset="0"/>
              </a:rPr>
              <a:t>)</a:t>
            </a:r>
            <a:endParaRPr lang="de-DE" sz="1050" dirty="0">
              <a:latin typeface="Franklin Gothic Book" panose="020B0503020102020204" pitchFamily="34" charset="0"/>
            </a:endParaRPr>
          </a:p>
        </p:txBody>
      </p:sp>
      <p:pic>
        <p:nvPicPr>
          <p:cNvPr id="11" name="Grafik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191250" y="255253"/>
            <a:ext cx="317551" cy="411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Datumsplatzhalter 3"/>
          <p:cNvSpPr>
            <a:spLocks noGrp="1"/>
          </p:cNvSpPr>
          <p:nvPr>
            <p:ph type="dt" sz="half" idx="2"/>
          </p:nvPr>
        </p:nvSpPr>
        <p:spPr>
          <a:xfrm>
            <a:off x="655177" y="4795161"/>
            <a:ext cx="2133600" cy="273844"/>
          </a:xfrm>
          <a:prstGeom prst="rect">
            <a:avLst/>
          </a:prstGeom>
        </p:spPr>
        <p:txBody>
          <a:bodyPr vert="horz" lIns="0" tIns="0" rIns="0" bIns="0" rtlCol="0" anchor="t"/>
          <a:lstStyle>
            <a:lvl1pPr algn="l">
              <a:defRPr sz="1000">
                <a:solidFill>
                  <a:schemeClr val="tx1"/>
                </a:solidFill>
                <a:latin typeface="Franklin Gothic Book" panose="020B0503020102020204" pitchFamily="34" charset="0"/>
              </a:defRPr>
            </a:lvl1pPr>
          </a:lstStyle>
          <a:p>
            <a:fld id="{7A3E160D-85AF-4FC9-8ED6-8297E1611940}" type="datetimeFigureOut">
              <a:rPr lang="de-DE" smtClean="0"/>
              <a:pPr/>
              <a:t>22.08.2022</a:t>
            </a:fld>
            <a:endParaRPr lang="de-DE" dirty="0"/>
          </a:p>
        </p:txBody>
      </p:sp>
      <p:sp>
        <p:nvSpPr>
          <p:cNvPr id="19" name="Fußzeilenplatzhalter 4"/>
          <p:cNvSpPr>
            <a:spLocks noGrp="1"/>
          </p:cNvSpPr>
          <p:nvPr>
            <p:ph type="ftr" sz="quarter" idx="3"/>
          </p:nvPr>
        </p:nvSpPr>
        <p:spPr>
          <a:xfrm>
            <a:off x="3370444" y="4794567"/>
            <a:ext cx="2393058" cy="273844"/>
          </a:xfrm>
          <a:prstGeom prst="rect">
            <a:avLst/>
          </a:prstGeom>
        </p:spPr>
        <p:txBody>
          <a:bodyPr vert="horz" lIns="91440" tIns="45720" rIns="91440" bIns="45720" rtlCol="0" anchor="t"/>
          <a:lstStyle>
            <a:lvl1pPr algn="ctr">
              <a:defRPr sz="1000">
                <a:solidFill>
                  <a:schemeClr val="tx1"/>
                </a:solidFill>
                <a:latin typeface="Franklin Gothic Book" panose="020B0503020102020204" pitchFamily="34" charset="0"/>
              </a:defRPr>
            </a:lvl1pPr>
          </a:lstStyle>
          <a:p>
            <a:endParaRPr lang="de-DE" dirty="0"/>
          </a:p>
        </p:txBody>
      </p:sp>
      <p:sp>
        <p:nvSpPr>
          <p:cNvPr id="20" name="Foliennummernplatzhalter 5"/>
          <p:cNvSpPr>
            <a:spLocks noGrp="1"/>
          </p:cNvSpPr>
          <p:nvPr>
            <p:ph type="sldNum" sz="quarter" idx="4"/>
          </p:nvPr>
        </p:nvSpPr>
        <p:spPr>
          <a:xfrm>
            <a:off x="8018891" y="4790464"/>
            <a:ext cx="654618" cy="273844"/>
          </a:xfrm>
          <a:prstGeom prst="rect">
            <a:avLst/>
          </a:prstGeom>
        </p:spPr>
        <p:txBody>
          <a:bodyPr vert="horz" lIns="91440" tIns="45720" rIns="91440" bIns="45720" rtlCol="0" anchor="t"/>
          <a:lstStyle>
            <a:lvl1pPr algn="r">
              <a:defRPr sz="1000">
                <a:solidFill>
                  <a:schemeClr val="tx1"/>
                </a:solidFill>
                <a:latin typeface="Franklin Gothic Book" panose="020B0503020102020204" pitchFamily="34" charset="0"/>
              </a:defRPr>
            </a:lvl1pPr>
          </a:lstStyle>
          <a:p>
            <a:fld id="{38559483-E252-4F7C-9A75-2A969302993F}" type="slidenum">
              <a:rPr lang="de-DE" smtClean="0"/>
              <a:pPr/>
              <a:t>‹Nr.›</a:t>
            </a:fld>
            <a:endParaRPr lang="de-DE" dirty="0"/>
          </a:p>
        </p:txBody>
      </p:sp>
    </p:spTree>
    <p:extLst>
      <p:ext uri="{BB962C8B-B14F-4D97-AF65-F5344CB8AC3E}">
        <p14:creationId xmlns:p14="http://schemas.microsoft.com/office/powerpoint/2010/main" val="3876246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841772"/>
            <a:ext cx="6858000" cy="1790700"/>
          </a:xfrm>
        </p:spPr>
        <p:txBody>
          <a:bodyPr anchor="b"/>
          <a:lstStyle>
            <a:lvl1pPr algn="ctr">
              <a:defRPr sz="3375"/>
            </a:lvl1pPr>
          </a:lstStyle>
          <a:p>
            <a:r>
              <a:rPr lang="de-DE" dirty="0"/>
              <a:t>Titelmasterformat durch Klicken bearbeiten</a:t>
            </a:r>
            <a:endParaRPr lang="de-AT" dirty="0"/>
          </a:p>
        </p:txBody>
      </p:sp>
      <p:sp>
        <p:nvSpPr>
          <p:cNvPr id="3" name="Untertitel 2"/>
          <p:cNvSpPr>
            <a:spLocks noGrp="1"/>
          </p:cNvSpPr>
          <p:nvPr>
            <p:ph type="subTitle" idx="1"/>
          </p:nvPr>
        </p:nvSpPr>
        <p:spPr>
          <a:xfrm>
            <a:off x="1143000" y="2701528"/>
            <a:ext cx="6858000" cy="1241822"/>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de-DE" dirty="0"/>
              <a:t>Formatvorlage des Untertitelmasters durch Klicken bearbeiten</a:t>
            </a:r>
            <a:endParaRPr lang="de-AT" dirty="0"/>
          </a:p>
        </p:txBody>
      </p:sp>
      <p:sp>
        <p:nvSpPr>
          <p:cNvPr id="4" name="Datumsplatzhalter 3"/>
          <p:cNvSpPr>
            <a:spLocks noGrp="1"/>
          </p:cNvSpPr>
          <p:nvPr>
            <p:ph type="dt" sz="half" idx="10"/>
          </p:nvPr>
        </p:nvSpPr>
        <p:spPr>
          <a:xfrm>
            <a:off x="628650" y="4854742"/>
            <a:ext cx="2057400" cy="186365"/>
          </a:xfrm>
          <a:prstGeom prst="rect">
            <a:avLst/>
          </a:prstGeom>
        </p:spPr>
        <p:txBody>
          <a:bodyPr/>
          <a:lstStyle>
            <a:lvl1pPr>
              <a:defRPr sz="675"/>
            </a:lvl1pPr>
          </a:lstStyle>
          <a:p>
            <a:fld id="{6C273699-6292-40F1-AE1B-CC793D363A51}" type="datetimeFigureOut">
              <a:rPr lang="de-AT" smtClean="0"/>
              <a:pPr/>
              <a:t>22.08.2022</a:t>
            </a:fld>
            <a:endParaRPr lang="de-AT" dirty="0"/>
          </a:p>
        </p:txBody>
      </p:sp>
      <p:sp>
        <p:nvSpPr>
          <p:cNvPr id="5" name="Fußzeilenplatzhalter 4"/>
          <p:cNvSpPr>
            <a:spLocks noGrp="1"/>
          </p:cNvSpPr>
          <p:nvPr>
            <p:ph type="ftr" sz="quarter" idx="11"/>
          </p:nvPr>
        </p:nvSpPr>
        <p:spPr>
          <a:xfrm>
            <a:off x="3028950" y="4854742"/>
            <a:ext cx="3086100" cy="186365"/>
          </a:xfrm>
          <a:prstGeom prst="rect">
            <a:avLst/>
          </a:prstGeom>
        </p:spPr>
        <p:txBody>
          <a:bodyPr/>
          <a:lstStyle>
            <a:lvl1pPr>
              <a:defRPr sz="675"/>
            </a:lvl1pPr>
          </a:lstStyle>
          <a:p>
            <a:r>
              <a:rPr lang="de-AT" dirty="0"/>
              <a:t>ULV-GLV </a:t>
            </a:r>
            <a:r>
              <a:rPr lang="de-AT" dirty="0" err="1"/>
              <a:t>InfoO</a:t>
            </a:r>
            <a:r>
              <a:rPr lang="de-AT" dirty="0"/>
              <a:t> des </a:t>
            </a:r>
            <a:r>
              <a:rPr lang="de-AT" dirty="0" err="1"/>
              <a:t>öBH</a:t>
            </a:r>
            <a:endParaRPr lang="de-AT" dirty="0"/>
          </a:p>
        </p:txBody>
      </p:sp>
      <p:sp>
        <p:nvSpPr>
          <p:cNvPr id="6" name="Foliennummernplatzhalter 5"/>
          <p:cNvSpPr>
            <a:spLocks noGrp="1"/>
          </p:cNvSpPr>
          <p:nvPr>
            <p:ph type="sldNum" sz="quarter" idx="12"/>
          </p:nvPr>
        </p:nvSpPr>
        <p:spPr>
          <a:xfrm>
            <a:off x="6457950" y="4854742"/>
            <a:ext cx="2057400" cy="186365"/>
          </a:xfrm>
        </p:spPr>
        <p:txBody>
          <a:bodyPr/>
          <a:lstStyle>
            <a:lvl1pPr>
              <a:defRPr sz="675"/>
            </a:lvl1pPr>
          </a:lstStyle>
          <a:p>
            <a:fld id="{9D717DCD-2FD5-4355-BB62-39598A4401FB}" type="slidenum">
              <a:rPr lang="de-AT" smtClean="0"/>
              <a:pPr/>
              <a:t>‹Nr.›</a:t>
            </a:fld>
            <a:endParaRPr lang="de-AT" dirty="0"/>
          </a:p>
        </p:txBody>
      </p:sp>
    </p:spTree>
    <p:extLst>
      <p:ext uri="{BB962C8B-B14F-4D97-AF65-F5344CB8AC3E}">
        <p14:creationId xmlns:p14="http://schemas.microsoft.com/office/powerpoint/2010/main" val="1839545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idx="1"/>
          </p:nvPr>
        </p:nvSpPr>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4" name="Datumsplatzhalter 3"/>
          <p:cNvSpPr>
            <a:spLocks noGrp="1"/>
          </p:cNvSpPr>
          <p:nvPr>
            <p:ph type="dt" sz="half" idx="10"/>
          </p:nvPr>
        </p:nvSpPr>
        <p:spPr>
          <a:xfrm>
            <a:off x="628650" y="4767264"/>
            <a:ext cx="2057400" cy="273844"/>
          </a:xfrm>
          <a:prstGeom prst="rect">
            <a:avLst/>
          </a:prstGeom>
        </p:spPr>
        <p:txBody>
          <a:bodyPr/>
          <a:lstStyle/>
          <a:p>
            <a:fld id="{6C273699-6292-40F1-AE1B-CC793D363A51}" type="datetimeFigureOut">
              <a:rPr lang="de-AT" smtClean="0"/>
              <a:t>22.08.2022</a:t>
            </a:fld>
            <a:endParaRPr lang="de-AT"/>
          </a:p>
        </p:txBody>
      </p:sp>
      <p:sp>
        <p:nvSpPr>
          <p:cNvPr id="5" name="Fußzeilenplatzhalter 4"/>
          <p:cNvSpPr>
            <a:spLocks noGrp="1"/>
          </p:cNvSpPr>
          <p:nvPr>
            <p:ph type="ftr" sz="quarter" idx="11"/>
          </p:nvPr>
        </p:nvSpPr>
        <p:spPr>
          <a:xfrm>
            <a:off x="3028950" y="4767264"/>
            <a:ext cx="3086100" cy="273844"/>
          </a:xfrm>
          <a:prstGeom prst="rect">
            <a:avLst/>
          </a:prstGeom>
        </p:spPr>
        <p:txBody>
          <a:bodyPr/>
          <a:lstStyle/>
          <a:p>
            <a:endParaRPr lang="de-AT"/>
          </a:p>
        </p:txBody>
      </p:sp>
      <p:sp>
        <p:nvSpPr>
          <p:cNvPr id="6" name="Foliennummernplatzhalter 5"/>
          <p:cNvSpPr>
            <a:spLocks noGrp="1"/>
          </p:cNvSpPr>
          <p:nvPr>
            <p:ph type="sldNum" sz="quarter" idx="12"/>
          </p:nvPr>
        </p:nvSpPr>
        <p:spPr/>
        <p:txBody>
          <a:bodyPr/>
          <a:lstStyle/>
          <a:p>
            <a:fld id="{9D717DCD-2FD5-4355-BB62-39598A4401FB}" type="slidenum">
              <a:rPr lang="de-AT" smtClean="0"/>
              <a:t>‹Nr.›</a:t>
            </a:fld>
            <a:endParaRPr lang="de-AT"/>
          </a:p>
        </p:txBody>
      </p:sp>
    </p:spTree>
    <p:extLst>
      <p:ext uri="{BB962C8B-B14F-4D97-AF65-F5344CB8AC3E}">
        <p14:creationId xmlns:p14="http://schemas.microsoft.com/office/powerpoint/2010/main" val="1682684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8">
            <a:lum/>
          </a:blip>
          <a:srcRect/>
          <a:stretch>
            <a:fillRect/>
          </a:stretch>
        </a:blipFill>
        <a:effectLst/>
      </p:bgPr>
    </p:bg>
    <p:spTree>
      <p:nvGrpSpPr>
        <p:cNvPr id="1" name=""/>
        <p:cNvGrpSpPr/>
        <p:nvPr/>
      </p:nvGrpSpPr>
      <p:grpSpPr>
        <a:xfrm>
          <a:off x="0" y="0"/>
          <a:ext cx="0" cy="0"/>
          <a:chOff x="0" y="0"/>
          <a:chExt cx="0" cy="0"/>
        </a:xfrm>
      </p:grpSpPr>
      <p:sp>
        <p:nvSpPr>
          <p:cNvPr id="6" name="Rechteck 5"/>
          <p:cNvSpPr/>
          <p:nvPr userDrawn="1"/>
        </p:nvSpPr>
        <p:spPr>
          <a:xfrm>
            <a:off x="0" y="-6440"/>
            <a:ext cx="9158118" cy="5149939"/>
          </a:xfrm>
          <a:custGeom>
            <a:avLst/>
            <a:gdLst>
              <a:gd name="connsiteX0" fmla="*/ 0 w 7450428"/>
              <a:gd name="connsiteY0" fmla="*/ 0 h 5143500"/>
              <a:gd name="connsiteX1" fmla="*/ 7450428 w 7450428"/>
              <a:gd name="connsiteY1" fmla="*/ 0 h 5143500"/>
              <a:gd name="connsiteX2" fmla="*/ 7450428 w 7450428"/>
              <a:gd name="connsiteY2" fmla="*/ 5143500 h 5143500"/>
              <a:gd name="connsiteX3" fmla="*/ 0 w 7450428"/>
              <a:gd name="connsiteY3" fmla="*/ 5143500 h 5143500"/>
              <a:gd name="connsiteX4" fmla="*/ 0 w 7450428"/>
              <a:gd name="connsiteY4" fmla="*/ 0 h 5143500"/>
              <a:gd name="connsiteX0" fmla="*/ 0 w 9156878"/>
              <a:gd name="connsiteY0" fmla="*/ 0 h 5143500"/>
              <a:gd name="connsiteX1" fmla="*/ 9156878 w 9156878"/>
              <a:gd name="connsiteY1" fmla="*/ 6439 h 5143500"/>
              <a:gd name="connsiteX2" fmla="*/ 7450428 w 9156878"/>
              <a:gd name="connsiteY2" fmla="*/ 5143500 h 5143500"/>
              <a:gd name="connsiteX3" fmla="*/ 0 w 9156878"/>
              <a:gd name="connsiteY3" fmla="*/ 5143500 h 5143500"/>
              <a:gd name="connsiteX4" fmla="*/ 0 w 9156878"/>
              <a:gd name="connsiteY4" fmla="*/ 0 h 5143500"/>
              <a:gd name="connsiteX0" fmla="*/ 0 w 9156878"/>
              <a:gd name="connsiteY0" fmla="*/ 0 h 5143500"/>
              <a:gd name="connsiteX1" fmla="*/ 9156878 w 9156878"/>
              <a:gd name="connsiteY1" fmla="*/ 6439 h 5143500"/>
              <a:gd name="connsiteX2" fmla="*/ 7018986 w 9156878"/>
              <a:gd name="connsiteY2" fmla="*/ 5143500 h 5143500"/>
              <a:gd name="connsiteX3" fmla="*/ 0 w 9156878"/>
              <a:gd name="connsiteY3" fmla="*/ 5143500 h 5143500"/>
              <a:gd name="connsiteX4" fmla="*/ 0 w 9156878"/>
              <a:gd name="connsiteY4" fmla="*/ 0 h 5143500"/>
              <a:gd name="connsiteX0" fmla="*/ 0 w 9156878"/>
              <a:gd name="connsiteY0" fmla="*/ 0 h 5143500"/>
              <a:gd name="connsiteX1" fmla="*/ 9156878 w 9156878"/>
              <a:gd name="connsiteY1" fmla="*/ 6439 h 5143500"/>
              <a:gd name="connsiteX2" fmla="*/ 6806485 w 9156878"/>
              <a:gd name="connsiteY2" fmla="*/ 5143500 h 5143500"/>
              <a:gd name="connsiteX3" fmla="*/ 0 w 9156878"/>
              <a:gd name="connsiteY3" fmla="*/ 5143500 h 5143500"/>
              <a:gd name="connsiteX4" fmla="*/ 0 w 9156878"/>
              <a:gd name="connsiteY4" fmla="*/ 0 h 5143500"/>
              <a:gd name="connsiteX0" fmla="*/ 0 w 9156878"/>
              <a:gd name="connsiteY0" fmla="*/ 0 h 5143500"/>
              <a:gd name="connsiteX1" fmla="*/ 9156878 w 9156878"/>
              <a:gd name="connsiteY1" fmla="*/ 6439 h 5143500"/>
              <a:gd name="connsiteX2" fmla="*/ 6735651 w 9156878"/>
              <a:gd name="connsiteY2" fmla="*/ 5143500 h 5143500"/>
              <a:gd name="connsiteX3" fmla="*/ 0 w 9156878"/>
              <a:gd name="connsiteY3" fmla="*/ 5143500 h 5143500"/>
              <a:gd name="connsiteX4" fmla="*/ 0 w 9156878"/>
              <a:gd name="connsiteY4" fmla="*/ 0 h 5143500"/>
              <a:gd name="connsiteX0" fmla="*/ 0 w 9156878"/>
              <a:gd name="connsiteY0" fmla="*/ 6439 h 5149939"/>
              <a:gd name="connsiteX1" fmla="*/ 9156878 w 9156878"/>
              <a:gd name="connsiteY1" fmla="*/ 0 h 5149939"/>
              <a:gd name="connsiteX2" fmla="*/ 6735651 w 9156878"/>
              <a:gd name="connsiteY2" fmla="*/ 5149939 h 5149939"/>
              <a:gd name="connsiteX3" fmla="*/ 0 w 9156878"/>
              <a:gd name="connsiteY3" fmla="*/ 5149939 h 5149939"/>
              <a:gd name="connsiteX4" fmla="*/ 0 w 9156878"/>
              <a:gd name="connsiteY4" fmla="*/ 6439 h 5149939"/>
              <a:gd name="connsiteX0" fmla="*/ 0 w 9156878"/>
              <a:gd name="connsiteY0" fmla="*/ 6439 h 5149939"/>
              <a:gd name="connsiteX1" fmla="*/ 9156878 w 9156878"/>
              <a:gd name="connsiteY1" fmla="*/ 0 h 5149939"/>
              <a:gd name="connsiteX2" fmla="*/ 6465194 w 9156878"/>
              <a:gd name="connsiteY2" fmla="*/ 5149939 h 5149939"/>
              <a:gd name="connsiteX3" fmla="*/ 0 w 9156878"/>
              <a:gd name="connsiteY3" fmla="*/ 5149939 h 5149939"/>
              <a:gd name="connsiteX4" fmla="*/ 0 w 9156878"/>
              <a:gd name="connsiteY4" fmla="*/ 6439 h 5149939"/>
              <a:gd name="connsiteX0" fmla="*/ 0 w 9156878"/>
              <a:gd name="connsiteY0" fmla="*/ 6439 h 5162818"/>
              <a:gd name="connsiteX1" fmla="*/ 9156878 w 9156878"/>
              <a:gd name="connsiteY1" fmla="*/ 0 h 5162818"/>
              <a:gd name="connsiteX2" fmla="*/ 6368602 w 9156878"/>
              <a:gd name="connsiteY2" fmla="*/ 5162818 h 5162818"/>
              <a:gd name="connsiteX3" fmla="*/ 0 w 9156878"/>
              <a:gd name="connsiteY3" fmla="*/ 5149939 h 5162818"/>
              <a:gd name="connsiteX4" fmla="*/ 0 w 9156878"/>
              <a:gd name="connsiteY4" fmla="*/ 6439 h 5162818"/>
              <a:gd name="connsiteX0" fmla="*/ 0 w 9156878"/>
              <a:gd name="connsiteY0" fmla="*/ 6439 h 5156378"/>
              <a:gd name="connsiteX1" fmla="*/ 9156878 w 9156878"/>
              <a:gd name="connsiteY1" fmla="*/ 0 h 5156378"/>
              <a:gd name="connsiteX2" fmla="*/ 6368602 w 9156878"/>
              <a:gd name="connsiteY2" fmla="*/ 5156378 h 5156378"/>
              <a:gd name="connsiteX3" fmla="*/ 0 w 9156878"/>
              <a:gd name="connsiteY3" fmla="*/ 5149939 h 5156378"/>
              <a:gd name="connsiteX4" fmla="*/ 0 w 9156878"/>
              <a:gd name="connsiteY4" fmla="*/ 6439 h 5156378"/>
              <a:gd name="connsiteX0" fmla="*/ 0 w 9156878"/>
              <a:gd name="connsiteY0" fmla="*/ 6439 h 5156378"/>
              <a:gd name="connsiteX1" fmla="*/ 9156878 w 9156878"/>
              <a:gd name="connsiteY1" fmla="*/ 0 h 5156378"/>
              <a:gd name="connsiteX2" fmla="*/ 6329965 w 9156878"/>
              <a:gd name="connsiteY2" fmla="*/ 5156378 h 5156378"/>
              <a:gd name="connsiteX3" fmla="*/ 0 w 9156878"/>
              <a:gd name="connsiteY3" fmla="*/ 5149939 h 5156378"/>
              <a:gd name="connsiteX4" fmla="*/ 0 w 9156878"/>
              <a:gd name="connsiteY4" fmla="*/ 6439 h 5156378"/>
              <a:gd name="connsiteX0" fmla="*/ 0 w 9156878"/>
              <a:gd name="connsiteY0" fmla="*/ 6439 h 5156378"/>
              <a:gd name="connsiteX1" fmla="*/ 9156878 w 9156878"/>
              <a:gd name="connsiteY1" fmla="*/ 0 h 5156378"/>
              <a:gd name="connsiteX2" fmla="*/ 6432996 w 9156878"/>
              <a:gd name="connsiteY2" fmla="*/ 5156378 h 5156378"/>
              <a:gd name="connsiteX3" fmla="*/ 0 w 9156878"/>
              <a:gd name="connsiteY3" fmla="*/ 5149939 h 5156378"/>
              <a:gd name="connsiteX4" fmla="*/ 0 w 9156878"/>
              <a:gd name="connsiteY4" fmla="*/ 6439 h 5156378"/>
              <a:gd name="connsiteX0" fmla="*/ 0 w 9156878"/>
              <a:gd name="connsiteY0" fmla="*/ 6439 h 5156378"/>
              <a:gd name="connsiteX1" fmla="*/ 9156878 w 9156878"/>
              <a:gd name="connsiteY1" fmla="*/ 0 h 5156378"/>
              <a:gd name="connsiteX2" fmla="*/ 6432996 w 9156878"/>
              <a:gd name="connsiteY2" fmla="*/ 5156378 h 5156378"/>
              <a:gd name="connsiteX3" fmla="*/ 0 w 9156878"/>
              <a:gd name="connsiteY3" fmla="*/ 5149939 h 5156378"/>
              <a:gd name="connsiteX4" fmla="*/ 0 w 9156878"/>
              <a:gd name="connsiteY4" fmla="*/ 6439 h 5156378"/>
              <a:gd name="connsiteX0" fmla="*/ 0 w 9440213"/>
              <a:gd name="connsiteY0" fmla="*/ 6439 h 5156378"/>
              <a:gd name="connsiteX1" fmla="*/ 9440213 w 9440213"/>
              <a:gd name="connsiteY1" fmla="*/ 0 h 5156378"/>
              <a:gd name="connsiteX2" fmla="*/ 6432996 w 9440213"/>
              <a:gd name="connsiteY2" fmla="*/ 5156378 h 5156378"/>
              <a:gd name="connsiteX3" fmla="*/ 0 w 9440213"/>
              <a:gd name="connsiteY3" fmla="*/ 5149939 h 5156378"/>
              <a:gd name="connsiteX4" fmla="*/ 0 w 9440213"/>
              <a:gd name="connsiteY4" fmla="*/ 6439 h 5156378"/>
              <a:gd name="connsiteX0" fmla="*/ 0 w 9440213"/>
              <a:gd name="connsiteY0" fmla="*/ 6439 h 5149939"/>
              <a:gd name="connsiteX1" fmla="*/ 9440213 w 9440213"/>
              <a:gd name="connsiteY1" fmla="*/ 0 h 5149939"/>
              <a:gd name="connsiteX2" fmla="*/ 7489064 w 9440213"/>
              <a:gd name="connsiteY2" fmla="*/ 5143499 h 5149939"/>
              <a:gd name="connsiteX3" fmla="*/ 0 w 9440213"/>
              <a:gd name="connsiteY3" fmla="*/ 5149939 h 5149939"/>
              <a:gd name="connsiteX4" fmla="*/ 0 w 9440213"/>
              <a:gd name="connsiteY4" fmla="*/ 6439 h 5149939"/>
              <a:gd name="connsiteX0" fmla="*/ 0 w 9775064"/>
              <a:gd name="connsiteY0" fmla="*/ 0 h 5143500"/>
              <a:gd name="connsiteX1" fmla="*/ 9775064 w 9775064"/>
              <a:gd name="connsiteY1" fmla="*/ 0 h 5143500"/>
              <a:gd name="connsiteX2" fmla="*/ 7489064 w 9775064"/>
              <a:gd name="connsiteY2" fmla="*/ 5137060 h 5143500"/>
              <a:gd name="connsiteX3" fmla="*/ 0 w 9775064"/>
              <a:gd name="connsiteY3" fmla="*/ 5143500 h 5143500"/>
              <a:gd name="connsiteX4" fmla="*/ 0 w 9775064"/>
              <a:gd name="connsiteY4" fmla="*/ 0 h 5143500"/>
              <a:gd name="connsiteX0" fmla="*/ 0 w 9775064"/>
              <a:gd name="connsiteY0" fmla="*/ 0 h 5143500"/>
              <a:gd name="connsiteX1" fmla="*/ 9227712 w 9775064"/>
              <a:gd name="connsiteY1" fmla="*/ 0 h 5143500"/>
              <a:gd name="connsiteX2" fmla="*/ 9775064 w 9775064"/>
              <a:gd name="connsiteY2" fmla="*/ 0 h 5143500"/>
              <a:gd name="connsiteX3" fmla="*/ 7489064 w 9775064"/>
              <a:gd name="connsiteY3" fmla="*/ 5137060 h 5143500"/>
              <a:gd name="connsiteX4" fmla="*/ 0 w 9775064"/>
              <a:gd name="connsiteY4" fmla="*/ 5143500 h 5143500"/>
              <a:gd name="connsiteX5" fmla="*/ 0 w 9775064"/>
              <a:gd name="connsiteY5" fmla="*/ 0 h 5143500"/>
              <a:gd name="connsiteX0" fmla="*/ 0 w 9775064"/>
              <a:gd name="connsiteY0" fmla="*/ 6439 h 5149939"/>
              <a:gd name="connsiteX1" fmla="*/ 9124681 w 9775064"/>
              <a:gd name="connsiteY1" fmla="*/ 0 h 5149939"/>
              <a:gd name="connsiteX2" fmla="*/ 9775064 w 9775064"/>
              <a:gd name="connsiteY2" fmla="*/ 6439 h 5149939"/>
              <a:gd name="connsiteX3" fmla="*/ 7489064 w 9775064"/>
              <a:gd name="connsiteY3" fmla="*/ 5143499 h 5149939"/>
              <a:gd name="connsiteX4" fmla="*/ 0 w 9775064"/>
              <a:gd name="connsiteY4" fmla="*/ 5149939 h 5149939"/>
              <a:gd name="connsiteX5" fmla="*/ 0 w 9775064"/>
              <a:gd name="connsiteY5" fmla="*/ 6439 h 5149939"/>
              <a:gd name="connsiteX0" fmla="*/ 0 w 9775064"/>
              <a:gd name="connsiteY0" fmla="*/ 6439 h 5149939"/>
              <a:gd name="connsiteX1" fmla="*/ 9124681 w 9775064"/>
              <a:gd name="connsiteY1" fmla="*/ 0 h 5149939"/>
              <a:gd name="connsiteX2" fmla="*/ 9775064 w 9775064"/>
              <a:gd name="connsiteY2" fmla="*/ 6439 h 5149939"/>
              <a:gd name="connsiteX3" fmla="*/ 9150438 w 9775064"/>
              <a:gd name="connsiteY3" fmla="*/ 1423116 h 5149939"/>
              <a:gd name="connsiteX4" fmla="*/ 7489064 w 9775064"/>
              <a:gd name="connsiteY4" fmla="*/ 5143499 h 5149939"/>
              <a:gd name="connsiteX5" fmla="*/ 0 w 9775064"/>
              <a:gd name="connsiteY5" fmla="*/ 5149939 h 5149939"/>
              <a:gd name="connsiteX6" fmla="*/ 0 w 9775064"/>
              <a:gd name="connsiteY6" fmla="*/ 6439 h 5149939"/>
              <a:gd name="connsiteX0" fmla="*/ 0 w 9775064"/>
              <a:gd name="connsiteY0" fmla="*/ 6439 h 5149939"/>
              <a:gd name="connsiteX1" fmla="*/ 9124681 w 9775064"/>
              <a:gd name="connsiteY1" fmla="*/ 0 h 5149939"/>
              <a:gd name="connsiteX2" fmla="*/ 9775064 w 9775064"/>
              <a:gd name="connsiteY2" fmla="*/ 6439 h 5149939"/>
              <a:gd name="connsiteX3" fmla="*/ 9150438 w 9775064"/>
              <a:gd name="connsiteY3" fmla="*/ 1423116 h 5149939"/>
              <a:gd name="connsiteX4" fmla="*/ 7489064 w 9775064"/>
              <a:gd name="connsiteY4" fmla="*/ 5143499 h 5149939"/>
              <a:gd name="connsiteX5" fmla="*/ 0 w 9775064"/>
              <a:gd name="connsiteY5" fmla="*/ 5149939 h 5149939"/>
              <a:gd name="connsiteX6" fmla="*/ 0 w 9775064"/>
              <a:gd name="connsiteY6" fmla="*/ 6439 h 5149939"/>
              <a:gd name="connsiteX0" fmla="*/ 0 w 9150438"/>
              <a:gd name="connsiteY0" fmla="*/ 6439 h 5149939"/>
              <a:gd name="connsiteX1" fmla="*/ 9124681 w 9150438"/>
              <a:gd name="connsiteY1" fmla="*/ 0 h 5149939"/>
              <a:gd name="connsiteX2" fmla="*/ 9150438 w 9150438"/>
              <a:gd name="connsiteY2" fmla="*/ 1423116 h 5149939"/>
              <a:gd name="connsiteX3" fmla="*/ 7489064 w 9150438"/>
              <a:gd name="connsiteY3" fmla="*/ 5143499 h 5149939"/>
              <a:gd name="connsiteX4" fmla="*/ 0 w 9150438"/>
              <a:gd name="connsiteY4" fmla="*/ 5149939 h 5149939"/>
              <a:gd name="connsiteX5" fmla="*/ 0 w 9150438"/>
              <a:gd name="connsiteY5" fmla="*/ 6439 h 5149939"/>
              <a:gd name="connsiteX0" fmla="*/ 0 w 9137559"/>
              <a:gd name="connsiteY0" fmla="*/ 6439 h 5149939"/>
              <a:gd name="connsiteX1" fmla="*/ 9124681 w 9137559"/>
              <a:gd name="connsiteY1" fmla="*/ 0 h 5149939"/>
              <a:gd name="connsiteX2" fmla="*/ 9137559 w 9137559"/>
              <a:gd name="connsiteY2" fmla="*/ 2266682 h 5149939"/>
              <a:gd name="connsiteX3" fmla="*/ 7489064 w 9137559"/>
              <a:gd name="connsiteY3" fmla="*/ 5143499 h 5149939"/>
              <a:gd name="connsiteX4" fmla="*/ 0 w 9137559"/>
              <a:gd name="connsiteY4" fmla="*/ 5149939 h 5149939"/>
              <a:gd name="connsiteX5" fmla="*/ 0 w 9137559"/>
              <a:gd name="connsiteY5" fmla="*/ 6439 h 5149939"/>
              <a:gd name="connsiteX0" fmla="*/ 0 w 9138799"/>
              <a:gd name="connsiteY0" fmla="*/ 6439 h 5149939"/>
              <a:gd name="connsiteX1" fmla="*/ 9137560 w 9138799"/>
              <a:gd name="connsiteY1" fmla="*/ 0 h 5149939"/>
              <a:gd name="connsiteX2" fmla="*/ 9137559 w 9138799"/>
              <a:gd name="connsiteY2" fmla="*/ 2266682 h 5149939"/>
              <a:gd name="connsiteX3" fmla="*/ 7489064 w 9138799"/>
              <a:gd name="connsiteY3" fmla="*/ 5143499 h 5149939"/>
              <a:gd name="connsiteX4" fmla="*/ 0 w 9138799"/>
              <a:gd name="connsiteY4" fmla="*/ 5149939 h 5149939"/>
              <a:gd name="connsiteX5" fmla="*/ 0 w 9138799"/>
              <a:gd name="connsiteY5" fmla="*/ 6439 h 5149939"/>
              <a:gd name="connsiteX0" fmla="*/ 0 w 9138799"/>
              <a:gd name="connsiteY0" fmla="*/ 6439 h 5149939"/>
              <a:gd name="connsiteX1" fmla="*/ 9137560 w 9138799"/>
              <a:gd name="connsiteY1" fmla="*/ 0 h 5149939"/>
              <a:gd name="connsiteX2" fmla="*/ 9137559 w 9138799"/>
              <a:gd name="connsiteY2" fmla="*/ 2286000 h 5149939"/>
              <a:gd name="connsiteX3" fmla="*/ 7489064 w 9138799"/>
              <a:gd name="connsiteY3" fmla="*/ 5143499 h 5149939"/>
              <a:gd name="connsiteX4" fmla="*/ 0 w 9138799"/>
              <a:gd name="connsiteY4" fmla="*/ 5149939 h 5149939"/>
              <a:gd name="connsiteX5" fmla="*/ 0 w 9138799"/>
              <a:gd name="connsiteY5" fmla="*/ 6439 h 5149939"/>
              <a:gd name="connsiteX0" fmla="*/ 0 w 9137559"/>
              <a:gd name="connsiteY0" fmla="*/ 6439 h 5149939"/>
              <a:gd name="connsiteX1" fmla="*/ 9073166 w 9137559"/>
              <a:gd name="connsiteY1" fmla="*/ 0 h 5149939"/>
              <a:gd name="connsiteX2" fmla="*/ 9137559 w 9137559"/>
              <a:gd name="connsiteY2" fmla="*/ 2286000 h 5149939"/>
              <a:gd name="connsiteX3" fmla="*/ 7489064 w 9137559"/>
              <a:gd name="connsiteY3" fmla="*/ 5143499 h 5149939"/>
              <a:gd name="connsiteX4" fmla="*/ 0 w 9137559"/>
              <a:gd name="connsiteY4" fmla="*/ 5149939 h 5149939"/>
              <a:gd name="connsiteX5" fmla="*/ 0 w 9137559"/>
              <a:gd name="connsiteY5" fmla="*/ 6439 h 5149939"/>
              <a:gd name="connsiteX0" fmla="*/ 0 w 9170075"/>
              <a:gd name="connsiteY0" fmla="*/ 6439 h 5149939"/>
              <a:gd name="connsiteX1" fmla="*/ 9169758 w 9170075"/>
              <a:gd name="connsiteY1" fmla="*/ 0 h 5149939"/>
              <a:gd name="connsiteX2" fmla="*/ 9137559 w 9170075"/>
              <a:gd name="connsiteY2" fmla="*/ 2286000 h 5149939"/>
              <a:gd name="connsiteX3" fmla="*/ 7489064 w 9170075"/>
              <a:gd name="connsiteY3" fmla="*/ 5143499 h 5149939"/>
              <a:gd name="connsiteX4" fmla="*/ 0 w 9170075"/>
              <a:gd name="connsiteY4" fmla="*/ 5149939 h 5149939"/>
              <a:gd name="connsiteX5" fmla="*/ 0 w 9170075"/>
              <a:gd name="connsiteY5" fmla="*/ 6439 h 5149939"/>
              <a:gd name="connsiteX0" fmla="*/ 0 w 9157330"/>
              <a:gd name="connsiteY0" fmla="*/ 6439 h 5149939"/>
              <a:gd name="connsiteX1" fmla="*/ 9156880 w 9157330"/>
              <a:gd name="connsiteY1" fmla="*/ 0 h 5149939"/>
              <a:gd name="connsiteX2" fmla="*/ 9137559 w 9157330"/>
              <a:gd name="connsiteY2" fmla="*/ 2286000 h 5149939"/>
              <a:gd name="connsiteX3" fmla="*/ 7489064 w 9157330"/>
              <a:gd name="connsiteY3" fmla="*/ 5143499 h 5149939"/>
              <a:gd name="connsiteX4" fmla="*/ 0 w 9157330"/>
              <a:gd name="connsiteY4" fmla="*/ 5149939 h 5149939"/>
              <a:gd name="connsiteX5" fmla="*/ 0 w 9157330"/>
              <a:gd name="connsiteY5" fmla="*/ 6439 h 5149939"/>
              <a:gd name="connsiteX0" fmla="*/ 0 w 9158118"/>
              <a:gd name="connsiteY0" fmla="*/ 6439 h 5149939"/>
              <a:gd name="connsiteX1" fmla="*/ 9156880 w 9158118"/>
              <a:gd name="connsiteY1" fmla="*/ 0 h 5149939"/>
              <a:gd name="connsiteX2" fmla="*/ 9156877 w 9158118"/>
              <a:gd name="connsiteY2" fmla="*/ 2286000 h 5149939"/>
              <a:gd name="connsiteX3" fmla="*/ 7489064 w 9158118"/>
              <a:gd name="connsiteY3" fmla="*/ 5143499 h 5149939"/>
              <a:gd name="connsiteX4" fmla="*/ 0 w 9158118"/>
              <a:gd name="connsiteY4" fmla="*/ 5149939 h 5149939"/>
              <a:gd name="connsiteX5" fmla="*/ 0 w 9158118"/>
              <a:gd name="connsiteY5" fmla="*/ 6439 h 5149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8118" h="5149939">
                <a:moveTo>
                  <a:pt x="0" y="6439"/>
                </a:moveTo>
                <a:lnTo>
                  <a:pt x="9156880" y="0"/>
                </a:lnTo>
                <a:cubicBezTo>
                  <a:pt x="9161173" y="755561"/>
                  <a:pt x="9152584" y="1530439"/>
                  <a:pt x="9156877" y="2286000"/>
                </a:cubicBezTo>
                <a:lnTo>
                  <a:pt x="7489064" y="5143499"/>
                </a:lnTo>
                <a:lnTo>
                  <a:pt x="0" y="5149939"/>
                </a:lnTo>
                <a:lnTo>
                  <a:pt x="0" y="6439"/>
                </a:lnTo>
                <a:close/>
              </a:path>
            </a:pathLst>
          </a:custGeom>
          <a:solidFill>
            <a:srgbClr val="ADB2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extfeld 1"/>
          <p:cNvSpPr txBox="1"/>
          <p:nvPr userDrawn="1"/>
        </p:nvSpPr>
        <p:spPr>
          <a:xfrm>
            <a:off x="887736" y="351672"/>
            <a:ext cx="5224585" cy="553998"/>
          </a:xfrm>
          <a:prstGeom prst="rect">
            <a:avLst/>
          </a:prstGeom>
          <a:noFill/>
        </p:spPr>
        <p:txBody>
          <a:bodyPr wrap="square" rtlCol="0">
            <a:spAutoFit/>
          </a:bodyPr>
          <a:lstStyle/>
          <a:p>
            <a:r>
              <a:rPr lang="de-AT" sz="1400" dirty="0">
                <a:latin typeface="Franklin Gothic Demi" panose="020B0703020102020204" pitchFamily="34" charset="0"/>
              </a:rPr>
              <a:t>ÖSTERREICHISCHES BUNDESHEER</a:t>
            </a:r>
          </a:p>
          <a:p>
            <a:pPr marL="0" marR="0" indent="0" algn="l" defTabSz="914400" rtl="0" eaLnBrk="1" fontAlgn="base" latinLnBrk="0" hangingPunct="1">
              <a:lnSpc>
                <a:spcPct val="100000"/>
              </a:lnSpc>
              <a:spcBef>
                <a:spcPct val="0"/>
              </a:spcBef>
              <a:spcAft>
                <a:spcPct val="0"/>
              </a:spcAft>
              <a:buClrTx/>
              <a:buSzTx/>
              <a:buFontTx/>
              <a:buNone/>
              <a:tabLst/>
              <a:defRPr/>
            </a:pPr>
            <a:r>
              <a:rPr lang="de-AT" sz="1400" dirty="0">
                <a:latin typeface="Franklin Gothic Book" panose="020B0503020102020204" pitchFamily="34" charset="0"/>
              </a:rPr>
              <a:t>Verband/Dienststelle (in</a:t>
            </a:r>
            <a:r>
              <a:rPr lang="de-AT" sz="1400" baseline="0" dirty="0">
                <a:latin typeface="Franklin Gothic Book" panose="020B0503020102020204" pitchFamily="34" charset="0"/>
              </a:rPr>
              <a:t> der Masterfolie eintragen</a:t>
            </a:r>
            <a:r>
              <a:rPr lang="de-AT" sz="1600" baseline="0" dirty="0">
                <a:latin typeface="Franklin Gothic Book" panose="020B0503020102020204" pitchFamily="34" charset="0"/>
              </a:rPr>
              <a:t>)</a:t>
            </a:r>
            <a:endParaRPr lang="de-DE" sz="1400" dirty="0">
              <a:latin typeface="Franklin Gothic Book" panose="020B0503020102020204" pitchFamily="34" charset="0"/>
            </a:endParaRPr>
          </a:p>
        </p:txBody>
      </p:sp>
      <p:pic>
        <p:nvPicPr>
          <p:cNvPr id="3" name="Grafik 3"/>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289177" y="437146"/>
            <a:ext cx="468938" cy="607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Gerader Verbinder 3"/>
          <p:cNvCxnSpPr/>
          <p:nvPr userDrawn="1"/>
        </p:nvCxnSpPr>
        <p:spPr>
          <a:xfrm>
            <a:off x="990000" y="936000"/>
            <a:ext cx="68400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78" r:id="rId1"/>
    <p:sldLayoutId id="2147483679" r:id="rId2"/>
    <p:sldLayoutId id="2147483683" r:id="rId3"/>
    <p:sldLayoutId id="2147483680" r:id="rId4"/>
    <p:sldLayoutId id="2147483681" r:id="rId5"/>
    <p:sldLayoutId id="2147483682" r:id="rId6"/>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image" Target="../media/image24.jpg"/><Relationship Id="rId7" Type="http://schemas.openxmlformats.org/officeDocument/2006/relationships/image" Target="../media/image28.jp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37.jpeg"/><Relationship Id="rId5" Type="http://schemas.openxmlformats.org/officeDocument/2006/relationships/image" Target="../media/image36.jpeg"/><Relationship Id="rId10" Type="http://schemas.openxmlformats.org/officeDocument/2006/relationships/image" Target="../media/image41.jpeg"/><Relationship Id="rId4" Type="http://schemas.openxmlformats.org/officeDocument/2006/relationships/image" Target="../media/image35.jpeg"/><Relationship Id="rId9" Type="http://schemas.openxmlformats.org/officeDocument/2006/relationships/image" Target="../media/image40.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p:cNvSpPr/>
          <p:nvPr/>
        </p:nvSpPr>
        <p:spPr>
          <a:xfrm>
            <a:off x="-18108" y="1086415"/>
            <a:ext cx="9162107" cy="3567065"/>
          </a:xfrm>
          <a:custGeom>
            <a:avLst/>
            <a:gdLst>
              <a:gd name="connsiteX0" fmla="*/ 0 w 9144000"/>
              <a:gd name="connsiteY0" fmla="*/ 0 h 3548958"/>
              <a:gd name="connsiteX1" fmla="*/ 9144000 w 9144000"/>
              <a:gd name="connsiteY1" fmla="*/ 0 h 3548958"/>
              <a:gd name="connsiteX2" fmla="*/ 9144000 w 9144000"/>
              <a:gd name="connsiteY2" fmla="*/ 3548958 h 3548958"/>
              <a:gd name="connsiteX3" fmla="*/ 0 w 9144000"/>
              <a:gd name="connsiteY3" fmla="*/ 3548958 h 3548958"/>
              <a:gd name="connsiteX4" fmla="*/ 0 w 9144000"/>
              <a:gd name="connsiteY4" fmla="*/ 0 h 3548958"/>
              <a:gd name="connsiteX0" fmla="*/ 0 w 9144000"/>
              <a:gd name="connsiteY0" fmla="*/ 18107 h 3567065"/>
              <a:gd name="connsiteX1" fmla="*/ 959667 w 9144000"/>
              <a:gd name="connsiteY1" fmla="*/ 0 h 3567065"/>
              <a:gd name="connsiteX2" fmla="*/ 9144000 w 9144000"/>
              <a:gd name="connsiteY2" fmla="*/ 18107 h 3567065"/>
              <a:gd name="connsiteX3" fmla="*/ 9144000 w 9144000"/>
              <a:gd name="connsiteY3" fmla="*/ 3567065 h 3567065"/>
              <a:gd name="connsiteX4" fmla="*/ 0 w 9144000"/>
              <a:gd name="connsiteY4" fmla="*/ 3567065 h 3567065"/>
              <a:gd name="connsiteX5" fmla="*/ 0 w 9144000"/>
              <a:gd name="connsiteY5" fmla="*/ 18107 h 3567065"/>
              <a:gd name="connsiteX0" fmla="*/ 18107 w 9162107"/>
              <a:gd name="connsiteY0" fmla="*/ 18107 h 3567065"/>
              <a:gd name="connsiteX1" fmla="*/ 977774 w 9162107"/>
              <a:gd name="connsiteY1" fmla="*/ 0 h 3567065"/>
              <a:gd name="connsiteX2" fmla="*/ 9162107 w 9162107"/>
              <a:gd name="connsiteY2" fmla="*/ 18107 h 3567065"/>
              <a:gd name="connsiteX3" fmla="*/ 9162107 w 9162107"/>
              <a:gd name="connsiteY3" fmla="*/ 3567065 h 3567065"/>
              <a:gd name="connsiteX4" fmla="*/ 18107 w 9162107"/>
              <a:gd name="connsiteY4" fmla="*/ 3567065 h 3567065"/>
              <a:gd name="connsiteX5" fmla="*/ 0 w 9162107"/>
              <a:gd name="connsiteY5" fmla="*/ 887240 h 3567065"/>
              <a:gd name="connsiteX6" fmla="*/ 18107 w 9162107"/>
              <a:gd name="connsiteY6" fmla="*/ 18107 h 3567065"/>
              <a:gd name="connsiteX0" fmla="*/ 0 w 9162107"/>
              <a:gd name="connsiteY0" fmla="*/ 887240 h 3567065"/>
              <a:gd name="connsiteX1" fmla="*/ 977774 w 9162107"/>
              <a:gd name="connsiteY1" fmla="*/ 0 h 3567065"/>
              <a:gd name="connsiteX2" fmla="*/ 9162107 w 9162107"/>
              <a:gd name="connsiteY2" fmla="*/ 18107 h 3567065"/>
              <a:gd name="connsiteX3" fmla="*/ 9162107 w 9162107"/>
              <a:gd name="connsiteY3" fmla="*/ 3567065 h 3567065"/>
              <a:gd name="connsiteX4" fmla="*/ 18107 w 9162107"/>
              <a:gd name="connsiteY4" fmla="*/ 3567065 h 3567065"/>
              <a:gd name="connsiteX5" fmla="*/ 0 w 9162107"/>
              <a:gd name="connsiteY5" fmla="*/ 887240 h 356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62107" h="3567065">
                <a:moveTo>
                  <a:pt x="0" y="887240"/>
                </a:moveTo>
                <a:lnTo>
                  <a:pt x="977774" y="0"/>
                </a:lnTo>
                <a:lnTo>
                  <a:pt x="9162107" y="18107"/>
                </a:lnTo>
                <a:lnTo>
                  <a:pt x="9162107" y="3567065"/>
                </a:lnTo>
                <a:lnTo>
                  <a:pt x="18107" y="3567065"/>
                </a:lnTo>
                <a:lnTo>
                  <a:pt x="0" y="887240"/>
                </a:lnTo>
                <a:close/>
              </a:path>
            </a:pathLst>
          </a:custGeom>
          <a:solidFill>
            <a:srgbClr val="BBC0B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p:cNvSpPr>
            <a:spLocks noGrp="1"/>
          </p:cNvSpPr>
          <p:nvPr>
            <p:ph type="ctrTitle"/>
          </p:nvPr>
        </p:nvSpPr>
        <p:spPr>
          <a:xfrm>
            <a:off x="3091169" y="1527802"/>
            <a:ext cx="5930020" cy="962526"/>
          </a:xfrm>
        </p:spPr>
        <p:txBody>
          <a:bodyPr/>
          <a:lstStyle/>
          <a:p>
            <a:pPr>
              <a:lnSpc>
                <a:spcPct val="100000"/>
              </a:lnSpc>
              <a:spcBef>
                <a:spcPts val="450"/>
              </a:spcBef>
            </a:pPr>
            <a:r>
              <a:rPr lang="de-AT" sz="2800" dirty="0">
                <a:solidFill>
                  <a:srgbClr val="414B37"/>
                </a:solidFill>
                <a:latin typeface="Franklin Gothic Book" panose="020B0503020102020204" pitchFamily="34" charset="0"/>
              </a:rPr>
              <a:t>Umfassende </a:t>
            </a:r>
            <a:r>
              <a:rPr lang="de-AT" sz="2800" dirty="0" smtClean="0">
                <a:solidFill>
                  <a:srgbClr val="414B37"/>
                </a:solidFill>
                <a:latin typeface="Franklin Gothic Book" panose="020B0503020102020204" pitchFamily="34" charset="0"/>
              </a:rPr>
              <a:t>Landesverteidigung </a:t>
            </a:r>
            <a:r>
              <a:rPr lang="de-AT" sz="2000" dirty="0" smtClean="0">
                <a:solidFill>
                  <a:srgbClr val="414B37"/>
                </a:solidFill>
                <a:latin typeface="Franklin Gothic Book" panose="020B0503020102020204" pitchFamily="34" charset="0"/>
              </a:rPr>
              <a:t>(ULV</a:t>
            </a:r>
            <a:r>
              <a:rPr lang="de-AT" sz="2000" dirty="0">
                <a:solidFill>
                  <a:srgbClr val="414B37"/>
                </a:solidFill>
                <a:latin typeface="Franklin Gothic Book" panose="020B0503020102020204" pitchFamily="34" charset="0"/>
              </a:rPr>
              <a:t>)</a:t>
            </a:r>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64765"/>
            <a:ext cx="9144000" cy="2078735"/>
          </a:xfrm>
          <a:prstGeom prst="rect">
            <a:avLst/>
          </a:prstGeom>
          <a:effectLst/>
        </p:spPr>
      </p:pic>
      <p:pic>
        <p:nvPicPr>
          <p:cNvPr id="10" name="Grafik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1550" y="1620000"/>
            <a:ext cx="2033020" cy="2036068"/>
          </a:xfrm>
          <a:prstGeom prst="rect">
            <a:avLst/>
          </a:prstGeom>
          <a:effectLst>
            <a:innerShdw blurRad="63500" dist="50800" dir="5400000">
              <a:prstClr val="black">
                <a:alpha val="50000"/>
              </a:prstClr>
            </a:innerShdw>
          </a:effectLst>
        </p:spPr>
      </p:pic>
      <p:sp>
        <p:nvSpPr>
          <p:cNvPr id="3" name="Untertitel 2"/>
          <p:cNvSpPr>
            <a:spLocks noGrp="1"/>
          </p:cNvSpPr>
          <p:nvPr>
            <p:ph type="subTitle" idx="1"/>
          </p:nvPr>
        </p:nvSpPr>
        <p:spPr>
          <a:xfrm>
            <a:off x="3177177" y="2613752"/>
            <a:ext cx="5739897" cy="385431"/>
          </a:xfrm>
        </p:spPr>
        <p:txBody>
          <a:bodyPr/>
          <a:lstStyle/>
          <a:p>
            <a:r>
              <a:rPr lang="de-AT" sz="1800" dirty="0">
                <a:solidFill>
                  <a:schemeClr val="bg1">
                    <a:lumMod val="95000"/>
                  </a:schemeClr>
                </a:solidFill>
                <a:latin typeface="Franklin Gothic Book" panose="020B0503020102020204" pitchFamily="34" charset="0"/>
              </a:rPr>
              <a:t>für Informationsoffiziere des </a:t>
            </a:r>
            <a:r>
              <a:rPr lang="de-AT" sz="1800" dirty="0" smtClean="0">
                <a:solidFill>
                  <a:schemeClr val="bg1">
                    <a:lumMod val="95000"/>
                  </a:schemeClr>
                </a:solidFill>
                <a:latin typeface="Franklin Gothic Book" panose="020B0503020102020204" pitchFamily="34" charset="0"/>
              </a:rPr>
              <a:t>ÖBH</a:t>
            </a:r>
            <a:br>
              <a:rPr lang="de-AT" sz="1800" dirty="0" smtClean="0">
                <a:solidFill>
                  <a:schemeClr val="bg1">
                    <a:lumMod val="95000"/>
                  </a:schemeClr>
                </a:solidFill>
                <a:latin typeface="Franklin Gothic Book" panose="020B0503020102020204" pitchFamily="34" charset="0"/>
              </a:rPr>
            </a:br>
            <a:r>
              <a:rPr lang="de-AT" sz="1800" dirty="0" smtClean="0">
                <a:solidFill>
                  <a:schemeClr val="bg1">
                    <a:lumMod val="95000"/>
                  </a:schemeClr>
                </a:solidFill>
                <a:latin typeface="Franklin Gothic Book" panose="020B0503020102020204" pitchFamily="34" charset="0"/>
              </a:rPr>
              <a:t>im </a:t>
            </a:r>
            <a:r>
              <a:rPr lang="de-AT" sz="1800" dirty="0">
                <a:solidFill>
                  <a:schemeClr val="bg1">
                    <a:lumMod val="95000"/>
                  </a:schemeClr>
                </a:solidFill>
                <a:latin typeface="Franklin Gothic Book" panose="020B0503020102020204" pitchFamily="34" charset="0"/>
              </a:rPr>
              <a:t>Rahmen deren </a:t>
            </a:r>
            <a:r>
              <a:rPr lang="de-AT" sz="1800" dirty="0" smtClean="0">
                <a:solidFill>
                  <a:schemeClr val="bg1">
                    <a:lumMod val="95000"/>
                  </a:schemeClr>
                </a:solidFill>
                <a:latin typeface="Franklin Gothic Book" panose="020B0503020102020204" pitchFamily="34" charset="0"/>
              </a:rPr>
              <a:t>Auftritten</a:t>
            </a:r>
            <a:endParaRPr lang="de-AT" sz="1800" dirty="0">
              <a:solidFill>
                <a:schemeClr val="bg1">
                  <a:lumMod val="95000"/>
                </a:schemeClr>
              </a:solidFill>
              <a:latin typeface="Franklin Gothic Book" panose="020B0503020102020204" pitchFamily="34" charset="0"/>
            </a:endParaRPr>
          </a:p>
        </p:txBody>
      </p:sp>
    </p:spTree>
    <p:extLst>
      <p:ext uri="{BB962C8B-B14F-4D97-AF65-F5344CB8AC3E}">
        <p14:creationId xmlns:p14="http://schemas.microsoft.com/office/powerpoint/2010/main" val="41898899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83178" y="1528945"/>
            <a:ext cx="7459345" cy="505141"/>
          </a:xfrm>
        </p:spPr>
        <p:txBody>
          <a:bodyPr>
            <a:normAutofit/>
          </a:bodyPr>
          <a:lstStyle/>
          <a:p>
            <a:r>
              <a:rPr lang="de-AT" sz="2500" dirty="0">
                <a:solidFill>
                  <a:srgbClr val="414B37"/>
                </a:solidFill>
                <a:latin typeface="Franklin Gothic Book" panose="020B0503020102020204" pitchFamily="34" charset="0"/>
              </a:rPr>
              <a:t>Inhalt</a:t>
            </a:r>
          </a:p>
        </p:txBody>
      </p:sp>
      <p:sp>
        <p:nvSpPr>
          <p:cNvPr id="3" name="Inhaltsplatzhalter 2"/>
          <p:cNvSpPr>
            <a:spLocks noGrp="1"/>
          </p:cNvSpPr>
          <p:nvPr>
            <p:ph idx="1"/>
          </p:nvPr>
        </p:nvSpPr>
        <p:spPr>
          <a:xfrm>
            <a:off x="983178" y="2068946"/>
            <a:ext cx="5915025" cy="2847300"/>
          </a:xfrm>
        </p:spPr>
        <p:txBody>
          <a:bodyPr/>
          <a:lstStyle/>
          <a:p>
            <a:r>
              <a:rPr lang="de-AT" sz="1800" dirty="0">
                <a:latin typeface="Franklin Gothic Book" panose="020B0503020102020204" pitchFamily="34" charset="0"/>
              </a:rPr>
              <a:t>Persönliche Vorstellungen</a:t>
            </a:r>
          </a:p>
          <a:p>
            <a:r>
              <a:rPr lang="de-AT" sz="1800" dirty="0">
                <a:latin typeface="Franklin Gothic Book" panose="020B0503020102020204" pitchFamily="34" charset="0"/>
              </a:rPr>
              <a:t>Aktuelles Thema</a:t>
            </a:r>
          </a:p>
          <a:p>
            <a:r>
              <a:rPr lang="de-AT" sz="1800" dirty="0">
                <a:latin typeface="Franklin Gothic Book" panose="020B0503020102020204" pitchFamily="34" charset="0"/>
              </a:rPr>
              <a:t>Umfassende Landesverteidigung (ULV)</a:t>
            </a:r>
          </a:p>
          <a:p>
            <a:r>
              <a:rPr lang="de-AT" sz="1800" dirty="0">
                <a:latin typeface="Franklin Gothic Book" panose="020B0503020102020204" pitchFamily="34" charset="0"/>
              </a:rPr>
              <a:t>Rechtlicher Rahmen &amp; Grundlagen</a:t>
            </a:r>
          </a:p>
          <a:p>
            <a:r>
              <a:rPr lang="de-AT" sz="1800" dirty="0">
                <a:latin typeface="Franklin Gothic Book" panose="020B0503020102020204" pitchFamily="34" charset="0"/>
              </a:rPr>
              <a:t>Teilbereiche der Umfassenden Landesverteidigung</a:t>
            </a:r>
          </a:p>
          <a:p>
            <a:r>
              <a:rPr lang="de-AT" sz="1800" dirty="0">
                <a:latin typeface="Franklin Gothic Book" panose="020B0503020102020204" pitchFamily="34" charset="0"/>
              </a:rPr>
              <a:t>Diskussion</a:t>
            </a:r>
          </a:p>
          <a:p>
            <a:r>
              <a:rPr lang="de-AT" sz="1800" dirty="0">
                <a:latin typeface="Franklin Gothic Book" panose="020B0503020102020204" pitchFamily="34" charset="0"/>
              </a:rPr>
              <a:t>Zusammenfassung der Ergebnisse</a:t>
            </a:r>
          </a:p>
        </p:txBody>
      </p:sp>
      <p:grpSp>
        <p:nvGrpSpPr>
          <p:cNvPr id="17" name="Gruppieren 16"/>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18" name="Gerader Verbinder 17"/>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9" name="Gerader Verbinder 18"/>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20" name="Gerader Verbinder 19"/>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21" name="Gerader Verbinder 20"/>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73136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75727" y="1513494"/>
            <a:ext cx="5983894" cy="444935"/>
          </a:xfrm>
        </p:spPr>
        <p:txBody>
          <a:bodyPr>
            <a:normAutofit/>
          </a:bodyPr>
          <a:lstStyle/>
          <a:p>
            <a:r>
              <a:rPr lang="de-AT" sz="2500" dirty="0">
                <a:solidFill>
                  <a:srgbClr val="414B37"/>
                </a:solidFill>
                <a:latin typeface="Franklin Gothic Book" panose="020B0503020102020204" pitchFamily="34" charset="0"/>
              </a:rPr>
              <a:t>Aktuelles Thema</a:t>
            </a:r>
          </a:p>
        </p:txBody>
      </p:sp>
      <p:sp>
        <p:nvSpPr>
          <p:cNvPr id="3" name="Inhaltsplatzhalter 2"/>
          <p:cNvSpPr>
            <a:spLocks noGrp="1"/>
          </p:cNvSpPr>
          <p:nvPr>
            <p:ph idx="1"/>
          </p:nvPr>
        </p:nvSpPr>
        <p:spPr>
          <a:xfrm>
            <a:off x="975727" y="3214087"/>
            <a:ext cx="5983894" cy="1528319"/>
          </a:xfrm>
        </p:spPr>
        <p:txBody>
          <a:bodyPr/>
          <a:lstStyle/>
          <a:p>
            <a:r>
              <a:rPr lang="de-AT" sz="1800" dirty="0">
                <a:latin typeface="Franklin Gothic Book" panose="020B0503020102020204" pitchFamily="34" charset="0"/>
              </a:rPr>
              <a:t>Was konnten wir in letzter Zeit beobachten?</a:t>
            </a:r>
          </a:p>
          <a:p>
            <a:r>
              <a:rPr lang="de-AT" sz="1800" dirty="0">
                <a:latin typeface="Franklin Gothic Book" panose="020B0503020102020204" pitchFamily="34" charset="0"/>
              </a:rPr>
              <a:t>Warum konnten wir es beobachten? </a:t>
            </a:r>
          </a:p>
          <a:p>
            <a:r>
              <a:rPr lang="de-AT" sz="1800" dirty="0">
                <a:latin typeface="Franklin Gothic Book" panose="020B0503020102020204" pitchFamily="34" charset="0"/>
              </a:rPr>
              <a:t>Was haben wir im Rahmen dessen bisher gelernt?</a:t>
            </a:r>
          </a:p>
          <a:p>
            <a:endParaRPr lang="de-AT" dirty="0"/>
          </a:p>
        </p:txBody>
      </p:sp>
      <p:pic>
        <p:nvPicPr>
          <p:cNvPr id="1026" name="Picture 2" descr="Quellbild anzeigen"/>
          <p:cNvPicPr preferRelativeResize="0">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21817" y="2107815"/>
            <a:ext cx="1260000" cy="720000"/>
          </a:xfrm>
          <a:prstGeom prst="rect">
            <a:avLst/>
          </a:prstGeom>
          <a:noFill/>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pic>
        <p:nvPicPr>
          <p:cNvPr id="1028" name="Picture 4" descr="Quellbild anzeigen"/>
          <p:cNvPicPr preferRelativeResize="0">
            <a:picLocks noChangeArrowheads="1"/>
          </p:cNvPicPr>
          <p:nvPr/>
        </p:nvPicPr>
        <p:blipFill rotWithShape="1">
          <a:blip r:embed="rId4" cstate="print">
            <a:extLst>
              <a:ext uri="{28A0092B-C50C-407E-A947-70E740481C1C}">
                <a14:useLocalDpi xmlns:a14="http://schemas.microsoft.com/office/drawing/2010/main" val="0"/>
              </a:ext>
            </a:extLst>
          </a:blip>
          <a:srcRect r="3245"/>
          <a:stretch/>
        </p:blipFill>
        <p:spPr bwMode="auto">
          <a:xfrm>
            <a:off x="7820393" y="2107815"/>
            <a:ext cx="1323606" cy="720000"/>
          </a:xfrm>
          <a:prstGeom prst="rect">
            <a:avLst/>
          </a:prstGeom>
          <a:noFill/>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pic>
        <p:nvPicPr>
          <p:cNvPr id="1036" name="Picture 12" descr="Quellbild anzeigen"/>
          <p:cNvPicPr preferRelativeResize="0">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24590" y="2107815"/>
            <a:ext cx="1260000" cy="720000"/>
          </a:xfrm>
          <a:prstGeom prst="rect">
            <a:avLst/>
          </a:prstGeom>
          <a:noFill/>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pic>
        <p:nvPicPr>
          <p:cNvPr id="1032" name="Picture 8" descr="Quellbild anzeige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22348" y="2107815"/>
            <a:ext cx="1259999" cy="720000"/>
          </a:xfrm>
          <a:prstGeom prst="rect">
            <a:avLst/>
          </a:prstGeom>
          <a:noFill/>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pic>
        <p:nvPicPr>
          <p:cNvPr id="4" name="Grafik 3"/>
          <p:cNvPicPr preferRelativeResize="0">
            <a:picLocks/>
          </p:cNvPicPr>
          <p:nvPr/>
        </p:nvPicPr>
        <p:blipFill>
          <a:blip r:embed="rId7" cstate="print">
            <a:extLst>
              <a:ext uri="{28A0092B-C50C-407E-A947-70E740481C1C}">
                <a14:useLocalDpi xmlns:a14="http://schemas.microsoft.com/office/drawing/2010/main" val="0"/>
              </a:ext>
            </a:extLst>
          </a:blip>
          <a:stretch>
            <a:fillRect/>
          </a:stretch>
        </p:blipFill>
        <p:spPr>
          <a:xfrm>
            <a:off x="3920105" y="2107815"/>
            <a:ext cx="1260000" cy="720000"/>
          </a:xfrm>
          <a:prstGeom prst="rect">
            <a:avLst/>
          </a:prstGeom>
          <a:effectLst>
            <a:outerShdw blurRad="76200" dist="12700" dir="2700000" sy="-23000" kx="-800400" algn="bl" rotWithShape="0">
              <a:prstClr val="black">
                <a:alpha val="20000"/>
              </a:prstClr>
            </a:outerShdw>
          </a:effectLst>
        </p:spPr>
      </p:pic>
      <p:pic>
        <p:nvPicPr>
          <p:cNvPr id="5" name="Grafik 4"/>
          <p:cNvPicPr preferRelativeResize="0">
            <a:picLocks/>
          </p:cNvPicPr>
          <p:nvPr/>
        </p:nvPicPr>
        <p:blipFill>
          <a:blip r:embed="rId8" cstate="print">
            <a:extLst>
              <a:ext uri="{28A0092B-C50C-407E-A947-70E740481C1C}">
                <a14:useLocalDpi xmlns:a14="http://schemas.microsoft.com/office/drawing/2010/main" val="0"/>
              </a:ext>
            </a:extLst>
          </a:blip>
          <a:stretch>
            <a:fillRect/>
          </a:stretch>
        </p:blipFill>
        <p:spPr>
          <a:xfrm>
            <a:off x="25242" y="2107815"/>
            <a:ext cx="1260000" cy="720000"/>
          </a:xfrm>
          <a:prstGeom prst="rect">
            <a:avLst/>
          </a:prstGeom>
          <a:effectLst>
            <a:outerShdw blurRad="76200" dist="12700" dir="2700000" sy="-23000" kx="-800400" algn="bl" rotWithShape="0">
              <a:prstClr val="black">
                <a:alpha val="20000"/>
              </a:prstClr>
            </a:outerShdw>
          </a:effectLst>
        </p:spPr>
      </p:pic>
      <p:pic>
        <p:nvPicPr>
          <p:cNvPr id="6" name="Grafik 5"/>
          <p:cNvPicPr preferRelativeResize="0">
            <a:picLocks/>
          </p:cNvPicPr>
          <p:nvPr/>
        </p:nvPicPr>
        <p:blipFill>
          <a:blip r:embed="rId9" cstate="print">
            <a:extLst>
              <a:ext uri="{28A0092B-C50C-407E-A947-70E740481C1C}">
                <a14:useLocalDpi xmlns:a14="http://schemas.microsoft.com/office/drawing/2010/main" val="0"/>
              </a:ext>
            </a:extLst>
          </a:blip>
          <a:stretch>
            <a:fillRect/>
          </a:stretch>
        </p:blipFill>
        <p:spPr>
          <a:xfrm>
            <a:off x="1323529" y="2107815"/>
            <a:ext cx="1260000" cy="720000"/>
          </a:xfrm>
          <a:prstGeom prst="rect">
            <a:avLst/>
          </a:prstGeom>
          <a:effectLst>
            <a:outerShdw blurRad="76200" dist="12700" dir="2700000" sy="-23000" kx="-800400" algn="bl" rotWithShape="0">
              <a:prstClr val="black">
                <a:alpha val="20000"/>
              </a:prstClr>
            </a:outerShdw>
          </a:effectLst>
        </p:spPr>
      </p:pic>
      <p:grpSp>
        <p:nvGrpSpPr>
          <p:cNvPr id="36" name="Gruppieren 35"/>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37" name="Gerader Verbinder 36"/>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38" name="Gerader Verbinder 37"/>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39" name="Gerader Verbinder 38"/>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40" name="Gerader Verbinder 39"/>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846247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87534" y="1527129"/>
            <a:ext cx="7978525" cy="427102"/>
          </a:xfrm>
        </p:spPr>
        <p:txBody>
          <a:bodyPr>
            <a:noAutofit/>
          </a:bodyPr>
          <a:lstStyle/>
          <a:p>
            <a:r>
              <a:rPr lang="de-AT" sz="2500" dirty="0">
                <a:solidFill>
                  <a:srgbClr val="414B37"/>
                </a:solidFill>
                <a:latin typeface="Franklin Gothic Book" panose="020B0503020102020204" pitchFamily="34" charset="0"/>
              </a:rPr>
              <a:t>Umfassende Landesverteidigung?</a:t>
            </a:r>
          </a:p>
        </p:txBody>
      </p:sp>
      <p:sp>
        <p:nvSpPr>
          <p:cNvPr id="3" name="Inhaltsplatzhalter 2"/>
          <p:cNvSpPr>
            <a:spLocks noGrp="1"/>
          </p:cNvSpPr>
          <p:nvPr>
            <p:ph idx="1"/>
          </p:nvPr>
        </p:nvSpPr>
        <p:spPr>
          <a:xfrm>
            <a:off x="1062569" y="2174277"/>
            <a:ext cx="7978525" cy="1392553"/>
          </a:xfrm>
        </p:spPr>
        <p:txBody>
          <a:bodyPr/>
          <a:lstStyle/>
          <a:p>
            <a:r>
              <a:rPr lang="de-AT" sz="1800" dirty="0">
                <a:latin typeface="Franklin Gothic Book" panose="020B0503020102020204" pitchFamily="34" charset="0"/>
              </a:rPr>
              <a:t>Was können Sie sich darunter vorstellen?</a:t>
            </a:r>
          </a:p>
          <a:p>
            <a:r>
              <a:rPr lang="de-AT" sz="1800" dirty="0">
                <a:latin typeface="Franklin Gothic Book" panose="020B0503020102020204" pitchFamily="34" charset="0"/>
              </a:rPr>
              <a:t>Woher kommt diese Grundlage der Verteidigung?</a:t>
            </a:r>
          </a:p>
          <a:p>
            <a:r>
              <a:rPr lang="de-AT" sz="1800" dirty="0">
                <a:latin typeface="Franklin Gothic Book" panose="020B0503020102020204" pitchFamily="34" charset="0"/>
              </a:rPr>
              <a:t>In welchen anderen Lebensbereichen gibt es ähnliche Konzepte?</a:t>
            </a:r>
          </a:p>
        </p:txBody>
      </p:sp>
      <p:pic>
        <p:nvPicPr>
          <p:cNvPr id="8" name="Grafik 7" descr="https://tse4.mm.bing.net/th/id/OIP.lud8fEE_cxvydS28thfpywHaFj?pid=PersonalBing&amp;rs=1"/>
          <p:cNvPicPr/>
          <p:nvPr/>
        </p:nvPicPr>
        <p:blipFill rotWithShape="1">
          <a:blip r:embed="rId3">
            <a:extLst>
              <a:ext uri="{28A0092B-C50C-407E-A947-70E740481C1C}">
                <a14:useLocalDpi xmlns:a14="http://schemas.microsoft.com/office/drawing/2010/main" val="0"/>
              </a:ext>
            </a:extLst>
          </a:blip>
          <a:srcRect l="3185" t="20644" r="49267" b="9156"/>
          <a:stretch/>
        </p:blipFill>
        <p:spPr bwMode="auto">
          <a:xfrm>
            <a:off x="4342602" y="3500253"/>
            <a:ext cx="1418458" cy="1080000"/>
          </a:xfrm>
          <a:prstGeom prst="rect">
            <a:avLst/>
          </a:prstGeom>
          <a:noFill/>
          <a:ln>
            <a:noFill/>
          </a:ln>
          <a:effectLst>
            <a:outerShdw blurRad="76200" dist="12700" dir="2700000" sy="-23000" kx="-800400" algn="bl" rotWithShape="0">
              <a:prstClr val="black">
                <a:alpha val="20000"/>
              </a:prstClr>
            </a:outerShdw>
          </a:effectLst>
          <a:extLst>
            <a:ext uri="{53640926-AAD7-44D8-BBD7-CCE9431645EC}">
              <a14:shadowObscured xmlns:a14="http://schemas.microsoft.com/office/drawing/2010/main"/>
            </a:ext>
          </a:extLst>
        </p:spPr>
      </p:pic>
      <p:pic>
        <p:nvPicPr>
          <p:cNvPr id="2050" name="Picture 2" descr="Quellbild anzeige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7534" y="3500253"/>
            <a:ext cx="1634863" cy="1080000"/>
          </a:xfrm>
          <a:prstGeom prst="rect">
            <a:avLst/>
          </a:prstGeom>
          <a:noFill/>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954163" y="3543509"/>
            <a:ext cx="1373319" cy="1018705"/>
          </a:xfrm>
          <a:prstGeom prst="rect">
            <a:avLst/>
          </a:prstGeom>
          <a:noFill/>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pic>
        <p:nvPicPr>
          <p:cNvPr id="2056" name="Picture 8" descr="Quellbild anzeige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09950" y="3512861"/>
            <a:ext cx="1439549" cy="1080000"/>
          </a:xfrm>
          <a:prstGeom prst="rect">
            <a:avLst/>
          </a:prstGeom>
          <a:noFill/>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grpSp>
        <p:nvGrpSpPr>
          <p:cNvPr id="14" name="Gruppieren 13"/>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15" name="Gerader Verbinder 14"/>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6" name="Gerader Verbinder 15"/>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7" name="Gerader Verbinder 16"/>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8" name="Gerader Verbinder 17"/>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912276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1" y="1316599"/>
            <a:ext cx="9143999" cy="406599"/>
          </a:xfrm>
        </p:spPr>
        <p:txBody>
          <a:bodyPr>
            <a:normAutofit fontScale="90000"/>
          </a:bodyPr>
          <a:lstStyle/>
          <a:p>
            <a:pPr algn="ctr"/>
            <a:r>
              <a:rPr lang="de-AT" sz="2800" b="0" dirty="0">
                <a:solidFill>
                  <a:srgbClr val="414B37"/>
                </a:solidFill>
                <a:latin typeface="Franklin Gothic Book" panose="020B0503020102020204" pitchFamily="34" charset="0"/>
              </a:rPr>
              <a:t>Umfassende </a:t>
            </a:r>
            <a:r>
              <a:rPr lang="de-AT" sz="2800" b="0" dirty="0" smtClean="0">
                <a:solidFill>
                  <a:srgbClr val="414B37"/>
                </a:solidFill>
                <a:latin typeface="Franklin Gothic Book" panose="020B0503020102020204" pitchFamily="34" charset="0"/>
              </a:rPr>
              <a:t>Landesverteidigung (ULV)</a:t>
            </a:r>
            <a:endParaRPr lang="de-AT" sz="2800" b="0" dirty="0">
              <a:solidFill>
                <a:srgbClr val="414B37"/>
              </a:solidFill>
              <a:latin typeface="Franklin Gothic Book" panose="020B0503020102020204" pitchFamily="34" charset="0"/>
            </a:endParaRPr>
          </a:p>
        </p:txBody>
      </p:sp>
      <p:pic>
        <p:nvPicPr>
          <p:cNvPr id="9" name="Grafik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9194" y="1669907"/>
            <a:ext cx="6550017" cy="2857055"/>
          </a:xfrm>
          <a:prstGeom prst="rect">
            <a:avLst/>
          </a:prstGeom>
        </p:spPr>
      </p:pic>
      <p:sp>
        <p:nvSpPr>
          <p:cNvPr id="10" name="Textfeld 9"/>
          <p:cNvSpPr txBox="1"/>
          <p:nvPr/>
        </p:nvSpPr>
        <p:spPr>
          <a:xfrm>
            <a:off x="2310975" y="3097185"/>
            <a:ext cx="1975945" cy="461665"/>
          </a:xfrm>
          <a:prstGeom prst="rect">
            <a:avLst/>
          </a:prstGeom>
          <a:noFill/>
        </p:spPr>
        <p:txBody>
          <a:bodyPr wrap="square" rtlCol="0">
            <a:spAutoFit/>
          </a:bodyPr>
          <a:lstStyle/>
          <a:p>
            <a:r>
              <a:rPr lang="de-AT" sz="1200" dirty="0" smtClean="0">
                <a:solidFill>
                  <a:srgbClr val="E6320F"/>
                </a:solidFill>
                <a:latin typeface="+mn-lt"/>
              </a:rPr>
              <a:t>Verteidigungs-</a:t>
            </a:r>
          </a:p>
          <a:p>
            <a:r>
              <a:rPr lang="de-AT" sz="1200" dirty="0" err="1" smtClean="0">
                <a:solidFill>
                  <a:srgbClr val="E6320F"/>
                </a:solidFill>
                <a:latin typeface="+mn-lt"/>
              </a:rPr>
              <a:t>ministerium</a:t>
            </a:r>
            <a:endParaRPr lang="de-AT" sz="1200" dirty="0">
              <a:solidFill>
                <a:srgbClr val="E6320F"/>
              </a:solidFill>
              <a:latin typeface="+mn-lt"/>
            </a:endParaRPr>
          </a:p>
        </p:txBody>
      </p:sp>
      <p:sp>
        <p:nvSpPr>
          <p:cNvPr id="11" name="Textfeld 10"/>
          <p:cNvSpPr txBox="1"/>
          <p:nvPr/>
        </p:nvSpPr>
        <p:spPr>
          <a:xfrm>
            <a:off x="2025895" y="3896329"/>
            <a:ext cx="1975945" cy="461665"/>
          </a:xfrm>
          <a:prstGeom prst="rect">
            <a:avLst/>
          </a:prstGeom>
          <a:noFill/>
        </p:spPr>
        <p:txBody>
          <a:bodyPr wrap="square" rtlCol="0">
            <a:spAutoFit/>
          </a:bodyPr>
          <a:lstStyle/>
          <a:p>
            <a:pPr algn="r"/>
            <a:r>
              <a:rPr lang="de-AT" sz="1200" dirty="0" smtClean="0">
                <a:solidFill>
                  <a:srgbClr val="E6320F"/>
                </a:solidFill>
                <a:latin typeface="+mn-lt"/>
              </a:rPr>
              <a:t>Bildungs-</a:t>
            </a:r>
          </a:p>
          <a:p>
            <a:pPr algn="r"/>
            <a:r>
              <a:rPr lang="de-AT" sz="1200" dirty="0" err="1" smtClean="0">
                <a:solidFill>
                  <a:srgbClr val="E6320F"/>
                </a:solidFill>
                <a:latin typeface="+mn-lt"/>
              </a:rPr>
              <a:t>ministerium</a:t>
            </a:r>
            <a:endParaRPr lang="de-AT" sz="1200" dirty="0">
              <a:solidFill>
                <a:srgbClr val="E6320F"/>
              </a:solidFill>
              <a:latin typeface="+mn-lt"/>
            </a:endParaRPr>
          </a:p>
        </p:txBody>
      </p:sp>
      <p:sp>
        <p:nvSpPr>
          <p:cNvPr id="12" name="Textfeld 11"/>
          <p:cNvSpPr txBox="1"/>
          <p:nvPr/>
        </p:nvSpPr>
        <p:spPr>
          <a:xfrm>
            <a:off x="4660995" y="3827463"/>
            <a:ext cx="1975945" cy="646331"/>
          </a:xfrm>
          <a:prstGeom prst="rect">
            <a:avLst/>
          </a:prstGeom>
          <a:noFill/>
        </p:spPr>
        <p:txBody>
          <a:bodyPr wrap="square" rtlCol="0">
            <a:spAutoFit/>
          </a:bodyPr>
          <a:lstStyle/>
          <a:p>
            <a:r>
              <a:rPr lang="de-AT" sz="1200" dirty="0" smtClean="0">
                <a:solidFill>
                  <a:srgbClr val="E6320F"/>
                </a:solidFill>
                <a:latin typeface="+mn-lt"/>
              </a:rPr>
              <a:t>Klima-/</a:t>
            </a:r>
          </a:p>
          <a:p>
            <a:r>
              <a:rPr lang="de-AT" sz="1200" dirty="0" smtClean="0">
                <a:solidFill>
                  <a:srgbClr val="E6320F"/>
                </a:solidFill>
                <a:latin typeface="+mn-lt"/>
              </a:rPr>
              <a:t>Wirtschafts-</a:t>
            </a:r>
          </a:p>
          <a:p>
            <a:r>
              <a:rPr lang="de-AT" sz="1200" dirty="0" err="1" smtClean="0">
                <a:solidFill>
                  <a:srgbClr val="E6320F"/>
                </a:solidFill>
                <a:latin typeface="+mn-lt"/>
              </a:rPr>
              <a:t>ministerium</a:t>
            </a:r>
            <a:endParaRPr lang="de-AT" sz="1200" dirty="0">
              <a:solidFill>
                <a:srgbClr val="E6320F"/>
              </a:solidFill>
              <a:latin typeface="+mn-lt"/>
            </a:endParaRPr>
          </a:p>
        </p:txBody>
      </p:sp>
      <p:sp>
        <p:nvSpPr>
          <p:cNvPr id="13" name="Textfeld 12"/>
          <p:cNvSpPr txBox="1"/>
          <p:nvPr/>
        </p:nvSpPr>
        <p:spPr>
          <a:xfrm>
            <a:off x="5613759" y="3079479"/>
            <a:ext cx="1975945" cy="461665"/>
          </a:xfrm>
          <a:prstGeom prst="rect">
            <a:avLst/>
          </a:prstGeom>
          <a:noFill/>
        </p:spPr>
        <p:txBody>
          <a:bodyPr wrap="square" rtlCol="0">
            <a:spAutoFit/>
          </a:bodyPr>
          <a:lstStyle/>
          <a:p>
            <a:r>
              <a:rPr lang="de-AT" sz="1200" dirty="0" smtClean="0">
                <a:solidFill>
                  <a:srgbClr val="E6320F"/>
                </a:solidFill>
                <a:latin typeface="+mn-lt"/>
              </a:rPr>
              <a:t>Innen-</a:t>
            </a:r>
          </a:p>
          <a:p>
            <a:r>
              <a:rPr lang="de-AT" sz="1200" dirty="0" err="1" smtClean="0">
                <a:solidFill>
                  <a:srgbClr val="E6320F"/>
                </a:solidFill>
                <a:latin typeface="+mn-lt"/>
              </a:rPr>
              <a:t>ministerium</a:t>
            </a:r>
            <a:endParaRPr lang="de-AT" sz="1200" dirty="0">
              <a:solidFill>
                <a:srgbClr val="E6320F"/>
              </a:solidFill>
              <a:latin typeface="+mn-lt"/>
            </a:endParaRPr>
          </a:p>
        </p:txBody>
      </p:sp>
      <p:sp>
        <p:nvSpPr>
          <p:cNvPr id="14" name="Textfeld 13"/>
          <p:cNvSpPr txBox="1"/>
          <p:nvPr/>
        </p:nvSpPr>
        <p:spPr>
          <a:xfrm>
            <a:off x="766549" y="2320033"/>
            <a:ext cx="1762014" cy="1077218"/>
          </a:xfrm>
          <a:prstGeom prst="rect">
            <a:avLst/>
          </a:prstGeom>
          <a:noFill/>
        </p:spPr>
        <p:txBody>
          <a:bodyPr wrap="square" rtlCol="0">
            <a:spAutoFit/>
          </a:bodyPr>
          <a:lstStyle/>
          <a:p>
            <a:r>
              <a:rPr lang="de-AT" sz="1400" dirty="0" smtClean="0">
                <a:solidFill>
                  <a:srgbClr val="414B37"/>
                </a:solidFill>
                <a:latin typeface="+mn-lt"/>
              </a:rPr>
              <a:t>Militärische</a:t>
            </a:r>
          </a:p>
          <a:p>
            <a:r>
              <a:rPr lang="de-AT" sz="1400" dirty="0" smtClean="0">
                <a:solidFill>
                  <a:srgbClr val="414B37"/>
                </a:solidFill>
                <a:latin typeface="+mn-lt"/>
              </a:rPr>
              <a:t>Landesverteidigung</a:t>
            </a:r>
          </a:p>
          <a:p>
            <a:r>
              <a:rPr lang="de-AT" sz="1200" dirty="0" smtClean="0">
                <a:solidFill>
                  <a:srgbClr val="686E59"/>
                </a:solidFill>
                <a:latin typeface="+mn-lt"/>
              </a:rPr>
              <a:t>Schutz der Neutralität und Verteidigung </a:t>
            </a:r>
          </a:p>
          <a:p>
            <a:r>
              <a:rPr lang="de-AT" sz="1200" dirty="0" smtClean="0">
                <a:solidFill>
                  <a:srgbClr val="686E59"/>
                </a:solidFill>
                <a:latin typeface="+mn-lt"/>
              </a:rPr>
              <a:t>der Souveränität</a:t>
            </a:r>
            <a:endParaRPr lang="de-AT" sz="1200" dirty="0">
              <a:solidFill>
                <a:srgbClr val="686E59"/>
              </a:solidFill>
              <a:latin typeface="+mn-lt"/>
            </a:endParaRPr>
          </a:p>
        </p:txBody>
      </p:sp>
      <p:sp>
        <p:nvSpPr>
          <p:cNvPr id="15" name="Textfeld 14"/>
          <p:cNvSpPr txBox="1"/>
          <p:nvPr/>
        </p:nvSpPr>
        <p:spPr>
          <a:xfrm>
            <a:off x="5703434" y="3899345"/>
            <a:ext cx="2289000" cy="1077218"/>
          </a:xfrm>
          <a:prstGeom prst="rect">
            <a:avLst/>
          </a:prstGeom>
          <a:noFill/>
        </p:spPr>
        <p:txBody>
          <a:bodyPr wrap="square" rtlCol="0">
            <a:spAutoFit/>
          </a:bodyPr>
          <a:lstStyle/>
          <a:p>
            <a:r>
              <a:rPr lang="de-AT" sz="1400" dirty="0" smtClean="0">
                <a:solidFill>
                  <a:srgbClr val="414B37"/>
                </a:solidFill>
                <a:latin typeface="+mn-lt"/>
              </a:rPr>
              <a:t>Wirtschaftliche</a:t>
            </a:r>
          </a:p>
          <a:p>
            <a:r>
              <a:rPr lang="de-AT" sz="1400" dirty="0" smtClean="0">
                <a:solidFill>
                  <a:srgbClr val="414B37"/>
                </a:solidFill>
                <a:latin typeface="+mn-lt"/>
              </a:rPr>
              <a:t>Landesverteidigung</a:t>
            </a:r>
          </a:p>
          <a:p>
            <a:r>
              <a:rPr lang="de-AT" sz="1200" dirty="0" smtClean="0">
                <a:solidFill>
                  <a:srgbClr val="686E59"/>
                </a:solidFill>
                <a:latin typeface="+mn-lt"/>
              </a:rPr>
              <a:t>Erhalt der Leistungsfähigkeit</a:t>
            </a:r>
          </a:p>
          <a:p>
            <a:r>
              <a:rPr lang="de-AT" sz="1200" dirty="0" smtClean="0">
                <a:solidFill>
                  <a:srgbClr val="686E59"/>
                </a:solidFill>
                <a:latin typeface="+mn-lt"/>
              </a:rPr>
              <a:t>und Vermeidung von</a:t>
            </a:r>
          </a:p>
          <a:p>
            <a:r>
              <a:rPr lang="de-AT" sz="1200" dirty="0" smtClean="0">
                <a:solidFill>
                  <a:srgbClr val="686E59"/>
                </a:solidFill>
                <a:latin typeface="+mn-lt"/>
              </a:rPr>
              <a:t>Störungen der Wirtschaft</a:t>
            </a:r>
            <a:endParaRPr lang="de-AT" sz="1200" dirty="0">
              <a:solidFill>
                <a:srgbClr val="686E59"/>
              </a:solidFill>
              <a:latin typeface="+mn-lt"/>
            </a:endParaRPr>
          </a:p>
        </p:txBody>
      </p:sp>
      <p:sp>
        <p:nvSpPr>
          <p:cNvPr id="16" name="Textfeld 15"/>
          <p:cNvSpPr txBox="1"/>
          <p:nvPr/>
        </p:nvSpPr>
        <p:spPr>
          <a:xfrm>
            <a:off x="1009947" y="3807012"/>
            <a:ext cx="2289000" cy="1261884"/>
          </a:xfrm>
          <a:prstGeom prst="rect">
            <a:avLst/>
          </a:prstGeom>
          <a:noFill/>
        </p:spPr>
        <p:txBody>
          <a:bodyPr wrap="square" rtlCol="0">
            <a:spAutoFit/>
          </a:bodyPr>
          <a:lstStyle/>
          <a:p>
            <a:r>
              <a:rPr lang="de-AT" sz="1400" dirty="0" smtClean="0">
                <a:solidFill>
                  <a:srgbClr val="414B37"/>
                </a:solidFill>
                <a:latin typeface="+mn-lt"/>
              </a:rPr>
              <a:t>Geistige</a:t>
            </a:r>
          </a:p>
          <a:p>
            <a:r>
              <a:rPr lang="de-AT" sz="1400" dirty="0" smtClean="0">
                <a:solidFill>
                  <a:srgbClr val="414B37"/>
                </a:solidFill>
                <a:latin typeface="+mn-lt"/>
              </a:rPr>
              <a:t>Landesverteidigung</a:t>
            </a:r>
          </a:p>
          <a:p>
            <a:r>
              <a:rPr lang="de-AT" sz="1200" dirty="0" smtClean="0">
                <a:solidFill>
                  <a:srgbClr val="686E59"/>
                </a:solidFill>
                <a:latin typeface="+mn-lt"/>
              </a:rPr>
              <a:t>Maßnahmen zur</a:t>
            </a:r>
          </a:p>
          <a:p>
            <a:r>
              <a:rPr lang="de-AT" sz="1200" dirty="0" smtClean="0">
                <a:solidFill>
                  <a:srgbClr val="686E59"/>
                </a:solidFill>
                <a:latin typeface="+mn-lt"/>
              </a:rPr>
              <a:t>Förderung und Erhaltung</a:t>
            </a:r>
          </a:p>
          <a:p>
            <a:r>
              <a:rPr lang="de-AT" sz="1200" dirty="0" smtClean="0">
                <a:solidFill>
                  <a:srgbClr val="686E59"/>
                </a:solidFill>
                <a:latin typeface="+mn-lt"/>
              </a:rPr>
              <a:t>des Verständnisses für die </a:t>
            </a:r>
          </a:p>
          <a:p>
            <a:r>
              <a:rPr lang="de-AT" sz="1200" dirty="0" smtClean="0">
                <a:solidFill>
                  <a:srgbClr val="686E59"/>
                </a:solidFill>
                <a:latin typeface="+mn-lt"/>
              </a:rPr>
              <a:t>umfassende Landesverteidigung</a:t>
            </a:r>
            <a:endParaRPr lang="de-AT" sz="1200" dirty="0">
              <a:solidFill>
                <a:srgbClr val="686E59"/>
              </a:solidFill>
              <a:latin typeface="+mn-lt"/>
            </a:endParaRPr>
          </a:p>
        </p:txBody>
      </p:sp>
      <p:sp>
        <p:nvSpPr>
          <p:cNvPr id="17" name="Textfeld 16"/>
          <p:cNvSpPr txBox="1"/>
          <p:nvPr/>
        </p:nvSpPr>
        <p:spPr>
          <a:xfrm>
            <a:off x="6591457" y="2288224"/>
            <a:ext cx="2289000" cy="1261884"/>
          </a:xfrm>
          <a:prstGeom prst="rect">
            <a:avLst/>
          </a:prstGeom>
          <a:noFill/>
        </p:spPr>
        <p:txBody>
          <a:bodyPr wrap="square" rtlCol="0">
            <a:spAutoFit/>
          </a:bodyPr>
          <a:lstStyle/>
          <a:p>
            <a:r>
              <a:rPr lang="de-AT" sz="1400" dirty="0" smtClean="0">
                <a:solidFill>
                  <a:srgbClr val="414B37"/>
                </a:solidFill>
                <a:latin typeface="+mn-lt"/>
              </a:rPr>
              <a:t>Zivile</a:t>
            </a:r>
          </a:p>
          <a:p>
            <a:r>
              <a:rPr lang="de-AT" sz="1400" dirty="0" smtClean="0">
                <a:solidFill>
                  <a:srgbClr val="414B37"/>
                </a:solidFill>
                <a:latin typeface="+mn-lt"/>
              </a:rPr>
              <a:t>Landesverteidigung</a:t>
            </a:r>
          </a:p>
          <a:p>
            <a:r>
              <a:rPr lang="de-AT" sz="1200" dirty="0" smtClean="0">
                <a:solidFill>
                  <a:srgbClr val="686E59"/>
                </a:solidFill>
                <a:latin typeface="+mn-lt"/>
              </a:rPr>
              <a:t>Schutz der Bevölkerung</a:t>
            </a:r>
          </a:p>
          <a:p>
            <a:r>
              <a:rPr lang="de-AT" sz="1200" dirty="0" smtClean="0">
                <a:solidFill>
                  <a:srgbClr val="686E59"/>
                </a:solidFill>
                <a:latin typeface="+mn-lt"/>
              </a:rPr>
              <a:t>und Absicherung der</a:t>
            </a:r>
          </a:p>
          <a:p>
            <a:r>
              <a:rPr lang="de-AT" sz="1200" dirty="0" smtClean="0">
                <a:solidFill>
                  <a:srgbClr val="686E59"/>
                </a:solidFill>
                <a:latin typeface="+mn-lt"/>
              </a:rPr>
              <a:t>Funktionsfähigkeit</a:t>
            </a:r>
          </a:p>
          <a:p>
            <a:r>
              <a:rPr lang="de-AT" sz="1200" dirty="0" smtClean="0">
                <a:solidFill>
                  <a:srgbClr val="686E59"/>
                </a:solidFill>
                <a:latin typeface="+mn-lt"/>
              </a:rPr>
              <a:t>staatlicher Einrichtungen</a:t>
            </a:r>
            <a:endParaRPr lang="de-AT" sz="1200" dirty="0">
              <a:solidFill>
                <a:srgbClr val="686E59"/>
              </a:solidFill>
              <a:latin typeface="+mn-lt"/>
            </a:endParaRPr>
          </a:p>
        </p:txBody>
      </p:sp>
      <p:grpSp>
        <p:nvGrpSpPr>
          <p:cNvPr id="24" name="Gruppieren 23"/>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25" name="Gerader Verbinder 24"/>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26" name="Gerader Verbinder 25"/>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27" name="Gerader Verbinder 26"/>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28" name="Gerader Verbinder 27"/>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75735" y="-102742"/>
            <a:ext cx="1946951" cy="2307497"/>
          </a:xfrm>
          <a:prstGeom prst="rect">
            <a:avLst/>
          </a:prstGeom>
          <a:effectLst>
            <a:outerShdw blurRad="50800" dist="38100" algn="l" rotWithShape="0">
              <a:prstClr val="black">
                <a:alpha val="40000"/>
              </a:prstClr>
            </a:outerShdw>
          </a:effectLst>
          <a:scene3d>
            <a:camera prst="isometricOffAxis2Top"/>
            <a:lightRig rig="threePt" dir="t"/>
          </a:scene3d>
        </p:spPr>
      </p:pic>
    </p:spTree>
    <p:extLst>
      <p:ext uri="{BB962C8B-B14F-4D97-AF65-F5344CB8AC3E}">
        <p14:creationId xmlns:p14="http://schemas.microsoft.com/office/powerpoint/2010/main" val="30447004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87534" y="1373014"/>
            <a:ext cx="5983894" cy="400999"/>
          </a:xfrm>
        </p:spPr>
        <p:txBody>
          <a:bodyPr/>
          <a:lstStyle/>
          <a:p>
            <a:r>
              <a:rPr lang="de-AT" sz="2500" dirty="0">
                <a:solidFill>
                  <a:srgbClr val="414B37"/>
                </a:solidFill>
                <a:latin typeface="Franklin Gothic Book" panose="020B0503020102020204" pitchFamily="34" charset="0"/>
              </a:rPr>
              <a:t>Umfassende Landesverteidigung</a:t>
            </a:r>
          </a:p>
        </p:txBody>
      </p:sp>
      <p:sp>
        <p:nvSpPr>
          <p:cNvPr id="6" name="Inhaltsplatzhalter 2"/>
          <p:cNvSpPr>
            <a:spLocks noGrp="1"/>
          </p:cNvSpPr>
          <p:nvPr>
            <p:ph idx="1"/>
          </p:nvPr>
        </p:nvSpPr>
        <p:spPr>
          <a:xfrm>
            <a:off x="987533" y="1733014"/>
            <a:ext cx="7380000" cy="3136385"/>
          </a:xfrm>
        </p:spPr>
        <p:txBody>
          <a:bodyPr/>
          <a:lstStyle/>
          <a:p>
            <a:pPr marL="0" indent="0">
              <a:lnSpc>
                <a:spcPct val="150000"/>
              </a:lnSpc>
              <a:spcBef>
                <a:spcPts val="0"/>
              </a:spcBef>
              <a:spcAft>
                <a:spcPts val="0"/>
              </a:spcAft>
              <a:buNone/>
            </a:pPr>
            <a:r>
              <a:rPr lang="de-AT" sz="1800" dirty="0">
                <a:solidFill>
                  <a:srgbClr val="414B37"/>
                </a:solidFill>
                <a:latin typeface="Franklin Gothic Book" panose="020B0503020102020204" pitchFamily="34" charset="0"/>
                <a:ea typeface="+mj-ea"/>
              </a:rPr>
              <a:t>Drei Anlassfälle:</a:t>
            </a:r>
          </a:p>
          <a:p>
            <a:pPr>
              <a:lnSpc>
                <a:spcPct val="150000"/>
              </a:lnSpc>
              <a:spcBef>
                <a:spcPts val="0"/>
              </a:spcBef>
              <a:spcAft>
                <a:spcPts val="0"/>
              </a:spcAft>
              <a:buAutoNum type="arabicParenR"/>
            </a:pPr>
            <a:r>
              <a:rPr lang="de-AT" sz="1200" dirty="0">
                <a:solidFill>
                  <a:srgbClr val="414B37"/>
                </a:solidFill>
                <a:latin typeface="Franklin Gothic Book" panose="020B0503020102020204" pitchFamily="34" charset="0"/>
              </a:rPr>
              <a:t>Krisenfall</a:t>
            </a:r>
            <a:r>
              <a:rPr lang="de-AT" sz="1200" dirty="0">
                <a:latin typeface="Franklin Gothic Book" panose="020B0503020102020204" pitchFamily="34" charset="0"/>
              </a:rPr>
              <a:t>: 	im Kontext von internationalen Spannungen und einer eskalierenden 			Konfliktgefahr in mittelbarer oder unmittelbarer Nachbarschaft zu Österreich. 		</a:t>
            </a:r>
            <a:r>
              <a:rPr lang="de-AT" sz="1200" i="1" dirty="0">
                <a:latin typeface="Franklin Gothic Book" panose="020B0503020102020204" pitchFamily="34" charset="0"/>
              </a:rPr>
              <a:t>Fokus: wirtschaftliche Landesverteidigung inkl. der Vorsorge (WLV).</a:t>
            </a:r>
          </a:p>
          <a:p>
            <a:pPr marL="0" indent="0">
              <a:lnSpc>
                <a:spcPct val="150000"/>
              </a:lnSpc>
              <a:spcBef>
                <a:spcPts val="0"/>
              </a:spcBef>
              <a:spcAft>
                <a:spcPts val="0"/>
              </a:spcAft>
              <a:buNone/>
            </a:pPr>
            <a:r>
              <a:rPr lang="de-AT" sz="1200" dirty="0">
                <a:solidFill>
                  <a:srgbClr val="414B37"/>
                </a:solidFill>
                <a:latin typeface="Franklin Gothic Book" panose="020B0503020102020204" pitchFamily="34" charset="0"/>
              </a:rPr>
              <a:t>2) Neutralitätsfall:</a:t>
            </a:r>
            <a:r>
              <a:rPr lang="de-AT" sz="1200" dirty="0">
                <a:latin typeface="Franklin Gothic Book" panose="020B0503020102020204" pitchFamily="34" charset="0"/>
              </a:rPr>
              <a:t>	kriegerische Auseinandersetzung in der Nachbarschaft. Fokus: WLV + Maßnahmen 		zum Schutz der Zivilbevölkerung und staatlichen Einrichtungen (ZLV). Parallel dazu 		wird ÖBH mobilisiert.</a:t>
            </a:r>
          </a:p>
          <a:p>
            <a:pPr marL="0" indent="0">
              <a:lnSpc>
                <a:spcPct val="150000"/>
              </a:lnSpc>
              <a:spcBef>
                <a:spcPts val="0"/>
              </a:spcBef>
              <a:spcAft>
                <a:spcPts val="0"/>
              </a:spcAft>
              <a:buNone/>
            </a:pPr>
            <a:r>
              <a:rPr lang="de-AT" sz="1200" dirty="0">
                <a:solidFill>
                  <a:srgbClr val="414B37"/>
                </a:solidFill>
                <a:latin typeface="Franklin Gothic Book" panose="020B0503020102020204" pitchFamily="34" charset="0"/>
              </a:rPr>
              <a:t>3) Verteidigungsfall: 	</a:t>
            </a:r>
            <a:r>
              <a:rPr lang="de-AT" sz="1200" dirty="0">
                <a:latin typeface="Franklin Gothic Book" panose="020B0503020102020204" pitchFamily="34" charset="0"/>
              </a:rPr>
              <a:t>Angriff auf Österreich. </a:t>
            </a:r>
            <a:r>
              <a:rPr lang="de-AT" sz="1200" i="1" dirty="0">
                <a:latin typeface="Franklin Gothic Book" panose="020B0503020102020204" pitchFamily="34" charset="0"/>
              </a:rPr>
              <a:t>Fokus: MLV mit ÖBH.</a:t>
            </a:r>
          </a:p>
          <a:p>
            <a:pPr marL="0" indent="0">
              <a:lnSpc>
                <a:spcPct val="150000"/>
              </a:lnSpc>
              <a:spcBef>
                <a:spcPts val="0"/>
              </a:spcBef>
              <a:spcAft>
                <a:spcPts val="0"/>
              </a:spcAft>
              <a:buNone/>
            </a:pPr>
            <a:r>
              <a:rPr lang="de-AT" sz="1200" dirty="0">
                <a:solidFill>
                  <a:srgbClr val="414B37"/>
                </a:solidFill>
                <a:latin typeface="Franklin Gothic Book" panose="020B0503020102020204" pitchFamily="34" charset="0"/>
              </a:rPr>
              <a:t>… und in Friedenszeiten: </a:t>
            </a:r>
            <a:r>
              <a:rPr lang="de-AT" sz="1200" dirty="0">
                <a:latin typeface="Franklin Gothic Book" panose="020B0503020102020204" pitchFamily="34" charset="0"/>
              </a:rPr>
              <a:t>	GLV als geistiger „Überbau“ mit dem Fokus der Schaffung der </a:t>
            </a:r>
          </a:p>
          <a:p>
            <a:pPr marL="0" indent="0">
              <a:lnSpc>
                <a:spcPct val="150000"/>
              </a:lnSpc>
              <a:spcBef>
                <a:spcPts val="0"/>
              </a:spcBef>
              <a:spcAft>
                <a:spcPts val="0"/>
              </a:spcAft>
              <a:buNone/>
            </a:pPr>
            <a:r>
              <a:rPr lang="de-AT" sz="1200" dirty="0">
                <a:latin typeface="Franklin Gothic Book" panose="020B0503020102020204" pitchFamily="34" charset="0"/>
              </a:rPr>
              <a:t>		ideellen Voraussetzungen (für alle drei Anlassfälle), Förderung </a:t>
            </a:r>
          </a:p>
          <a:p>
            <a:pPr marL="0" indent="0">
              <a:lnSpc>
                <a:spcPct val="150000"/>
              </a:lnSpc>
              <a:spcBef>
                <a:spcPts val="0"/>
              </a:spcBef>
              <a:spcAft>
                <a:spcPts val="0"/>
              </a:spcAft>
              <a:buNone/>
            </a:pPr>
            <a:r>
              <a:rPr lang="de-AT" sz="1200" dirty="0">
                <a:latin typeface="Franklin Gothic Book" panose="020B0503020102020204" pitchFamily="34" charset="0"/>
              </a:rPr>
              <a:t>		bzw. Erhalt des Verständnisses für die ULV</a:t>
            </a:r>
          </a:p>
        </p:txBody>
      </p:sp>
      <p:grpSp>
        <p:nvGrpSpPr>
          <p:cNvPr id="10" name="Gruppieren 9"/>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11" name="Gerader Verbinder 10"/>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2" name="Gerader Verbinder 11"/>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3" name="Gerader Verbinder 12"/>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4" name="Gerader Verbinder 13"/>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358063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87534" y="1383288"/>
            <a:ext cx="5983894" cy="760177"/>
          </a:xfrm>
        </p:spPr>
        <p:txBody>
          <a:bodyPr/>
          <a:lstStyle/>
          <a:p>
            <a:r>
              <a:rPr lang="de-AT" sz="1800" dirty="0">
                <a:solidFill>
                  <a:srgbClr val="414B37"/>
                </a:solidFill>
                <a:latin typeface="Franklin Gothic Book" panose="020B0503020102020204" pitchFamily="34" charset="0"/>
              </a:rPr>
              <a:t>Rechtliche Grundlage der</a:t>
            </a:r>
            <a:br>
              <a:rPr lang="de-AT" sz="1800" dirty="0">
                <a:solidFill>
                  <a:srgbClr val="414B37"/>
                </a:solidFill>
                <a:latin typeface="Franklin Gothic Book" panose="020B0503020102020204" pitchFamily="34" charset="0"/>
              </a:rPr>
            </a:br>
            <a:r>
              <a:rPr lang="de-AT" sz="2500" dirty="0">
                <a:solidFill>
                  <a:srgbClr val="414B37"/>
                </a:solidFill>
                <a:latin typeface="Franklin Gothic Book" panose="020B0503020102020204" pitchFamily="34" charset="0"/>
              </a:rPr>
              <a:t>Umfassenden Landesverteidigung</a:t>
            </a:r>
          </a:p>
        </p:txBody>
      </p:sp>
      <p:sp>
        <p:nvSpPr>
          <p:cNvPr id="3" name="Inhaltsplatzhalter 2"/>
          <p:cNvSpPr>
            <a:spLocks noGrp="1"/>
          </p:cNvSpPr>
          <p:nvPr>
            <p:ph idx="1"/>
          </p:nvPr>
        </p:nvSpPr>
        <p:spPr>
          <a:xfrm>
            <a:off x="987534" y="2103288"/>
            <a:ext cx="7668590" cy="3032012"/>
          </a:xfrm>
        </p:spPr>
        <p:txBody>
          <a:bodyPr/>
          <a:lstStyle/>
          <a:p>
            <a:pPr marL="0" indent="0">
              <a:lnSpc>
                <a:spcPct val="150000"/>
              </a:lnSpc>
              <a:spcBef>
                <a:spcPts val="0"/>
              </a:spcBef>
              <a:spcAft>
                <a:spcPts val="0"/>
              </a:spcAft>
              <a:buNone/>
            </a:pPr>
            <a:r>
              <a:rPr lang="de-AT" sz="1100" dirty="0">
                <a:solidFill>
                  <a:srgbClr val="414B37"/>
                </a:solidFill>
                <a:latin typeface="Franklin Gothic Book" panose="020B0503020102020204" pitchFamily="34" charset="0"/>
              </a:rPr>
              <a:t>Artikel 9a. B-VG (1975)</a:t>
            </a:r>
          </a:p>
          <a:p>
            <a:pPr marL="0" indent="0">
              <a:lnSpc>
                <a:spcPct val="150000"/>
              </a:lnSpc>
              <a:spcBef>
                <a:spcPts val="0"/>
              </a:spcBef>
              <a:spcAft>
                <a:spcPts val="0"/>
              </a:spcAft>
              <a:buNone/>
            </a:pPr>
            <a:r>
              <a:rPr lang="de-AT" sz="1100" dirty="0">
                <a:latin typeface="Franklin Gothic Book" panose="020B0503020102020204" pitchFamily="34" charset="0"/>
              </a:rPr>
              <a:t>(1) Österreich bekennt sich zur umfassenden Landesverteidigung. Ihre Aufgabe ist es, die Unabhängigkeit nach außen sowie die Unverletzlichkeit und Einheit des Bundesgebietes zu bewahren, insbesondere zur Aufrechterhaltung und Verteidigung der immerwährenden Neutralität. Hiebei sind auch die verfassungsmäßigen Einrichtungen und ihre Handlungsfähigkeit sowie die demokratischen Freiheiten der Einwohner vor gewaltsamen Angriffen von außen zu schützen und zu verteidigen.</a:t>
            </a:r>
          </a:p>
          <a:p>
            <a:pPr marL="0" indent="0">
              <a:lnSpc>
                <a:spcPct val="150000"/>
              </a:lnSpc>
              <a:spcBef>
                <a:spcPts val="0"/>
              </a:spcBef>
              <a:spcAft>
                <a:spcPts val="0"/>
              </a:spcAft>
              <a:buNone/>
            </a:pPr>
            <a:r>
              <a:rPr lang="de-AT" sz="1100" dirty="0">
                <a:latin typeface="Franklin Gothic Book" panose="020B0503020102020204" pitchFamily="34" charset="0"/>
              </a:rPr>
              <a:t>(2) Zur umfassenden Landesverteidigung gehören die militärische, die geistige, die zivile und die wirtschaftliche Landesverteidigung.</a:t>
            </a:r>
          </a:p>
          <a:p>
            <a:pPr marL="0" indent="0">
              <a:lnSpc>
                <a:spcPct val="150000"/>
              </a:lnSpc>
              <a:spcBef>
                <a:spcPts val="0"/>
              </a:spcBef>
              <a:spcAft>
                <a:spcPts val="0"/>
              </a:spcAft>
              <a:buNone/>
            </a:pPr>
            <a:r>
              <a:rPr lang="de-AT" sz="1100" dirty="0">
                <a:latin typeface="Franklin Gothic Book" panose="020B0503020102020204" pitchFamily="34" charset="0"/>
              </a:rPr>
              <a:t>(3) Jeder männliche Staatsbürger ist wehrpflichtig. Staatsbürgerinnen können freiwillig Dienst im </a:t>
            </a:r>
          </a:p>
          <a:p>
            <a:pPr marL="0" indent="0">
              <a:lnSpc>
                <a:spcPct val="150000"/>
              </a:lnSpc>
              <a:spcBef>
                <a:spcPts val="0"/>
              </a:spcBef>
              <a:spcAft>
                <a:spcPts val="0"/>
              </a:spcAft>
              <a:buNone/>
            </a:pPr>
            <a:r>
              <a:rPr lang="de-AT" sz="1100" dirty="0">
                <a:latin typeface="Franklin Gothic Book" panose="020B0503020102020204" pitchFamily="34" charset="0"/>
              </a:rPr>
              <a:t>Bundesheer als Soldatinnen leisten und haben das Recht, diesen Dienst zu beenden.</a:t>
            </a:r>
          </a:p>
          <a:p>
            <a:pPr marL="0" indent="0">
              <a:lnSpc>
                <a:spcPct val="150000"/>
              </a:lnSpc>
              <a:spcBef>
                <a:spcPts val="0"/>
              </a:spcBef>
              <a:spcAft>
                <a:spcPts val="0"/>
              </a:spcAft>
              <a:buNone/>
            </a:pPr>
            <a:r>
              <a:rPr lang="de-AT" sz="1100" dirty="0">
                <a:latin typeface="Franklin Gothic Book" panose="020B0503020102020204" pitchFamily="34" charset="0"/>
              </a:rPr>
              <a:t>(4) Wer die Erfüllung der Wehrpflicht aus Gewissensgründen verweigert und hievon befreit wird, </a:t>
            </a:r>
          </a:p>
          <a:p>
            <a:pPr marL="0" indent="0">
              <a:lnSpc>
                <a:spcPct val="150000"/>
              </a:lnSpc>
              <a:spcBef>
                <a:spcPts val="0"/>
              </a:spcBef>
              <a:spcAft>
                <a:spcPts val="0"/>
              </a:spcAft>
              <a:buNone/>
            </a:pPr>
            <a:r>
              <a:rPr lang="de-AT" sz="1100" dirty="0">
                <a:latin typeface="Franklin Gothic Book" panose="020B0503020102020204" pitchFamily="34" charset="0"/>
              </a:rPr>
              <a:t>hat </a:t>
            </a:r>
            <a:r>
              <a:rPr lang="de-AT" sz="1100" dirty="0" err="1">
                <a:latin typeface="Franklin Gothic Book" panose="020B0503020102020204" pitchFamily="34" charset="0"/>
              </a:rPr>
              <a:t>diePflicht</a:t>
            </a:r>
            <a:r>
              <a:rPr lang="de-AT" sz="1100" dirty="0">
                <a:latin typeface="Franklin Gothic Book" panose="020B0503020102020204" pitchFamily="34" charset="0"/>
              </a:rPr>
              <a:t>, einen Ersatzdienst (Zivildienst) zu leisten.</a:t>
            </a:r>
          </a:p>
        </p:txBody>
      </p:sp>
      <p:grpSp>
        <p:nvGrpSpPr>
          <p:cNvPr id="9" name="Gruppieren 8"/>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10" name="Gerader Verbinder 9"/>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1" name="Gerader Verbinder 10"/>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2" name="Gerader Verbinder 11"/>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3" name="Gerader Verbinder 12"/>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017481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87534" y="1511900"/>
            <a:ext cx="5983894" cy="731346"/>
          </a:xfrm>
        </p:spPr>
        <p:txBody>
          <a:bodyPr>
            <a:noAutofit/>
          </a:bodyPr>
          <a:lstStyle/>
          <a:p>
            <a:r>
              <a:rPr lang="de-AT" sz="1800" dirty="0">
                <a:solidFill>
                  <a:srgbClr val="414B37"/>
                </a:solidFill>
                <a:latin typeface="Franklin Gothic Book" panose="020B0503020102020204" pitchFamily="34" charset="0"/>
              </a:rPr>
              <a:t>Grundlagendokumente zur</a:t>
            </a:r>
            <a:r>
              <a:rPr lang="de-AT" sz="2250" dirty="0">
                <a:solidFill>
                  <a:srgbClr val="414B37"/>
                </a:solidFill>
                <a:latin typeface="Franklin Gothic Book" panose="020B0503020102020204" pitchFamily="34" charset="0"/>
              </a:rPr>
              <a:t/>
            </a:r>
            <a:br>
              <a:rPr lang="de-AT" sz="2250" dirty="0">
                <a:solidFill>
                  <a:srgbClr val="414B37"/>
                </a:solidFill>
                <a:latin typeface="Franklin Gothic Book" panose="020B0503020102020204" pitchFamily="34" charset="0"/>
              </a:rPr>
            </a:br>
            <a:r>
              <a:rPr lang="de-AT" sz="2500" dirty="0">
                <a:solidFill>
                  <a:srgbClr val="414B37"/>
                </a:solidFill>
                <a:latin typeface="Franklin Gothic Book" panose="020B0503020102020204" pitchFamily="34" charset="0"/>
              </a:rPr>
              <a:t>Umfassenden Landesverteidigung</a:t>
            </a:r>
          </a:p>
        </p:txBody>
      </p:sp>
      <p:sp>
        <p:nvSpPr>
          <p:cNvPr id="3" name="Inhaltsplatzhalter 2"/>
          <p:cNvSpPr>
            <a:spLocks noGrp="1"/>
          </p:cNvSpPr>
          <p:nvPr>
            <p:ph idx="1"/>
          </p:nvPr>
        </p:nvSpPr>
        <p:spPr>
          <a:xfrm>
            <a:off x="987535" y="2231900"/>
            <a:ext cx="5252048" cy="3081762"/>
          </a:xfrm>
        </p:spPr>
        <p:txBody>
          <a:bodyPr/>
          <a:lstStyle/>
          <a:p>
            <a:pPr>
              <a:lnSpc>
                <a:spcPct val="150000"/>
              </a:lnSpc>
              <a:spcBef>
                <a:spcPts val="0"/>
              </a:spcBef>
              <a:spcAft>
                <a:spcPts val="0"/>
              </a:spcAft>
            </a:pPr>
            <a:r>
              <a:rPr lang="de-AT" sz="1200" dirty="0">
                <a:latin typeface="Franklin Gothic Book" panose="020B0503020102020204" pitchFamily="34" charset="0"/>
              </a:rPr>
              <a:t>B-VG „Umfassende Landesverteidigung“ im Juni 1975</a:t>
            </a:r>
          </a:p>
          <a:p>
            <a:pPr>
              <a:lnSpc>
                <a:spcPct val="150000"/>
              </a:lnSpc>
              <a:spcBef>
                <a:spcPts val="0"/>
              </a:spcBef>
              <a:spcAft>
                <a:spcPts val="0"/>
              </a:spcAft>
            </a:pPr>
            <a:r>
              <a:rPr lang="de-AT" sz="1200" dirty="0">
                <a:latin typeface="Franklin Gothic Book" panose="020B0503020102020204" pitchFamily="34" charset="0"/>
              </a:rPr>
              <a:t>Entwurf Landesverteidigungsplan im April 1976</a:t>
            </a:r>
          </a:p>
          <a:p>
            <a:pPr>
              <a:lnSpc>
                <a:spcPct val="150000"/>
              </a:lnSpc>
              <a:spcBef>
                <a:spcPts val="0"/>
              </a:spcBef>
              <a:spcAft>
                <a:spcPts val="0"/>
              </a:spcAft>
            </a:pPr>
            <a:r>
              <a:rPr lang="de-AT" sz="1200" dirty="0">
                <a:latin typeface="Franklin Gothic Book" panose="020B0503020102020204" pitchFamily="34" charset="0"/>
              </a:rPr>
              <a:t>Landesverteidigungsplan aus 1983  (1985 veröffentlicht)</a:t>
            </a:r>
          </a:p>
          <a:p>
            <a:pPr lvl="1">
              <a:lnSpc>
                <a:spcPct val="150000"/>
              </a:lnSpc>
              <a:spcBef>
                <a:spcPts val="0"/>
              </a:spcBef>
              <a:spcAft>
                <a:spcPts val="0"/>
              </a:spcAft>
            </a:pPr>
            <a:r>
              <a:rPr lang="de-AT" sz="1200" dirty="0">
                <a:latin typeface="Franklin Gothic Book" panose="020B0503020102020204" pitchFamily="34" charset="0"/>
              </a:rPr>
              <a:t>Durch Bundesregierung und einstimmig durch die </a:t>
            </a:r>
            <a:br>
              <a:rPr lang="de-AT" sz="1200" dirty="0">
                <a:latin typeface="Franklin Gothic Book" panose="020B0503020102020204" pitchFamily="34" charset="0"/>
              </a:rPr>
            </a:br>
            <a:r>
              <a:rPr lang="de-AT" sz="1200" dirty="0">
                <a:latin typeface="Franklin Gothic Book" panose="020B0503020102020204" pitchFamily="34" charset="0"/>
              </a:rPr>
              <a:t>damaligen Parlamentsparteien beschlossen</a:t>
            </a:r>
          </a:p>
          <a:p>
            <a:pPr>
              <a:lnSpc>
                <a:spcPct val="150000"/>
              </a:lnSpc>
              <a:spcBef>
                <a:spcPts val="0"/>
              </a:spcBef>
              <a:spcAft>
                <a:spcPts val="0"/>
              </a:spcAft>
            </a:pPr>
            <a:r>
              <a:rPr lang="de-AT" sz="1200" dirty="0">
                <a:latin typeface="Franklin Gothic Book" panose="020B0503020102020204" pitchFamily="34" charset="0"/>
              </a:rPr>
              <a:t>Österreichische Sicherheitsstrategie aus 2013</a:t>
            </a:r>
          </a:p>
          <a:p>
            <a:pPr lvl="1">
              <a:lnSpc>
                <a:spcPct val="150000"/>
              </a:lnSpc>
              <a:spcBef>
                <a:spcPts val="0"/>
              </a:spcBef>
              <a:spcAft>
                <a:spcPts val="0"/>
              </a:spcAft>
            </a:pPr>
            <a:r>
              <a:rPr lang="de-AT" sz="1200" dirty="0">
                <a:latin typeface="Franklin Gothic Book" panose="020B0503020102020204" pitchFamily="34" charset="0"/>
              </a:rPr>
              <a:t>Umfassende Sicherheitsvorsorge (USV)</a:t>
            </a:r>
          </a:p>
          <a:p>
            <a:pPr>
              <a:lnSpc>
                <a:spcPct val="150000"/>
              </a:lnSpc>
              <a:spcBef>
                <a:spcPts val="0"/>
              </a:spcBef>
              <a:spcAft>
                <a:spcPts val="0"/>
              </a:spcAft>
            </a:pPr>
            <a:r>
              <a:rPr lang="de-AT" sz="1200" dirty="0">
                <a:latin typeface="Franklin Gothic Book" panose="020B0503020102020204" pitchFamily="34" charset="0"/>
              </a:rPr>
              <a:t>Teilstrategie Verteidigungspolitik aus 2014</a:t>
            </a:r>
          </a:p>
          <a:p>
            <a:pPr lvl="1">
              <a:lnSpc>
                <a:spcPct val="150000"/>
              </a:lnSpc>
              <a:spcBef>
                <a:spcPts val="0"/>
              </a:spcBef>
              <a:spcAft>
                <a:spcPts val="0"/>
              </a:spcAft>
            </a:pPr>
            <a:r>
              <a:rPr lang="de-AT" sz="1200" dirty="0">
                <a:latin typeface="Franklin Gothic Book" panose="020B0503020102020204" pitchFamily="34" charset="0"/>
              </a:rPr>
              <a:t>Auftrag, Aufgaben und Zielvorgaben für das ÖBH</a:t>
            </a:r>
          </a:p>
        </p:txBody>
      </p:sp>
      <p:pic>
        <p:nvPicPr>
          <p:cNvPr id="5" name="Grafik 4"/>
          <p:cNvPicPr preferRelativeResize="0">
            <a:picLocks/>
          </p:cNvPicPr>
          <p:nvPr/>
        </p:nvPicPr>
        <p:blipFill rotWithShape="1">
          <a:blip r:embed="rId3" cstate="print">
            <a:extLst>
              <a:ext uri="{28A0092B-C50C-407E-A947-70E740481C1C}">
                <a14:useLocalDpi xmlns:a14="http://schemas.microsoft.com/office/drawing/2010/main" val="0"/>
              </a:ext>
            </a:extLst>
          </a:blip>
          <a:srcRect l="4772" t="6509" b="2507"/>
          <a:stretch/>
        </p:blipFill>
        <p:spPr>
          <a:xfrm>
            <a:off x="6150594" y="1584930"/>
            <a:ext cx="1008000" cy="1440000"/>
          </a:xfrm>
          <a:prstGeom prst="rect">
            <a:avLst/>
          </a:prstGeom>
        </p:spPr>
      </p:pic>
      <p:pic>
        <p:nvPicPr>
          <p:cNvPr id="6" name="Grafik 5"/>
          <p:cNvPicPr preferRelativeResize="0">
            <a:picLocks/>
          </p:cNvPicPr>
          <p:nvPr/>
        </p:nvPicPr>
        <p:blipFill>
          <a:blip r:embed="rId4" cstate="print">
            <a:extLst>
              <a:ext uri="{28A0092B-C50C-407E-A947-70E740481C1C}">
                <a14:useLocalDpi xmlns:a14="http://schemas.microsoft.com/office/drawing/2010/main" val="0"/>
              </a:ext>
            </a:extLst>
          </a:blip>
          <a:stretch>
            <a:fillRect/>
          </a:stretch>
        </p:blipFill>
        <p:spPr>
          <a:xfrm>
            <a:off x="5899073" y="2924362"/>
            <a:ext cx="1080000" cy="1440000"/>
          </a:xfrm>
          <a:prstGeom prst="rect">
            <a:avLst/>
          </a:prstGeom>
        </p:spPr>
      </p:pic>
      <p:pic>
        <p:nvPicPr>
          <p:cNvPr id="7" name="Grafik 6"/>
          <p:cNvPicPr preferRelativeResize="0">
            <a:picLocks/>
          </p:cNvPicPr>
          <p:nvPr/>
        </p:nvPicPr>
        <p:blipFill>
          <a:blip r:embed="rId5" cstate="print">
            <a:extLst>
              <a:ext uri="{28A0092B-C50C-407E-A947-70E740481C1C}">
                <a14:useLocalDpi xmlns:a14="http://schemas.microsoft.com/office/drawing/2010/main" val="0"/>
              </a:ext>
            </a:extLst>
          </a:blip>
          <a:stretch>
            <a:fillRect/>
          </a:stretch>
        </p:blipFill>
        <p:spPr>
          <a:xfrm>
            <a:off x="5880841" y="3153366"/>
            <a:ext cx="1492817" cy="2070126"/>
          </a:xfrm>
          <a:prstGeom prst="rect">
            <a:avLst/>
          </a:prstGeom>
          <a:scene3d>
            <a:camera prst="isometricOffAxis2Top"/>
            <a:lightRig rig="threePt" dir="t"/>
          </a:scene3d>
        </p:spPr>
      </p:pic>
      <p:pic>
        <p:nvPicPr>
          <p:cNvPr id="8" name="Grafik 7"/>
          <p:cNvPicPr preferRelativeResize="0">
            <a:picLocks/>
          </p:cNvPicPr>
          <p:nvPr/>
        </p:nvPicPr>
        <p:blipFill>
          <a:blip r:embed="rId6" cstate="print">
            <a:extLst>
              <a:ext uri="{28A0092B-C50C-407E-A947-70E740481C1C}">
                <a14:useLocalDpi xmlns:a14="http://schemas.microsoft.com/office/drawing/2010/main" val="0"/>
              </a:ext>
            </a:extLst>
          </a:blip>
          <a:stretch>
            <a:fillRect/>
          </a:stretch>
        </p:blipFill>
        <p:spPr>
          <a:xfrm>
            <a:off x="6923285" y="2425804"/>
            <a:ext cx="1028665" cy="1483747"/>
          </a:xfrm>
          <a:prstGeom prst="rect">
            <a:avLst/>
          </a:prstGeom>
        </p:spPr>
      </p:pic>
      <p:grpSp>
        <p:nvGrpSpPr>
          <p:cNvPr id="14" name="Gruppieren 13"/>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15" name="Gerader Verbinder 14"/>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6" name="Gerader Verbinder 15"/>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7" name="Gerader Verbinder 16"/>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8" name="Gerader Verbinder 17"/>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590766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21618" y="2511471"/>
            <a:ext cx="3761007" cy="1615054"/>
          </a:xfrm>
        </p:spPr>
        <p:txBody>
          <a:bodyPr/>
          <a:lstStyle/>
          <a:p>
            <a:pPr lvl="1"/>
            <a:r>
              <a:rPr lang="de-AT" sz="2000" dirty="0">
                <a:latin typeface="Franklin Gothic Book" panose="020B0503020102020204" pitchFamily="34" charset="0"/>
              </a:rPr>
              <a:t>im Krisenfall</a:t>
            </a:r>
          </a:p>
          <a:p>
            <a:pPr lvl="1"/>
            <a:r>
              <a:rPr lang="de-AT" sz="2000" dirty="0">
                <a:latin typeface="Franklin Gothic Book" panose="020B0503020102020204" pitchFamily="34" charset="0"/>
              </a:rPr>
              <a:t>im Neutralitätsfall</a:t>
            </a:r>
          </a:p>
          <a:p>
            <a:pPr lvl="1"/>
            <a:r>
              <a:rPr lang="de-AT" sz="2000" dirty="0">
                <a:latin typeface="Franklin Gothic Book" panose="020B0503020102020204" pitchFamily="34" charset="0"/>
              </a:rPr>
              <a:t>im Verteidigungsfall</a:t>
            </a:r>
          </a:p>
          <a:p>
            <a:pPr lvl="1"/>
            <a:r>
              <a:rPr lang="de-AT" sz="2000" dirty="0">
                <a:latin typeface="Franklin Gothic Book" panose="020B0503020102020204" pitchFamily="34" charset="0"/>
              </a:rPr>
              <a:t>im Frieden</a:t>
            </a:r>
          </a:p>
        </p:txBody>
      </p:sp>
      <p:sp>
        <p:nvSpPr>
          <p:cNvPr id="10" name="Titel 1"/>
          <p:cNvSpPr txBox="1">
            <a:spLocks/>
          </p:cNvSpPr>
          <p:nvPr/>
        </p:nvSpPr>
        <p:spPr>
          <a:xfrm>
            <a:off x="987534" y="1342676"/>
            <a:ext cx="5983894" cy="880908"/>
          </a:xfrm>
        </p:spPr>
        <p:txBody>
          <a:bodyPr>
            <a:norm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a:lstStyle>
          <a:p>
            <a:r>
              <a:rPr lang="de-AT" sz="1400" dirty="0">
                <a:solidFill>
                  <a:srgbClr val="414B37"/>
                </a:solidFill>
                <a:latin typeface="Franklin Gothic Book" panose="020B0503020102020204" pitchFamily="34" charset="0"/>
              </a:rPr>
              <a:t>Was müsste aus Ihrer Sicht die</a:t>
            </a:r>
            <a:r>
              <a:rPr lang="de-AT" sz="2400" dirty="0">
                <a:solidFill>
                  <a:srgbClr val="414B37"/>
                </a:solidFill>
                <a:latin typeface="Franklin Gothic Book" panose="020B0503020102020204" pitchFamily="34" charset="0"/>
              </a:rPr>
              <a:t/>
            </a:r>
            <a:br>
              <a:rPr lang="de-AT" sz="2400" dirty="0">
                <a:solidFill>
                  <a:srgbClr val="414B37"/>
                </a:solidFill>
                <a:latin typeface="Franklin Gothic Book" panose="020B0503020102020204" pitchFamily="34" charset="0"/>
              </a:rPr>
            </a:br>
            <a:r>
              <a:rPr lang="de-AT" sz="2500" dirty="0">
                <a:solidFill>
                  <a:srgbClr val="414B37"/>
                </a:solidFill>
                <a:latin typeface="Franklin Gothic Book" panose="020B0503020102020204" pitchFamily="34" charset="0"/>
              </a:rPr>
              <a:t>Militärische Landesverteidigung (MLV)</a:t>
            </a:r>
            <a:br>
              <a:rPr lang="de-AT" sz="2500" dirty="0">
                <a:solidFill>
                  <a:srgbClr val="414B37"/>
                </a:solidFill>
                <a:latin typeface="Franklin Gothic Book" panose="020B0503020102020204" pitchFamily="34" charset="0"/>
              </a:rPr>
            </a:br>
            <a:r>
              <a:rPr lang="de-AT" sz="1400" dirty="0">
                <a:solidFill>
                  <a:srgbClr val="414B37"/>
                </a:solidFill>
                <a:latin typeface="Franklin Gothic Book" panose="020B0503020102020204" pitchFamily="34" charset="0"/>
              </a:rPr>
              <a:t>für Österreich leisten </a:t>
            </a:r>
            <a:r>
              <a:rPr lang="de-AT" sz="1400" dirty="0" smtClean="0">
                <a:solidFill>
                  <a:srgbClr val="414B37"/>
                </a:solidFill>
                <a:latin typeface="Franklin Gothic Book" panose="020B0503020102020204" pitchFamily="34" charset="0"/>
              </a:rPr>
              <a:t>können?</a:t>
            </a:r>
            <a:endParaRPr lang="de-AT" sz="1400" dirty="0">
              <a:solidFill>
                <a:srgbClr val="414B37"/>
              </a:solidFill>
              <a:latin typeface="Franklin Gothic Book" panose="020B0503020102020204" pitchFamily="34" charset="0"/>
            </a:endParaRPr>
          </a:p>
        </p:txBody>
      </p:sp>
      <p:grpSp>
        <p:nvGrpSpPr>
          <p:cNvPr id="2" name="Gruppieren 1"/>
          <p:cNvGrpSpPr/>
          <p:nvPr/>
        </p:nvGrpSpPr>
        <p:grpSpPr>
          <a:xfrm>
            <a:off x="3565817" y="2377735"/>
            <a:ext cx="4137157" cy="1882526"/>
            <a:chOff x="3350059" y="2160042"/>
            <a:chExt cx="5126172" cy="2332557"/>
          </a:xfrm>
        </p:grpSpPr>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081896" y="2160042"/>
              <a:ext cx="1617739" cy="113840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2" name="Picture 8"/>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081896" y="3367402"/>
              <a:ext cx="1617739" cy="1125197"/>
            </a:xfrm>
            <a:prstGeom prst="rect">
              <a:avLst/>
            </a:prstGeom>
            <a:noFill/>
            <a:effectLst>
              <a:reflection blurRad="6350" stA="20000" endPos="55500" dist="50800" dir="5400000" sy="-100000" algn="bl" rotWithShape="0"/>
            </a:effectLst>
            <a:extLst>
              <a:ext uri="{909E8E84-426E-40DD-AFC4-6F175D3DCCD1}">
                <a14:hiddenFill xmlns:a14="http://schemas.microsoft.com/office/drawing/2010/main">
                  <a:solidFill>
                    <a:srgbClr val="FFFFFF"/>
                  </a:solidFill>
                </a14:hiddenFill>
              </a:ext>
            </a:extLst>
          </p:spPr>
        </p:pic>
        <p:pic>
          <p:nvPicPr>
            <p:cNvPr id="13" name="Picture 10"/>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373627" y="3367402"/>
              <a:ext cx="1639283" cy="1125196"/>
            </a:xfrm>
            <a:prstGeom prst="rect">
              <a:avLst/>
            </a:prstGeom>
            <a:noFill/>
            <a:effectLst>
              <a:reflection blurRad="6350" stA="20000" endPos="55500" dist="50800" dir="5400000" sy="-100000" algn="bl" rotWithShape="0"/>
            </a:effectLst>
            <a:extLst>
              <a:ext uri="{909E8E84-426E-40DD-AFC4-6F175D3DCCD1}">
                <a14:hiddenFill xmlns:a14="http://schemas.microsoft.com/office/drawing/2010/main">
                  <a:solidFill>
                    <a:srgbClr val="FFFFFF"/>
                  </a:solidFill>
                </a14:hiddenFill>
              </a:ext>
            </a:extLst>
          </p:spPr>
        </p:pic>
        <p:pic>
          <p:nvPicPr>
            <p:cNvPr id="14" name="Picture 1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768620" y="2160042"/>
              <a:ext cx="1707611" cy="1138407"/>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5" name="Grafik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68620" y="3363227"/>
              <a:ext cx="1707610" cy="1129371"/>
            </a:xfrm>
            <a:prstGeom prst="rect">
              <a:avLst/>
            </a:prstGeom>
            <a:effectLst>
              <a:reflection blurRad="6350" stA="20000" endPos="55500" dist="50800" dir="5400000" sy="-100000" algn="bl" rotWithShape="0"/>
            </a:effectLst>
          </p:spPr>
        </p:pic>
        <p:pic>
          <p:nvPicPr>
            <p:cNvPr id="16" name="Grafik 15"/>
            <p:cNvPicPr>
              <a:picLocks noChangeAspect="1"/>
            </p:cNvPicPr>
            <p:nvPr/>
          </p:nvPicPr>
          <p:blipFill rotWithShape="1">
            <a:blip r:embed="rId8">
              <a:extLst>
                <a:ext uri="{28A0092B-C50C-407E-A947-70E740481C1C}">
                  <a14:useLocalDpi xmlns:a14="http://schemas.microsoft.com/office/drawing/2010/main" val="0"/>
                </a:ext>
              </a:extLst>
            </a:blip>
            <a:srcRect t="3001" r="6121"/>
            <a:stretch/>
          </p:blipFill>
          <p:spPr>
            <a:xfrm>
              <a:off x="3350059" y="2168658"/>
              <a:ext cx="1662851" cy="1129792"/>
            </a:xfrm>
            <a:prstGeom prst="rect">
              <a:avLst/>
            </a:prstGeom>
          </p:spPr>
        </p:pic>
      </p:grpSp>
      <p:grpSp>
        <p:nvGrpSpPr>
          <p:cNvPr id="22" name="Gruppieren 21"/>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23" name="Gerader Verbinder 22"/>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24" name="Gerader Verbinder 23"/>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25" name="Gerader Verbinder 24"/>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26" name="Gerader Verbinder 25"/>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392578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87534" y="1441544"/>
            <a:ext cx="5983894" cy="409636"/>
          </a:xfrm>
        </p:spPr>
        <p:txBody>
          <a:bodyPr>
            <a:noAutofit/>
          </a:bodyPr>
          <a:lstStyle/>
          <a:p>
            <a:r>
              <a:rPr lang="de-AT" sz="2500" dirty="0">
                <a:solidFill>
                  <a:srgbClr val="414B37"/>
                </a:solidFill>
                <a:latin typeface="Franklin Gothic Book" panose="020B0503020102020204" pitchFamily="34" charset="0"/>
              </a:rPr>
              <a:t>Militärische Landesverteidigung</a:t>
            </a:r>
          </a:p>
        </p:txBody>
      </p:sp>
      <p:sp>
        <p:nvSpPr>
          <p:cNvPr id="3" name="Inhaltsplatzhalter 2"/>
          <p:cNvSpPr>
            <a:spLocks noGrp="1"/>
          </p:cNvSpPr>
          <p:nvPr>
            <p:ph idx="1"/>
          </p:nvPr>
        </p:nvSpPr>
        <p:spPr>
          <a:xfrm>
            <a:off x="987534" y="1876850"/>
            <a:ext cx="7470666" cy="3114900"/>
          </a:xfrm>
        </p:spPr>
        <p:txBody>
          <a:bodyPr>
            <a:noAutofit/>
          </a:bodyPr>
          <a:lstStyle/>
          <a:p>
            <a:pPr marL="0" indent="0">
              <a:lnSpc>
                <a:spcPct val="150000"/>
              </a:lnSpc>
              <a:spcBef>
                <a:spcPts val="0"/>
              </a:spcBef>
              <a:spcAft>
                <a:spcPts val="0"/>
              </a:spcAft>
              <a:buNone/>
            </a:pPr>
            <a:r>
              <a:rPr lang="de-AT" sz="1800" dirty="0">
                <a:solidFill>
                  <a:srgbClr val="414B37"/>
                </a:solidFill>
                <a:latin typeface="Franklin Gothic Book" panose="020B0503020102020204" pitchFamily="34" charset="0"/>
              </a:rPr>
              <a:t>Grundsätze:</a:t>
            </a:r>
            <a:endParaRPr lang="de-AT" sz="1800" u="sng" dirty="0">
              <a:solidFill>
                <a:srgbClr val="414B37"/>
              </a:solidFill>
              <a:latin typeface="Franklin Gothic Book" panose="020B0503020102020204" pitchFamily="34" charset="0"/>
            </a:endParaRPr>
          </a:p>
          <a:p>
            <a:pPr>
              <a:lnSpc>
                <a:spcPct val="150000"/>
              </a:lnSpc>
              <a:spcBef>
                <a:spcPts val="0"/>
              </a:spcBef>
              <a:spcAft>
                <a:spcPts val="0"/>
              </a:spcAft>
            </a:pPr>
            <a:r>
              <a:rPr lang="de-AT" sz="1200" dirty="0">
                <a:latin typeface="Franklin Gothic Book" panose="020B0503020102020204" pitchFamily="34" charset="0"/>
              </a:rPr>
              <a:t>Glaubwürdigkeit, Abhaltestrategie, Defensivkonzept</a:t>
            </a:r>
          </a:p>
          <a:p>
            <a:pPr>
              <a:lnSpc>
                <a:spcPct val="150000"/>
              </a:lnSpc>
              <a:spcBef>
                <a:spcPts val="0"/>
              </a:spcBef>
              <a:spcAft>
                <a:spcPts val="0"/>
              </a:spcAft>
            </a:pPr>
            <a:r>
              <a:rPr lang="de-AT" sz="1200" dirty="0">
                <a:latin typeface="Franklin Gothic Book" panose="020B0503020102020204" pitchFamily="34" charset="0"/>
              </a:rPr>
              <a:t>in Friedenszeiten auf Krisen-, Neutralitäts- oder Verteidigungsfall vorbereiten</a:t>
            </a:r>
          </a:p>
          <a:p>
            <a:pPr>
              <a:lnSpc>
                <a:spcPct val="150000"/>
              </a:lnSpc>
              <a:spcBef>
                <a:spcPts val="0"/>
              </a:spcBef>
              <a:spcAft>
                <a:spcPts val="0"/>
              </a:spcAft>
            </a:pPr>
            <a:r>
              <a:rPr lang="de-AT" sz="1200" dirty="0">
                <a:latin typeface="Franklin Gothic Book" panose="020B0503020102020204" pitchFamily="34" charset="0"/>
              </a:rPr>
              <a:t>im Krisenfall: Unterstützung der für Hilfe zuständigen staatlichen Strukturen</a:t>
            </a:r>
          </a:p>
          <a:p>
            <a:pPr>
              <a:lnSpc>
                <a:spcPct val="150000"/>
              </a:lnSpc>
              <a:spcBef>
                <a:spcPts val="0"/>
              </a:spcBef>
              <a:spcAft>
                <a:spcPts val="0"/>
              </a:spcAft>
            </a:pPr>
            <a:r>
              <a:rPr lang="de-AT" sz="1200" dirty="0">
                <a:latin typeface="Franklin Gothic Book" panose="020B0503020102020204" pitchFamily="34" charset="0"/>
              </a:rPr>
              <a:t>im Neutralitätsfall: Sicherung der Grenzen, grenznahen Gebiete und des </a:t>
            </a:r>
            <a:r>
              <a:rPr lang="de-AT" sz="1200" dirty="0" smtClean="0">
                <a:latin typeface="Franklin Gothic Book" panose="020B0503020102020204" pitchFamily="34" charset="0"/>
              </a:rPr>
              <a:t>Luftraumes </a:t>
            </a:r>
            <a:r>
              <a:rPr lang="de-AT" sz="1200" dirty="0">
                <a:latin typeface="Franklin Gothic Book" panose="020B0503020102020204" pitchFamily="34" charset="0"/>
              </a:rPr>
              <a:t>(Luftraumsouveränität)</a:t>
            </a:r>
          </a:p>
          <a:p>
            <a:pPr>
              <a:lnSpc>
                <a:spcPct val="150000"/>
              </a:lnSpc>
              <a:spcBef>
                <a:spcPts val="0"/>
              </a:spcBef>
              <a:spcAft>
                <a:spcPts val="0"/>
              </a:spcAft>
            </a:pPr>
            <a:r>
              <a:rPr lang="de-AT" sz="1200" dirty="0">
                <a:latin typeface="Franklin Gothic Book" panose="020B0503020102020204" pitchFamily="34" charset="0"/>
              </a:rPr>
              <a:t>im Verteidigungsfall: Behauptung der Funktionen und eines möglichst großen </a:t>
            </a:r>
            <a:r>
              <a:rPr lang="de-AT" sz="1200" dirty="0" smtClean="0">
                <a:latin typeface="Franklin Gothic Book" panose="020B0503020102020204" pitchFamily="34" charset="0"/>
              </a:rPr>
              <a:t>Territoriums </a:t>
            </a:r>
            <a:r>
              <a:rPr lang="de-AT" sz="1200" dirty="0">
                <a:latin typeface="Franklin Gothic Book" panose="020B0503020102020204" pitchFamily="34" charset="0"/>
              </a:rPr>
              <a:t>des Staates</a:t>
            </a:r>
          </a:p>
          <a:p>
            <a:pPr>
              <a:lnSpc>
                <a:spcPct val="150000"/>
              </a:lnSpc>
              <a:spcBef>
                <a:spcPts val="0"/>
              </a:spcBef>
              <a:spcAft>
                <a:spcPts val="0"/>
              </a:spcAft>
            </a:pPr>
            <a:r>
              <a:rPr lang="de-AT" sz="1200" dirty="0">
                <a:latin typeface="Franklin Gothic Book" panose="020B0503020102020204" pitchFamily="34" charset="0"/>
              </a:rPr>
              <a:t>Streitkräfte einsatzbereit und einsatzfähig halten</a:t>
            </a:r>
          </a:p>
          <a:p>
            <a:pPr>
              <a:lnSpc>
                <a:spcPct val="150000"/>
              </a:lnSpc>
              <a:spcBef>
                <a:spcPts val="0"/>
              </a:spcBef>
              <a:spcAft>
                <a:spcPts val="0"/>
              </a:spcAft>
            </a:pPr>
            <a:r>
              <a:rPr lang="de-AT" sz="1200" dirty="0">
                <a:latin typeface="Franklin Gothic Book" panose="020B0503020102020204" pitchFamily="34" charset="0"/>
              </a:rPr>
              <a:t>immer mit möglichst geringer Gefährdung der Zivilbevölkerung</a:t>
            </a:r>
          </a:p>
        </p:txBody>
      </p:sp>
      <p:grpSp>
        <p:nvGrpSpPr>
          <p:cNvPr id="4" name="Gruppieren 3"/>
          <p:cNvGrpSpPr/>
          <p:nvPr/>
        </p:nvGrpSpPr>
        <p:grpSpPr>
          <a:xfrm>
            <a:off x="-18108" y="1086415"/>
            <a:ext cx="9162107" cy="4057085"/>
            <a:chOff x="-18108" y="1086415"/>
            <a:chExt cx="9162107" cy="4057085"/>
          </a:xfrm>
        </p:grpSpPr>
        <p:cxnSp>
          <p:nvCxnSpPr>
            <p:cNvPr id="5" name="Gerader Verbinder 4"/>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6" name="Gerader Verbinder 5"/>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7" name="Gerader Verbinder 6"/>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8" name="Gerader Verbinder 7"/>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408278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87534" y="1423420"/>
            <a:ext cx="5983894" cy="429394"/>
          </a:xfrm>
        </p:spPr>
        <p:txBody>
          <a:bodyPr>
            <a:noAutofit/>
          </a:bodyPr>
          <a:lstStyle/>
          <a:p>
            <a:r>
              <a:rPr lang="de-AT" sz="2500" dirty="0">
                <a:solidFill>
                  <a:srgbClr val="414B37"/>
                </a:solidFill>
                <a:latin typeface="Franklin Gothic Book" panose="020B0503020102020204" pitchFamily="34" charset="0"/>
              </a:rPr>
              <a:t>Militärische Landesverteidigung</a:t>
            </a:r>
          </a:p>
        </p:txBody>
      </p:sp>
      <p:sp>
        <p:nvSpPr>
          <p:cNvPr id="3" name="Inhaltsplatzhalter 2"/>
          <p:cNvSpPr>
            <a:spLocks noGrp="1"/>
          </p:cNvSpPr>
          <p:nvPr>
            <p:ph idx="1"/>
          </p:nvPr>
        </p:nvSpPr>
        <p:spPr>
          <a:xfrm>
            <a:off x="987533" y="1804936"/>
            <a:ext cx="7618629" cy="3397998"/>
          </a:xfrm>
        </p:spPr>
        <p:txBody>
          <a:bodyPr/>
          <a:lstStyle/>
          <a:p>
            <a:pPr marL="0" indent="0">
              <a:lnSpc>
                <a:spcPct val="150000"/>
              </a:lnSpc>
              <a:spcBef>
                <a:spcPts val="0"/>
              </a:spcBef>
              <a:buNone/>
            </a:pPr>
            <a:r>
              <a:rPr lang="de-AT" sz="1800" dirty="0">
                <a:solidFill>
                  <a:srgbClr val="414B37"/>
                </a:solidFill>
                <a:latin typeface="Franklin Gothic Book" panose="020B0503020102020204" pitchFamily="34" charset="0"/>
              </a:rPr>
              <a:t>Aufgaben:</a:t>
            </a:r>
            <a:endParaRPr lang="de-AT" sz="1800" u="sng" dirty="0">
              <a:solidFill>
                <a:srgbClr val="414B37"/>
              </a:solidFill>
              <a:latin typeface="Franklin Gothic Book" panose="020B0503020102020204" pitchFamily="34" charset="0"/>
            </a:endParaRPr>
          </a:p>
          <a:p>
            <a:pPr>
              <a:lnSpc>
                <a:spcPct val="150000"/>
              </a:lnSpc>
              <a:spcBef>
                <a:spcPts val="0"/>
              </a:spcBef>
            </a:pPr>
            <a:r>
              <a:rPr lang="de-AT" sz="1200" dirty="0">
                <a:latin typeface="Franklin Gothic Book" panose="020B0503020102020204" pitchFamily="34" charset="0"/>
              </a:rPr>
              <a:t>Abhaltestrategie (früher durch die Raumverteidigung)</a:t>
            </a:r>
          </a:p>
          <a:p>
            <a:pPr>
              <a:lnSpc>
                <a:spcPct val="150000"/>
              </a:lnSpc>
              <a:spcBef>
                <a:spcPts val="0"/>
              </a:spcBef>
            </a:pPr>
            <a:r>
              <a:rPr lang="de-AT" sz="1200" dirty="0">
                <a:latin typeface="Franklin Gothic Book" panose="020B0503020102020204" pitchFamily="34" charset="0"/>
              </a:rPr>
              <a:t>Abwehr von Angriffen von außen (nicht nur klassisch militärisch, sondern auch Hybride </a:t>
            </a:r>
            <a:br>
              <a:rPr lang="de-AT" sz="1200" dirty="0">
                <a:latin typeface="Franklin Gothic Book" panose="020B0503020102020204" pitchFamily="34" charset="0"/>
              </a:rPr>
            </a:br>
            <a:r>
              <a:rPr lang="de-AT" sz="1200" dirty="0">
                <a:latin typeface="Franklin Gothic Book" panose="020B0503020102020204" pitchFamily="34" charset="0"/>
              </a:rPr>
              <a:t>oder Cyberangriffe)</a:t>
            </a:r>
          </a:p>
          <a:p>
            <a:pPr>
              <a:lnSpc>
                <a:spcPct val="150000"/>
              </a:lnSpc>
              <a:spcBef>
                <a:spcPts val="0"/>
              </a:spcBef>
            </a:pPr>
            <a:r>
              <a:rPr lang="de-AT" sz="1200" dirty="0">
                <a:latin typeface="Franklin Gothic Book" panose="020B0503020102020204" pitchFamily="34" charset="0"/>
              </a:rPr>
              <a:t>Operativ-taktische und geistig-psychologische Komponente</a:t>
            </a:r>
          </a:p>
          <a:p>
            <a:pPr>
              <a:lnSpc>
                <a:spcPct val="150000"/>
              </a:lnSpc>
              <a:spcBef>
                <a:spcPts val="0"/>
              </a:spcBef>
            </a:pPr>
            <a:r>
              <a:rPr lang="de-AT" sz="1200" dirty="0">
                <a:latin typeface="Franklin Gothic Book" panose="020B0503020102020204" pitchFamily="34" charset="0"/>
              </a:rPr>
              <a:t>Armee und Bevölkerung miteinander verbinden</a:t>
            </a:r>
          </a:p>
          <a:p>
            <a:pPr>
              <a:lnSpc>
                <a:spcPct val="150000"/>
              </a:lnSpc>
              <a:spcBef>
                <a:spcPts val="0"/>
              </a:spcBef>
            </a:pPr>
            <a:r>
              <a:rPr lang="de-AT" sz="1200" dirty="0">
                <a:latin typeface="Franklin Gothic Book" panose="020B0503020102020204" pitchFamily="34" charset="0"/>
              </a:rPr>
              <a:t>Selbstbehauptungswille der gesamten Bevölkerung (Stärkung der Miliz) fördern</a:t>
            </a:r>
          </a:p>
        </p:txBody>
      </p:sp>
      <p:pic>
        <p:nvPicPr>
          <p:cNvPr id="4098" name="Picture 2" descr="Bildergebnis für raumverteidigungskonzept"/>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4130" y="4086779"/>
            <a:ext cx="1354976" cy="774272"/>
          </a:xfrm>
          <a:prstGeom prst="rect">
            <a:avLst/>
          </a:prstGeom>
          <a:noFill/>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pic>
        <p:nvPicPr>
          <p:cNvPr id="4100" name="Picture 4" descr="Bildergebnis für raumverteidigungskonzept"/>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4130" y="4086779"/>
            <a:ext cx="1354976" cy="774272"/>
          </a:xfrm>
          <a:prstGeom prst="rect">
            <a:avLst/>
          </a:prstGeom>
          <a:noFill/>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pic>
        <p:nvPicPr>
          <p:cNvPr id="4102" name="Picture 6" descr="Bildergebnis für überlebensausbildung"/>
          <p:cNvPicPr preferRelativeResize="0">
            <a:picLocks noChangeArrowheads="1"/>
          </p:cNvPicPr>
          <p:nvPr/>
        </p:nvPicPr>
        <p:blipFill rotWithShape="1">
          <a:blip r:embed="rId5">
            <a:extLst>
              <a:ext uri="{28A0092B-C50C-407E-A947-70E740481C1C}">
                <a14:useLocalDpi xmlns:a14="http://schemas.microsoft.com/office/drawing/2010/main" val="0"/>
              </a:ext>
            </a:extLst>
          </a:blip>
          <a:srcRect r="16413"/>
          <a:stretch/>
        </p:blipFill>
        <p:spPr bwMode="auto">
          <a:xfrm>
            <a:off x="4194130" y="4086779"/>
            <a:ext cx="1161408" cy="774272"/>
          </a:xfrm>
          <a:prstGeom prst="rect">
            <a:avLst/>
          </a:prstGeom>
          <a:noFill/>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pic>
        <p:nvPicPr>
          <p:cNvPr id="4104" name="Picture 8" descr="Quellbild anzeigen"/>
          <p:cNvPicPr preferRelativeResize="0">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54129" y="4086778"/>
            <a:ext cx="800657" cy="774273"/>
          </a:xfrm>
          <a:prstGeom prst="rect">
            <a:avLst/>
          </a:prstGeom>
          <a:noFill/>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grpSp>
        <p:nvGrpSpPr>
          <p:cNvPr id="13" name="Gruppieren 12"/>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14" name="Gerader Verbinder 13"/>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5" name="Gerader Verbinder 14"/>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6" name="Gerader Verbinder 15"/>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7" name="Gerader Verbinder 16"/>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231269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83179" y="1539697"/>
            <a:ext cx="7978525" cy="471021"/>
          </a:xfrm>
        </p:spPr>
        <p:txBody>
          <a:bodyPr>
            <a:normAutofit/>
          </a:bodyPr>
          <a:lstStyle/>
          <a:p>
            <a:r>
              <a:rPr lang="de-AT" sz="2500" dirty="0">
                <a:solidFill>
                  <a:srgbClr val="414B37"/>
                </a:solidFill>
                <a:latin typeface="Franklin Gothic Book" panose="020B0503020102020204" pitchFamily="34" charset="0"/>
              </a:rPr>
              <a:t>Militärische Landesverteidigung</a:t>
            </a:r>
          </a:p>
        </p:txBody>
      </p:sp>
      <p:sp>
        <p:nvSpPr>
          <p:cNvPr id="3" name="Inhaltsplatzhalter 2"/>
          <p:cNvSpPr>
            <a:spLocks noGrp="1"/>
          </p:cNvSpPr>
          <p:nvPr>
            <p:ph idx="1"/>
          </p:nvPr>
        </p:nvSpPr>
        <p:spPr>
          <a:xfrm>
            <a:off x="983179" y="2259697"/>
            <a:ext cx="5915025" cy="2650504"/>
          </a:xfrm>
        </p:spPr>
        <p:txBody>
          <a:bodyPr/>
          <a:lstStyle/>
          <a:p>
            <a:pPr marL="0" indent="0">
              <a:buNone/>
            </a:pPr>
            <a:r>
              <a:rPr lang="de-AT" sz="1800" u="sng" dirty="0">
                <a:solidFill>
                  <a:srgbClr val="414B37"/>
                </a:solidFill>
                <a:latin typeface="Franklin Gothic Book" panose="020B0503020102020204" pitchFamily="34" charset="0"/>
              </a:rPr>
              <a:t>Zuständigkeit:</a:t>
            </a:r>
          </a:p>
          <a:p>
            <a:r>
              <a:rPr lang="de-AT" sz="1800" dirty="0">
                <a:latin typeface="Franklin Gothic Book" panose="020B0503020102020204" pitchFamily="34" charset="0"/>
              </a:rPr>
              <a:t>Bundesministerium für Landesverteidigung (BMLV)</a:t>
            </a:r>
          </a:p>
          <a:p>
            <a:r>
              <a:rPr lang="de-AT" sz="1800" dirty="0">
                <a:latin typeface="Franklin Gothic Book" panose="020B0503020102020204" pitchFamily="34" charset="0"/>
              </a:rPr>
              <a:t>mit dem Österreichischen Bundesheer (ÖBH)</a:t>
            </a:r>
          </a:p>
          <a:p>
            <a:endParaRPr lang="de-AT" sz="1800" dirty="0">
              <a:latin typeface="Franklin Gothic Book" panose="020B0503020102020204" pitchFamily="34" charset="0"/>
            </a:endParaRPr>
          </a:p>
          <a:p>
            <a:r>
              <a:rPr lang="de-AT" sz="1800" dirty="0">
                <a:latin typeface="Franklin Gothic Book" panose="020B0503020102020204" pitchFamily="34" charset="0"/>
              </a:rPr>
              <a:t>in Verbindung mit den sicherheitsrelevanten Abteilungen der Länder/Bezirke und Gemeinden</a:t>
            </a:r>
          </a:p>
        </p:txBody>
      </p:sp>
      <p:grpSp>
        <p:nvGrpSpPr>
          <p:cNvPr id="9" name="Gruppieren 8"/>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10" name="Gerader Verbinder 9"/>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1" name="Gerader Verbinder 10"/>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2" name="Gerader Verbinder 11"/>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3" name="Gerader Verbinder 12"/>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16981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flipH="1">
            <a:off x="3217690" y="3468233"/>
            <a:ext cx="28246" cy="587883"/>
          </a:xfrm>
        </p:spPr>
        <p:txBody>
          <a:bodyPr/>
          <a:lstStyle/>
          <a:p>
            <a:pPr marL="0" indent="0">
              <a:buNone/>
            </a:pPr>
            <a:endParaRPr lang="de-AT" dirty="0"/>
          </a:p>
          <a:p>
            <a:pPr marL="0" indent="0">
              <a:buNone/>
            </a:pPr>
            <a:endParaRPr lang="de-AT" dirty="0"/>
          </a:p>
        </p:txBody>
      </p:sp>
      <p:sp>
        <p:nvSpPr>
          <p:cNvPr id="2" name="AutoShape 16" descr="Quellbild anzeigen"/>
          <p:cNvSpPr>
            <a:spLocks noChangeAspect="1" noChangeArrowheads="1"/>
          </p:cNvSpPr>
          <p:nvPr/>
        </p:nvSpPr>
        <p:spPr bwMode="auto">
          <a:xfrm>
            <a:off x="1230511" y="561678"/>
            <a:ext cx="171450" cy="1714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51435" tIns="25718" rIns="51435" bIns="25718" numCol="1" anchor="t" anchorCtr="0" compatLnSpc="1">
            <a:prstTxWarp prst="textNoShape">
              <a:avLst/>
            </a:prstTxWarp>
          </a:bodyPr>
          <a:lstStyle/>
          <a:p>
            <a:endParaRPr lang="de-DE" sz="1013"/>
          </a:p>
        </p:txBody>
      </p:sp>
      <p:sp>
        <p:nvSpPr>
          <p:cNvPr id="13" name="Titel 1"/>
          <p:cNvSpPr txBox="1">
            <a:spLocks/>
          </p:cNvSpPr>
          <p:nvPr/>
        </p:nvSpPr>
        <p:spPr>
          <a:xfrm>
            <a:off x="983178" y="1356822"/>
            <a:ext cx="5983894" cy="880908"/>
          </a:xfrm>
        </p:spPr>
        <p:txBody>
          <a:bodyPr>
            <a:norm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a:lstStyle>
          <a:p>
            <a:r>
              <a:rPr lang="de-AT" sz="1400" dirty="0">
                <a:solidFill>
                  <a:srgbClr val="414B37"/>
                </a:solidFill>
                <a:latin typeface="Franklin Gothic Book" panose="020B0503020102020204" pitchFamily="34" charset="0"/>
              </a:rPr>
              <a:t>Was müsste aus Ihrer Sicht die</a:t>
            </a:r>
            <a:r>
              <a:rPr lang="de-AT" sz="2400" dirty="0">
                <a:solidFill>
                  <a:srgbClr val="414B37"/>
                </a:solidFill>
                <a:latin typeface="Franklin Gothic Book" panose="020B0503020102020204" pitchFamily="34" charset="0"/>
              </a:rPr>
              <a:t/>
            </a:r>
            <a:br>
              <a:rPr lang="de-AT" sz="2400" dirty="0">
                <a:solidFill>
                  <a:srgbClr val="414B37"/>
                </a:solidFill>
                <a:latin typeface="Franklin Gothic Book" panose="020B0503020102020204" pitchFamily="34" charset="0"/>
              </a:rPr>
            </a:br>
            <a:r>
              <a:rPr lang="de-AT" sz="2500" dirty="0">
                <a:solidFill>
                  <a:srgbClr val="414B37"/>
                </a:solidFill>
                <a:latin typeface="Franklin Gothic Book" panose="020B0503020102020204" pitchFamily="34" charset="0"/>
              </a:rPr>
              <a:t>Zivile Landesverteidigung (ZLV)</a:t>
            </a:r>
            <a:br>
              <a:rPr lang="de-AT" sz="2500" dirty="0">
                <a:solidFill>
                  <a:srgbClr val="414B37"/>
                </a:solidFill>
                <a:latin typeface="Franklin Gothic Book" panose="020B0503020102020204" pitchFamily="34" charset="0"/>
              </a:rPr>
            </a:br>
            <a:r>
              <a:rPr lang="de-AT" sz="1400" dirty="0">
                <a:solidFill>
                  <a:srgbClr val="414B37"/>
                </a:solidFill>
                <a:latin typeface="Franklin Gothic Book" panose="020B0503020102020204" pitchFamily="34" charset="0"/>
              </a:rPr>
              <a:t>für Österreich leisten können?</a:t>
            </a:r>
          </a:p>
        </p:txBody>
      </p:sp>
      <p:grpSp>
        <p:nvGrpSpPr>
          <p:cNvPr id="4" name="Gruppieren 3"/>
          <p:cNvGrpSpPr/>
          <p:nvPr/>
        </p:nvGrpSpPr>
        <p:grpSpPr>
          <a:xfrm>
            <a:off x="970424" y="2321777"/>
            <a:ext cx="6699779" cy="2152293"/>
            <a:chOff x="698447" y="2172512"/>
            <a:chExt cx="7761886" cy="2493493"/>
          </a:xfrm>
        </p:grpSpPr>
        <p:pic>
          <p:nvPicPr>
            <p:cNvPr id="19" name="Picture 2" descr="Quellbild anzeig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0880" y="2172512"/>
              <a:ext cx="1468095" cy="1090028"/>
            </a:xfrm>
            <a:prstGeom prst="rect">
              <a:avLst/>
            </a:prstGeom>
            <a:noFill/>
            <a:effectLst>
              <a:reflection blurRad="6350" stA="20000" endPos="55500" dist="50800" dir="5400000" sy="-100000" algn="bl" rotWithShape="0"/>
            </a:effectLst>
            <a:extLst>
              <a:ext uri="{909E8E84-426E-40DD-AFC4-6F175D3DCCD1}">
                <a14:hiddenFill xmlns:a14="http://schemas.microsoft.com/office/drawing/2010/main">
                  <a:solidFill>
                    <a:srgbClr val="FFFFFF"/>
                  </a:solidFill>
                </a14:hiddenFill>
              </a:ext>
            </a:extLst>
          </p:spPr>
        </p:pic>
        <p:pic>
          <p:nvPicPr>
            <p:cNvPr id="20" name="Picture 4" descr="Quellbild anzeige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74830" y="3294417"/>
              <a:ext cx="1043869" cy="1366320"/>
            </a:xfrm>
            <a:prstGeom prst="rect">
              <a:avLst/>
            </a:prstGeom>
            <a:noFill/>
            <a:effectLst>
              <a:reflection blurRad="6350" stA="20000" endPos="55500" dist="50800" dir="5400000" sy="-100000" algn="bl" rotWithShape="0"/>
            </a:effectLst>
            <a:extLst>
              <a:ext uri="{909E8E84-426E-40DD-AFC4-6F175D3DCCD1}">
                <a14:hiddenFill xmlns:a14="http://schemas.microsoft.com/office/drawing/2010/main">
                  <a:solidFill>
                    <a:srgbClr val="FFFFFF"/>
                  </a:solidFill>
                </a14:hiddenFill>
              </a:ext>
            </a:extLst>
          </p:spPr>
        </p:pic>
        <p:pic>
          <p:nvPicPr>
            <p:cNvPr id="21" name="Picture 6" descr="Quellbild anzeige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51218" y="2194858"/>
              <a:ext cx="549520" cy="1065419"/>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8" descr="Quellbild anzeige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68975" y="3317032"/>
              <a:ext cx="2386362" cy="1343705"/>
            </a:xfrm>
            <a:prstGeom prst="rect">
              <a:avLst/>
            </a:prstGeom>
            <a:noFill/>
            <a:effectLst>
              <a:reflection blurRad="6350" stA="20000" endPos="55500" dist="50800" dir="5400000" sy="-100000" algn="bl" rotWithShape="0"/>
            </a:effectLst>
            <a:extLst>
              <a:ext uri="{909E8E84-426E-40DD-AFC4-6F175D3DCCD1}">
                <a14:hiddenFill xmlns:a14="http://schemas.microsoft.com/office/drawing/2010/main">
                  <a:solidFill>
                    <a:srgbClr val="FFFFFF"/>
                  </a:solidFill>
                </a14:hiddenFill>
              </a:ext>
            </a:extLst>
          </p:spPr>
        </p:pic>
        <p:pic>
          <p:nvPicPr>
            <p:cNvPr id="23" name="Picture 10" descr="Quellbild anzeigen"/>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0332" t="1272" r="-1792" b="1590"/>
            <a:stretch/>
          </p:blipFill>
          <p:spPr bwMode="auto">
            <a:xfrm>
              <a:off x="6205613" y="3317033"/>
              <a:ext cx="2254720" cy="1348972"/>
            </a:xfrm>
            <a:prstGeom prst="rect">
              <a:avLst/>
            </a:prstGeom>
            <a:noFill/>
            <a:effectLst>
              <a:reflection blurRad="6350" stA="20000" endPos="55500" dist="50800" dir="5400000" sy="-100000" algn="bl" rotWithShape="0"/>
            </a:effectLst>
            <a:extLst>
              <a:ext uri="{909E8E84-426E-40DD-AFC4-6F175D3DCCD1}">
                <a14:hiddenFill xmlns:a14="http://schemas.microsoft.com/office/drawing/2010/main">
                  <a:solidFill>
                    <a:srgbClr val="FFFFFF"/>
                  </a:solidFill>
                </a14:hiddenFill>
              </a:ext>
            </a:extLst>
          </p:spPr>
        </p:pic>
        <p:pic>
          <p:nvPicPr>
            <p:cNvPr id="24" name="Picture 12" descr="Quellbild anzeigen"/>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25853"/>
            <a:stretch/>
          </p:blipFill>
          <p:spPr bwMode="auto">
            <a:xfrm>
              <a:off x="5791454" y="2204815"/>
              <a:ext cx="1916849" cy="105546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4" descr="Quellbild anzeige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8447" y="2197632"/>
              <a:ext cx="1602433" cy="1064908"/>
            </a:xfrm>
            <a:prstGeom prst="rect">
              <a:avLst/>
            </a:prstGeom>
            <a:noFill/>
            <a:effectLst>
              <a:reflection blurRad="6350" stA="20000" endPos="55500" dist="50800" dir="5400000" sy="-100000" algn="bl" rotWithShape="0"/>
            </a:effectLst>
            <a:extLst>
              <a:ext uri="{909E8E84-426E-40DD-AFC4-6F175D3DCCD1}">
                <a14:hiddenFill xmlns:a14="http://schemas.microsoft.com/office/drawing/2010/main">
                  <a:solidFill>
                    <a:srgbClr val="FFFFFF"/>
                  </a:solidFill>
                </a14:hiddenFill>
              </a:ext>
            </a:extLst>
          </p:spPr>
        </p:pic>
        <p:pic>
          <p:nvPicPr>
            <p:cNvPr id="26" name="Picture 18" descr="Quellbild anzeigen"/>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768974" y="2214064"/>
              <a:ext cx="1959765" cy="104847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7" name="Gruppieren 26"/>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28" name="Gerader Verbinder 27"/>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29" name="Gerader Verbinder 28"/>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30" name="Gerader Verbinder 29"/>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31" name="Gerader Verbinder 30"/>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727867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83178" y="1550457"/>
            <a:ext cx="5983894" cy="499963"/>
          </a:xfrm>
        </p:spPr>
        <p:txBody>
          <a:bodyPr/>
          <a:lstStyle/>
          <a:p>
            <a:r>
              <a:rPr lang="de-AT" sz="2500" dirty="0">
                <a:solidFill>
                  <a:srgbClr val="414B37"/>
                </a:solidFill>
                <a:latin typeface="Franklin Gothic Book" panose="020B0503020102020204" pitchFamily="34" charset="0"/>
              </a:rPr>
              <a:t>Zivile Landesverteidigung</a:t>
            </a:r>
          </a:p>
        </p:txBody>
      </p:sp>
      <p:sp>
        <p:nvSpPr>
          <p:cNvPr id="3" name="Inhaltsplatzhalter 2"/>
          <p:cNvSpPr>
            <a:spLocks noGrp="1"/>
          </p:cNvSpPr>
          <p:nvPr>
            <p:ph idx="1"/>
          </p:nvPr>
        </p:nvSpPr>
        <p:spPr>
          <a:xfrm>
            <a:off x="983178" y="1910457"/>
            <a:ext cx="8014771" cy="3256094"/>
          </a:xfrm>
        </p:spPr>
        <p:txBody>
          <a:bodyPr/>
          <a:lstStyle/>
          <a:p>
            <a:pPr marL="0" indent="0">
              <a:lnSpc>
                <a:spcPct val="150000"/>
              </a:lnSpc>
              <a:spcBef>
                <a:spcPts val="0"/>
              </a:spcBef>
              <a:spcAft>
                <a:spcPts val="0"/>
              </a:spcAft>
              <a:buNone/>
            </a:pPr>
            <a:r>
              <a:rPr lang="de-AT" sz="1800" dirty="0">
                <a:solidFill>
                  <a:srgbClr val="414B37"/>
                </a:solidFill>
                <a:latin typeface="Franklin Gothic Book" panose="020B0503020102020204" pitchFamily="34" charset="0"/>
              </a:rPr>
              <a:t>Grundsätze:</a:t>
            </a:r>
            <a:endParaRPr lang="de-AT" sz="1800" u="sng" dirty="0">
              <a:solidFill>
                <a:srgbClr val="414B37"/>
              </a:solidFill>
              <a:latin typeface="Franklin Gothic Book" panose="020B0503020102020204" pitchFamily="34" charset="0"/>
            </a:endParaRPr>
          </a:p>
          <a:p>
            <a:pPr>
              <a:lnSpc>
                <a:spcPct val="150000"/>
              </a:lnSpc>
              <a:spcBef>
                <a:spcPts val="0"/>
              </a:spcBef>
              <a:spcAft>
                <a:spcPts val="0"/>
              </a:spcAft>
            </a:pPr>
            <a:r>
              <a:rPr lang="de-AT" sz="1200" dirty="0">
                <a:latin typeface="Franklin Gothic Book" panose="020B0503020102020204" pitchFamily="34" charset="0"/>
              </a:rPr>
              <a:t>Warn- und Alarmdienst (Sirenen, Bundes- u. Landeswarnzentralen)</a:t>
            </a:r>
          </a:p>
          <a:p>
            <a:pPr>
              <a:lnSpc>
                <a:spcPct val="150000"/>
              </a:lnSpc>
              <a:spcBef>
                <a:spcPts val="0"/>
              </a:spcBef>
              <a:spcAft>
                <a:spcPts val="0"/>
              </a:spcAft>
            </a:pPr>
            <a:r>
              <a:rPr lang="de-AT" sz="1200" dirty="0">
                <a:latin typeface="Franklin Gothic Book" panose="020B0503020102020204" pitchFamily="34" charset="0"/>
              </a:rPr>
              <a:t>Einsatzvorsorgen (Hilfs-, Berge und Rettungswesen)</a:t>
            </a:r>
          </a:p>
          <a:p>
            <a:pPr>
              <a:lnSpc>
                <a:spcPct val="150000"/>
              </a:lnSpc>
              <a:spcBef>
                <a:spcPts val="0"/>
              </a:spcBef>
              <a:spcAft>
                <a:spcPts val="0"/>
              </a:spcAft>
            </a:pPr>
            <a:r>
              <a:rPr lang="de-AT" sz="1200" dirty="0">
                <a:latin typeface="Franklin Gothic Book" panose="020B0503020102020204" pitchFamily="34" charset="0"/>
              </a:rPr>
              <a:t>Strahlenschutz</a:t>
            </a:r>
          </a:p>
          <a:p>
            <a:pPr>
              <a:lnSpc>
                <a:spcPct val="150000"/>
              </a:lnSpc>
              <a:spcBef>
                <a:spcPts val="0"/>
              </a:spcBef>
              <a:spcAft>
                <a:spcPts val="0"/>
              </a:spcAft>
            </a:pPr>
            <a:r>
              <a:rPr lang="de-AT" sz="1200" dirty="0">
                <a:latin typeface="Franklin Gothic Book" panose="020B0503020102020204" pitchFamily="34" charset="0"/>
              </a:rPr>
              <a:t>Schutzraumbauten</a:t>
            </a:r>
          </a:p>
          <a:p>
            <a:pPr>
              <a:lnSpc>
                <a:spcPct val="150000"/>
              </a:lnSpc>
              <a:spcBef>
                <a:spcPts val="0"/>
              </a:spcBef>
              <a:spcAft>
                <a:spcPts val="0"/>
              </a:spcAft>
            </a:pPr>
            <a:r>
              <a:rPr lang="de-AT" sz="1200" dirty="0">
                <a:latin typeface="Franklin Gothic Book" panose="020B0503020102020204" pitchFamily="34" charset="0"/>
              </a:rPr>
              <a:t>Selbstschutzmaßnahmen (Erste-Hilfe-Kurs, Brandschutz &amp; Feuerbekämpfungsmittel </a:t>
            </a:r>
            <a:r>
              <a:rPr lang="de-AT" sz="1200" dirty="0" smtClean="0">
                <a:latin typeface="Franklin Gothic Book" panose="020B0503020102020204" pitchFamily="34" charset="0"/>
              </a:rPr>
              <a:t>wie </a:t>
            </a:r>
            <a:r>
              <a:rPr lang="de-AT" sz="1200" dirty="0">
                <a:latin typeface="Franklin Gothic Book" panose="020B0503020102020204" pitchFamily="34" charset="0"/>
              </a:rPr>
              <a:t>Feuerlöscher usw.)</a:t>
            </a:r>
          </a:p>
          <a:p>
            <a:pPr>
              <a:lnSpc>
                <a:spcPct val="150000"/>
              </a:lnSpc>
              <a:spcBef>
                <a:spcPts val="0"/>
              </a:spcBef>
              <a:spcAft>
                <a:spcPts val="0"/>
              </a:spcAft>
            </a:pPr>
            <a:r>
              <a:rPr lang="de-AT" sz="1200" dirty="0">
                <a:latin typeface="Franklin Gothic Book" panose="020B0503020102020204" pitchFamily="34" charset="0"/>
              </a:rPr>
              <a:t>Gesundheits- und Sanitätsvorsorgen (Behandlung von Zivilisten und Soldaten usw.)</a:t>
            </a:r>
          </a:p>
          <a:p>
            <a:pPr>
              <a:lnSpc>
                <a:spcPct val="150000"/>
              </a:lnSpc>
              <a:spcBef>
                <a:spcPts val="0"/>
              </a:spcBef>
              <a:spcAft>
                <a:spcPts val="0"/>
              </a:spcAft>
            </a:pPr>
            <a:r>
              <a:rPr lang="de-AT" sz="1200" dirty="0">
                <a:latin typeface="Franklin Gothic Book" panose="020B0503020102020204" pitchFamily="34" charset="0"/>
              </a:rPr>
              <a:t>Veterinärmedizinische Vorsorge und Hygiene</a:t>
            </a:r>
          </a:p>
          <a:p>
            <a:pPr>
              <a:lnSpc>
                <a:spcPct val="150000"/>
              </a:lnSpc>
              <a:spcBef>
                <a:spcPts val="0"/>
              </a:spcBef>
              <a:spcAft>
                <a:spcPts val="0"/>
              </a:spcAft>
            </a:pPr>
            <a:r>
              <a:rPr lang="de-AT" sz="1200" dirty="0">
                <a:latin typeface="Franklin Gothic Book" panose="020B0503020102020204" pitchFamily="34" charset="0"/>
              </a:rPr>
              <a:t>Ist nicht nur auf den Verteidigungsfall beschränkt – sondert gilt  IMMER!!</a:t>
            </a:r>
          </a:p>
        </p:txBody>
      </p:sp>
      <p:grpSp>
        <p:nvGrpSpPr>
          <p:cNvPr id="9" name="Gruppieren 8"/>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10" name="Gerader Verbinder 9"/>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1" name="Gerader Verbinder 10"/>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2" name="Gerader Verbinder 11"/>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3" name="Gerader Verbinder 12"/>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39079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83180" y="1399854"/>
            <a:ext cx="5983894" cy="409257"/>
          </a:xfrm>
        </p:spPr>
        <p:txBody>
          <a:bodyPr/>
          <a:lstStyle/>
          <a:p>
            <a:r>
              <a:rPr lang="de-AT" sz="2500" dirty="0">
                <a:solidFill>
                  <a:srgbClr val="414B37"/>
                </a:solidFill>
                <a:latin typeface="Franklin Gothic Book" panose="020B0503020102020204" pitchFamily="34" charset="0"/>
              </a:rPr>
              <a:t>Zivile Landesverteidigung</a:t>
            </a:r>
          </a:p>
        </p:txBody>
      </p:sp>
      <p:sp>
        <p:nvSpPr>
          <p:cNvPr id="3" name="Inhaltsplatzhalter 2"/>
          <p:cNvSpPr>
            <a:spLocks noGrp="1"/>
          </p:cNvSpPr>
          <p:nvPr>
            <p:ph idx="1"/>
          </p:nvPr>
        </p:nvSpPr>
        <p:spPr>
          <a:xfrm>
            <a:off x="983180" y="1759854"/>
            <a:ext cx="6994959" cy="3623480"/>
          </a:xfrm>
        </p:spPr>
        <p:txBody>
          <a:bodyPr/>
          <a:lstStyle/>
          <a:p>
            <a:pPr marL="0" indent="0">
              <a:lnSpc>
                <a:spcPct val="150000"/>
              </a:lnSpc>
              <a:spcBef>
                <a:spcPts val="0"/>
              </a:spcBef>
              <a:spcAft>
                <a:spcPts val="0"/>
              </a:spcAft>
              <a:buNone/>
            </a:pPr>
            <a:r>
              <a:rPr lang="de-AT" sz="1800" dirty="0">
                <a:solidFill>
                  <a:srgbClr val="414B37"/>
                </a:solidFill>
                <a:latin typeface="Franklin Gothic Book" panose="020B0503020102020204" pitchFamily="34" charset="0"/>
              </a:rPr>
              <a:t>Aufgaben:</a:t>
            </a:r>
            <a:endParaRPr lang="de-AT" sz="1800" u="sng" dirty="0">
              <a:solidFill>
                <a:srgbClr val="414B37"/>
              </a:solidFill>
              <a:latin typeface="Franklin Gothic Book" panose="020B0503020102020204" pitchFamily="34" charset="0"/>
            </a:endParaRPr>
          </a:p>
          <a:p>
            <a:pPr>
              <a:lnSpc>
                <a:spcPct val="150000"/>
              </a:lnSpc>
              <a:spcBef>
                <a:spcPts val="0"/>
              </a:spcBef>
              <a:spcAft>
                <a:spcPts val="0"/>
              </a:spcAft>
            </a:pPr>
            <a:r>
              <a:rPr lang="de-AT" sz="1200" dirty="0">
                <a:latin typeface="Franklin Gothic Book" panose="020B0503020102020204" pitchFamily="34" charset="0"/>
              </a:rPr>
              <a:t>Aufrechterhaltung von Ruhe und Ordnung</a:t>
            </a:r>
          </a:p>
          <a:p>
            <a:pPr>
              <a:lnSpc>
                <a:spcPct val="150000"/>
              </a:lnSpc>
              <a:spcBef>
                <a:spcPts val="0"/>
              </a:spcBef>
              <a:spcAft>
                <a:spcPts val="0"/>
              </a:spcAft>
            </a:pPr>
            <a:r>
              <a:rPr lang="de-AT" sz="1200" dirty="0">
                <a:latin typeface="Franklin Gothic Book" panose="020B0503020102020204" pitchFamily="34" charset="0"/>
              </a:rPr>
              <a:t>Sicherung der Funktionsfähigkeit der staatlichen Organe</a:t>
            </a:r>
          </a:p>
          <a:p>
            <a:pPr>
              <a:lnSpc>
                <a:spcPct val="150000"/>
              </a:lnSpc>
              <a:spcBef>
                <a:spcPts val="0"/>
              </a:spcBef>
              <a:spcAft>
                <a:spcPts val="0"/>
              </a:spcAft>
            </a:pPr>
            <a:r>
              <a:rPr lang="de-AT" sz="1200" dirty="0">
                <a:latin typeface="Franklin Gothic Book" panose="020B0503020102020204" pitchFamily="34" charset="0"/>
              </a:rPr>
              <a:t>Koordination der Bundesverwaltung (der Landesverwaltungen bis zu Bezirken und Gemeinden) </a:t>
            </a:r>
          </a:p>
          <a:p>
            <a:pPr lvl="1">
              <a:lnSpc>
                <a:spcPct val="150000"/>
              </a:lnSpc>
              <a:spcBef>
                <a:spcPts val="0"/>
              </a:spcBef>
              <a:spcAft>
                <a:spcPts val="0"/>
              </a:spcAft>
            </a:pPr>
            <a:r>
              <a:rPr lang="de-AT" sz="1200" dirty="0">
                <a:latin typeface="Franklin Gothic Book" panose="020B0503020102020204" pitchFamily="34" charset="0"/>
              </a:rPr>
              <a:t>Einsatz- und Krisenstäbe, Bezirkskoordinationsausschüsse</a:t>
            </a:r>
          </a:p>
          <a:p>
            <a:pPr lvl="1">
              <a:lnSpc>
                <a:spcPct val="150000"/>
              </a:lnSpc>
              <a:spcBef>
                <a:spcPts val="0"/>
              </a:spcBef>
              <a:spcAft>
                <a:spcPts val="0"/>
              </a:spcAft>
            </a:pPr>
            <a:r>
              <a:rPr lang="de-AT" sz="1200" dirty="0">
                <a:latin typeface="Franklin Gothic Book" panose="020B0503020102020204" pitchFamily="34" charset="0"/>
              </a:rPr>
              <a:t>Nachrichtenübermittlung, Information (ORF, Zeitungen, Radio, Internet, Soziale Medien, etc.)</a:t>
            </a:r>
          </a:p>
          <a:p>
            <a:pPr>
              <a:lnSpc>
                <a:spcPct val="150000"/>
              </a:lnSpc>
              <a:spcBef>
                <a:spcPts val="0"/>
              </a:spcBef>
              <a:spcAft>
                <a:spcPts val="0"/>
              </a:spcAft>
            </a:pPr>
            <a:r>
              <a:rPr lang="de-AT" sz="1200" dirty="0">
                <a:latin typeface="Franklin Gothic Book" panose="020B0503020102020204" pitchFamily="34" charset="0"/>
              </a:rPr>
              <a:t>Gesetzgebung absichern und gewährleisten (Erhalt Aktionsfähigkeit des NR, BR, LT usw.)</a:t>
            </a:r>
          </a:p>
          <a:p>
            <a:pPr>
              <a:lnSpc>
                <a:spcPct val="150000"/>
              </a:lnSpc>
              <a:spcBef>
                <a:spcPts val="0"/>
              </a:spcBef>
              <a:spcAft>
                <a:spcPts val="0"/>
              </a:spcAft>
            </a:pPr>
            <a:r>
              <a:rPr lang="de-AT" sz="1200" dirty="0">
                <a:latin typeface="Franklin Gothic Book" panose="020B0503020102020204" pitchFamily="34" charset="0"/>
              </a:rPr>
              <a:t>Vollziehung absichern und gewährleisten (verwaltungs- und verfassungsrechtliche Grundlagen)</a:t>
            </a:r>
          </a:p>
          <a:p>
            <a:pPr>
              <a:lnSpc>
                <a:spcPct val="150000"/>
              </a:lnSpc>
              <a:spcBef>
                <a:spcPts val="0"/>
              </a:spcBef>
              <a:spcAft>
                <a:spcPts val="0"/>
              </a:spcAft>
            </a:pPr>
            <a:r>
              <a:rPr lang="de-AT" sz="1200" dirty="0">
                <a:latin typeface="Franklin Gothic Book" panose="020B0503020102020204" pitchFamily="34" charset="0"/>
              </a:rPr>
              <a:t>Sichern der Funktionsfähigkeit der Verwaltung und Gerichtsbarkeit</a:t>
            </a:r>
          </a:p>
          <a:p>
            <a:pPr>
              <a:lnSpc>
                <a:spcPct val="150000"/>
              </a:lnSpc>
              <a:spcBef>
                <a:spcPts val="0"/>
              </a:spcBef>
              <a:spcAft>
                <a:spcPts val="0"/>
              </a:spcAft>
            </a:pPr>
            <a:r>
              <a:rPr lang="de-AT" sz="1200" dirty="0">
                <a:latin typeface="Franklin Gothic Book" panose="020B0503020102020204" pitchFamily="34" charset="0"/>
              </a:rPr>
              <a:t>Objektschutz</a:t>
            </a:r>
          </a:p>
          <a:p>
            <a:pPr>
              <a:lnSpc>
                <a:spcPct val="150000"/>
              </a:lnSpc>
              <a:spcBef>
                <a:spcPts val="0"/>
              </a:spcBef>
              <a:spcAft>
                <a:spcPts val="0"/>
              </a:spcAft>
            </a:pPr>
            <a:r>
              <a:rPr lang="de-AT" sz="1200" dirty="0">
                <a:latin typeface="Franklin Gothic Book" panose="020B0503020102020204" pitchFamily="34" charset="0"/>
              </a:rPr>
              <a:t>Vorkehrungen zur Aufnahme von Schutzbedürftigen</a:t>
            </a:r>
          </a:p>
        </p:txBody>
      </p:sp>
      <p:grpSp>
        <p:nvGrpSpPr>
          <p:cNvPr id="9" name="Gruppieren 8"/>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10" name="Gerader Verbinder 9"/>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1" name="Gerader Verbinder 10"/>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2" name="Gerader Verbinder 11"/>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3" name="Gerader Verbinder 12"/>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1452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83178" y="1550460"/>
            <a:ext cx="7978525" cy="464198"/>
          </a:xfrm>
        </p:spPr>
        <p:txBody>
          <a:bodyPr>
            <a:normAutofit/>
          </a:bodyPr>
          <a:lstStyle/>
          <a:p>
            <a:r>
              <a:rPr lang="de-AT" sz="2500" dirty="0">
                <a:solidFill>
                  <a:srgbClr val="414B37"/>
                </a:solidFill>
                <a:latin typeface="Franklin Gothic Book" panose="020B0503020102020204" pitchFamily="34" charset="0"/>
              </a:rPr>
              <a:t>Zivile Landesverteidigung</a:t>
            </a:r>
          </a:p>
        </p:txBody>
      </p:sp>
      <p:sp>
        <p:nvSpPr>
          <p:cNvPr id="3" name="Inhaltsplatzhalter 2"/>
          <p:cNvSpPr>
            <a:spLocks noGrp="1"/>
          </p:cNvSpPr>
          <p:nvPr>
            <p:ph idx="1"/>
          </p:nvPr>
        </p:nvSpPr>
        <p:spPr>
          <a:xfrm>
            <a:off x="983178" y="2270460"/>
            <a:ext cx="7436922" cy="2942986"/>
          </a:xfrm>
        </p:spPr>
        <p:txBody>
          <a:bodyPr/>
          <a:lstStyle/>
          <a:p>
            <a:pPr marL="0" indent="0">
              <a:buNone/>
            </a:pPr>
            <a:r>
              <a:rPr lang="de-AT" sz="1800" u="sng" dirty="0">
                <a:solidFill>
                  <a:srgbClr val="414B37"/>
                </a:solidFill>
                <a:latin typeface="Franklin Gothic Book" panose="020B0503020102020204" pitchFamily="34" charset="0"/>
              </a:rPr>
              <a:t>Zuständigkeit</a:t>
            </a:r>
            <a:r>
              <a:rPr lang="de-AT" sz="1800" b="1" u="sng" dirty="0">
                <a:latin typeface="Franklin Gothic Book" panose="020B0503020102020204" pitchFamily="34" charset="0"/>
              </a:rPr>
              <a:t>:</a:t>
            </a:r>
          </a:p>
          <a:p>
            <a:r>
              <a:rPr lang="de-AT" sz="1800" dirty="0">
                <a:latin typeface="Franklin Gothic Book" panose="020B0503020102020204" pitchFamily="34" charset="0"/>
              </a:rPr>
              <a:t>Bundesministerium für Inneres (BMI)</a:t>
            </a:r>
          </a:p>
          <a:p>
            <a:r>
              <a:rPr lang="de-AT" sz="1800" dirty="0">
                <a:latin typeface="Franklin Gothic Book" panose="020B0503020102020204" pitchFamily="34" charset="0"/>
              </a:rPr>
              <a:t>mit der Polizei</a:t>
            </a:r>
          </a:p>
          <a:p>
            <a:endParaRPr lang="de-AT" sz="1800" dirty="0">
              <a:latin typeface="Franklin Gothic Book" panose="020B0503020102020204" pitchFamily="34" charset="0"/>
            </a:endParaRPr>
          </a:p>
          <a:p>
            <a:r>
              <a:rPr lang="de-AT" sz="1800" dirty="0">
                <a:latin typeface="Franklin Gothic Book" panose="020B0503020102020204" pitchFamily="34" charset="0"/>
              </a:rPr>
              <a:t>in Verbindung mit den Blaulichtorganisationen </a:t>
            </a:r>
            <a:r>
              <a:rPr lang="de-AT" sz="1800" dirty="0" smtClean="0">
                <a:latin typeface="Franklin Gothic Book" panose="020B0503020102020204" pitchFamily="34" charset="0"/>
              </a:rPr>
              <a:t>(</a:t>
            </a:r>
            <a:r>
              <a:rPr lang="de-AT" sz="1800" dirty="0">
                <a:latin typeface="Franklin Gothic Book" panose="020B0503020102020204" pitchFamily="34" charset="0"/>
              </a:rPr>
              <a:t>Rettung, Feuerwehr, Bergrettung, Höhlenrettung, usw.), zivilen Einrichtungen</a:t>
            </a:r>
          </a:p>
        </p:txBody>
      </p:sp>
      <p:grpSp>
        <p:nvGrpSpPr>
          <p:cNvPr id="9" name="Gruppieren 8"/>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10" name="Gerader Verbinder 9"/>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1" name="Gerader Verbinder 10"/>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2" name="Gerader Verbinder 11"/>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3" name="Gerader Verbinder 12"/>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58781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utoShape 6" descr="Quellbild anzeigen"/>
          <p:cNvSpPr>
            <a:spLocks noChangeAspect="1" noChangeArrowheads="1"/>
          </p:cNvSpPr>
          <p:nvPr/>
        </p:nvSpPr>
        <p:spPr bwMode="auto">
          <a:xfrm>
            <a:off x="1230511" y="561678"/>
            <a:ext cx="171450" cy="1714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51435" tIns="25718" rIns="51435" bIns="25718" numCol="1" anchor="t" anchorCtr="0" compatLnSpc="1">
            <a:prstTxWarp prst="textNoShape">
              <a:avLst/>
            </a:prstTxWarp>
          </a:bodyPr>
          <a:lstStyle/>
          <a:p>
            <a:endParaRPr lang="de-DE" sz="1013"/>
          </a:p>
        </p:txBody>
      </p:sp>
      <p:sp>
        <p:nvSpPr>
          <p:cNvPr id="12" name="Titel 1"/>
          <p:cNvSpPr>
            <a:spLocks noGrp="1"/>
          </p:cNvSpPr>
          <p:nvPr>
            <p:ph type="title"/>
          </p:nvPr>
        </p:nvSpPr>
        <p:spPr>
          <a:xfrm>
            <a:off x="983179" y="1356822"/>
            <a:ext cx="5983894" cy="880908"/>
          </a:xfrm>
        </p:spPr>
        <p:txBody>
          <a:bodyPr>
            <a:normAutofit/>
          </a:bodyPr>
          <a:lstStyle/>
          <a:p>
            <a:r>
              <a:rPr lang="de-AT" sz="1400" dirty="0">
                <a:solidFill>
                  <a:srgbClr val="414B37"/>
                </a:solidFill>
                <a:latin typeface="Franklin Gothic Book" panose="020B0503020102020204" pitchFamily="34" charset="0"/>
              </a:rPr>
              <a:t>Was müsste aus Ihrer Sicht die</a:t>
            </a:r>
            <a:r>
              <a:rPr lang="de-AT" sz="2400" dirty="0">
                <a:solidFill>
                  <a:srgbClr val="414B37"/>
                </a:solidFill>
                <a:latin typeface="Franklin Gothic Book" panose="020B0503020102020204" pitchFamily="34" charset="0"/>
              </a:rPr>
              <a:t/>
            </a:r>
            <a:br>
              <a:rPr lang="de-AT" sz="2400" dirty="0">
                <a:solidFill>
                  <a:srgbClr val="414B37"/>
                </a:solidFill>
                <a:latin typeface="Franklin Gothic Book" panose="020B0503020102020204" pitchFamily="34" charset="0"/>
              </a:rPr>
            </a:br>
            <a:r>
              <a:rPr lang="de-AT" sz="2500" dirty="0">
                <a:solidFill>
                  <a:srgbClr val="414B37"/>
                </a:solidFill>
                <a:latin typeface="Franklin Gothic Book" panose="020B0503020102020204" pitchFamily="34" charset="0"/>
              </a:rPr>
              <a:t>Wirtschaftliche Landesverteidigung (WLV)</a:t>
            </a:r>
            <a:br>
              <a:rPr lang="de-AT" sz="2500" dirty="0">
                <a:solidFill>
                  <a:srgbClr val="414B37"/>
                </a:solidFill>
                <a:latin typeface="Franklin Gothic Book" panose="020B0503020102020204" pitchFamily="34" charset="0"/>
              </a:rPr>
            </a:br>
            <a:r>
              <a:rPr lang="de-AT" sz="1400" dirty="0">
                <a:solidFill>
                  <a:srgbClr val="414B37"/>
                </a:solidFill>
                <a:latin typeface="Franklin Gothic Book" panose="020B0503020102020204" pitchFamily="34" charset="0"/>
              </a:rPr>
              <a:t>für Österreich leisten können?</a:t>
            </a:r>
          </a:p>
        </p:txBody>
      </p:sp>
      <p:grpSp>
        <p:nvGrpSpPr>
          <p:cNvPr id="2" name="Gruppieren 1"/>
          <p:cNvGrpSpPr/>
          <p:nvPr/>
        </p:nvGrpSpPr>
        <p:grpSpPr>
          <a:xfrm>
            <a:off x="983179" y="2289850"/>
            <a:ext cx="6699779" cy="2248197"/>
            <a:chOff x="377375" y="2124814"/>
            <a:chExt cx="8392722" cy="2816286"/>
          </a:xfrm>
        </p:grpSpPr>
        <p:pic>
          <p:nvPicPr>
            <p:cNvPr id="17" name="Picture 2" descr="Quellbild anzeigen"/>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2811"/>
            <a:stretch/>
          </p:blipFill>
          <p:spPr bwMode="auto">
            <a:xfrm>
              <a:off x="4659568" y="3792358"/>
              <a:ext cx="1971965" cy="1147112"/>
            </a:xfrm>
            <a:prstGeom prst="rect">
              <a:avLst/>
            </a:prstGeom>
            <a:noFill/>
            <a:effectLst>
              <a:reflection blurRad="6350" stA="20000" endPos="38500" dist="50800" dir="5400000" sy="-100000" algn="bl" rotWithShape="0"/>
            </a:effectLst>
            <a:extLst>
              <a:ext uri="{909E8E84-426E-40DD-AFC4-6F175D3DCCD1}">
                <a14:hiddenFill xmlns:a14="http://schemas.microsoft.com/office/drawing/2010/main">
                  <a:solidFill>
                    <a:srgbClr val="FFFFFF"/>
                  </a:solidFill>
                </a14:hiddenFill>
              </a:ext>
            </a:extLst>
          </p:spPr>
        </p:pic>
        <p:pic>
          <p:nvPicPr>
            <p:cNvPr id="18" name="Picture 4" descr="Quellbild anzeige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59568" y="2124814"/>
              <a:ext cx="2422822" cy="1607722"/>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9" name="Picture 8" descr="Quellbild anzeige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90169" y="3326727"/>
              <a:ext cx="2019458" cy="1440036"/>
            </a:xfrm>
            <a:prstGeom prst="rect">
              <a:avLst/>
            </a:prstGeom>
            <a:noFill/>
            <a:effectLst>
              <a:reflection blurRad="6350" stA="20000" endPos="38500" dist="50800" dir="5400000" sy="-100000" algn="bl" rotWithShape="0"/>
            </a:effectLst>
            <a:extLst>
              <a:ext uri="{909E8E84-426E-40DD-AFC4-6F175D3DCCD1}">
                <a14:hiddenFill xmlns:a14="http://schemas.microsoft.com/office/drawing/2010/main">
                  <a:solidFill>
                    <a:srgbClr val="FFFFFF"/>
                  </a:solidFill>
                </a14:hiddenFill>
              </a:ext>
            </a:extLst>
          </p:spPr>
        </p:pic>
        <p:pic>
          <p:nvPicPr>
            <p:cNvPr id="20" name="Picture 10" descr="Quellbild anzeige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7375" y="2124814"/>
              <a:ext cx="2143629" cy="1607722"/>
            </a:xfrm>
            <a:prstGeom prst="rect">
              <a:avLst/>
            </a:prstGeom>
            <a:noFill/>
            <a:effectLst>
              <a:reflection blurRad="6350" stA="20000" endPos="38500" dist="50800" dir="5400000" sy="-100000" algn="bl" rotWithShape="0"/>
            </a:effectLst>
            <a:extLst>
              <a:ext uri="{909E8E84-426E-40DD-AFC4-6F175D3DCCD1}">
                <a14:hiddenFill xmlns:a14="http://schemas.microsoft.com/office/drawing/2010/main">
                  <a:solidFill>
                    <a:srgbClr val="FFFFFF"/>
                  </a:solidFill>
                </a14:hiddenFill>
              </a:ext>
            </a:extLst>
          </p:spPr>
        </p:pic>
        <p:pic>
          <p:nvPicPr>
            <p:cNvPr id="21" name="Picture 12" descr="Quellbild anzeige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90169" y="2124814"/>
              <a:ext cx="2019458" cy="113328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2" name="Picture 14" descr="Quellbild anzeige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81474" y="3792358"/>
              <a:ext cx="2088623" cy="1148742"/>
            </a:xfrm>
            <a:prstGeom prst="rect">
              <a:avLst/>
            </a:prstGeom>
            <a:noFill/>
            <a:effectLst>
              <a:reflection blurRad="6350" stA="20000" endPos="38500" dist="50800" dir="5400000" sy="-100000" algn="bl" rotWithShape="0"/>
            </a:effectLst>
            <a:extLst>
              <a:ext uri="{909E8E84-426E-40DD-AFC4-6F175D3DCCD1}">
                <a14:hiddenFill xmlns:a14="http://schemas.microsoft.com/office/drawing/2010/main">
                  <a:solidFill>
                    <a:srgbClr val="FFFFFF"/>
                  </a:solidFill>
                </a14:hiddenFill>
              </a:ext>
            </a:extLst>
          </p:spPr>
        </p:pic>
      </p:grpSp>
      <p:grpSp>
        <p:nvGrpSpPr>
          <p:cNvPr id="23" name="Gruppieren 22"/>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24" name="Gerader Verbinder 23"/>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25" name="Gerader Verbinder 24"/>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26" name="Gerader Verbinder 25"/>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27" name="Gerader Verbinder 26"/>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832368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83178" y="1550459"/>
            <a:ext cx="5983894" cy="622091"/>
          </a:xfrm>
        </p:spPr>
        <p:txBody>
          <a:bodyPr/>
          <a:lstStyle/>
          <a:p>
            <a:r>
              <a:rPr lang="de-AT" sz="2500" dirty="0">
                <a:solidFill>
                  <a:srgbClr val="414B37"/>
                </a:solidFill>
                <a:latin typeface="Franklin Gothic Book" panose="020B0503020102020204" pitchFamily="34" charset="0"/>
              </a:rPr>
              <a:t>Wirtschaftliche Landesverteidigung</a:t>
            </a:r>
          </a:p>
        </p:txBody>
      </p:sp>
      <p:sp>
        <p:nvSpPr>
          <p:cNvPr id="3" name="Inhaltsplatzhalter 2"/>
          <p:cNvSpPr>
            <a:spLocks noGrp="1"/>
          </p:cNvSpPr>
          <p:nvPr>
            <p:ph idx="1"/>
          </p:nvPr>
        </p:nvSpPr>
        <p:spPr>
          <a:xfrm>
            <a:off x="983178" y="1985763"/>
            <a:ext cx="7765576" cy="3067901"/>
          </a:xfrm>
        </p:spPr>
        <p:txBody>
          <a:bodyPr/>
          <a:lstStyle/>
          <a:p>
            <a:pPr marL="0" indent="0">
              <a:lnSpc>
                <a:spcPct val="150000"/>
              </a:lnSpc>
              <a:spcBef>
                <a:spcPts val="0"/>
              </a:spcBef>
              <a:spcAft>
                <a:spcPts val="0"/>
              </a:spcAft>
              <a:buNone/>
            </a:pPr>
            <a:r>
              <a:rPr lang="de-AT" sz="1800" dirty="0">
                <a:solidFill>
                  <a:srgbClr val="414B37"/>
                </a:solidFill>
                <a:latin typeface="Franklin Gothic Book" panose="020B0503020102020204" pitchFamily="34" charset="0"/>
              </a:rPr>
              <a:t>Grundsätze:</a:t>
            </a:r>
            <a:endParaRPr lang="de-AT" sz="1800" u="sng" dirty="0">
              <a:solidFill>
                <a:srgbClr val="414B37"/>
              </a:solidFill>
              <a:latin typeface="Franklin Gothic Book" panose="020B0503020102020204" pitchFamily="34" charset="0"/>
            </a:endParaRPr>
          </a:p>
          <a:p>
            <a:pPr marL="0" indent="0">
              <a:lnSpc>
                <a:spcPct val="100000"/>
              </a:lnSpc>
              <a:spcBef>
                <a:spcPts val="0"/>
              </a:spcBef>
              <a:spcAft>
                <a:spcPts val="0"/>
              </a:spcAft>
              <a:buNone/>
            </a:pPr>
            <a:r>
              <a:rPr lang="de-AT" sz="1800" dirty="0">
                <a:latin typeface="Franklin Gothic Book" panose="020B0503020102020204" pitchFamily="34" charset="0"/>
              </a:rPr>
              <a:t>Umfasst die Verhinderung oder Abmilderung jeder Verknappung von Gütern </a:t>
            </a:r>
            <a:br>
              <a:rPr lang="de-AT" sz="1800" dirty="0">
                <a:latin typeface="Franklin Gothic Book" panose="020B0503020102020204" pitchFamily="34" charset="0"/>
              </a:rPr>
            </a:br>
            <a:r>
              <a:rPr lang="de-AT" sz="1800" dirty="0">
                <a:latin typeface="Franklin Gothic Book" panose="020B0503020102020204" pitchFamily="34" charset="0"/>
              </a:rPr>
              <a:t>oder Leistungen. </a:t>
            </a:r>
            <a:endParaRPr lang="de-AT" sz="1800" dirty="0" smtClean="0">
              <a:latin typeface="Franklin Gothic Book" panose="020B0503020102020204" pitchFamily="34" charset="0"/>
            </a:endParaRPr>
          </a:p>
          <a:p>
            <a:pPr marL="0" indent="0">
              <a:lnSpc>
                <a:spcPct val="100000"/>
              </a:lnSpc>
              <a:spcBef>
                <a:spcPts val="0"/>
              </a:spcBef>
              <a:spcAft>
                <a:spcPts val="0"/>
              </a:spcAft>
              <a:buNone/>
            </a:pPr>
            <a:endParaRPr lang="de-AT" sz="900" dirty="0">
              <a:latin typeface="Franklin Gothic Book" panose="020B0503020102020204" pitchFamily="34" charset="0"/>
            </a:endParaRPr>
          </a:p>
          <a:p>
            <a:pPr>
              <a:lnSpc>
                <a:spcPct val="150000"/>
              </a:lnSpc>
              <a:spcBef>
                <a:spcPts val="0"/>
              </a:spcBef>
              <a:spcAft>
                <a:spcPts val="0"/>
              </a:spcAft>
            </a:pPr>
            <a:r>
              <a:rPr lang="de-AT" sz="1400" dirty="0" smtClean="0">
                <a:latin typeface="Franklin Gothic Book" panose="020B0503020102020204" pitchFamily="34" charset="0"/>
              </a:rPr>
              <a:t>Erhalt </a:t>
            </a:r>
            <a:r>
              <a:rPr lang="de-AT" sz="1400" dirty="0">
                <a:latin typeface="Franklin Gothic Book" panose="020B0503020102020204" pitchFamily="34" charset="0"/>
              </a:rPr>
              <a:t>der Leistungsfähigkeit der Wirtschaft</a:t>
            </a:r>
          </a:p>
          <a:p>
            <a:pPr>
              <a:lnSpc>
                <a:spcPct val="150000"/>
              </a:lnSpc>
              <a:spcBef>
                <a:spcPts val="0"/>
              </a:spcBef>
              <a:spcAft>
                <a:spcPts val="0"/>
              </a:spcAft>
            </a:pPr>
            <a:r>
              <a:rPr lang="de-AT" sz="1400" dirty="0">
                <a:latin typeface="Franklin Gothic Book" panose="020B0503020102020204" pitchFamily="34" charset="0"/>
              </a:rPr>
              <a:t>Vermeidung ökonomischer Störungen</a:t>
            </a:r>
          </a:p>
          <a:p>
            <a:pPr>
              <a:lnSpc>
                <a:spcPct val="150000"/>
              </a:lnSpc>
              <a:spcBef>
                <a:spcPts val="0"/>
              </a:spcBef>
              <a:spcAft>
                <a:spcPts val="0"/>
              </a:spcAft>
            </a:pPr>
            <a:r>
              <a:rPr lang="de-AT" sz="1400" dirty="0">
                <a:latin typeface="Franklin Gothic Book" panose="020B0503020102020204" pitchFamily="34" charset="0"/>
              </a:rPr>
              <a:t>Bewahrung der Ernährungsbasis</a:t>
            </a:r>
          </a:p>
          <a:p>
            <a:pPr>
              <a:lnSpc>
                <a:spcPct val="150000"/>
              </a:lnSpc>
              <a:spcBef>
                <a:spcPts val="0"/>
              </a:spcBef>
              <a:spcAft>
                <a:spcPts val="0"/>
              </a:spcAft>
            </a:pPr>
            <a:r>
              <a:rPr lang="de-AT" sz="1400" dirty="0">
                <a:latin typeface="Franklin Gothic Book" panose="020B0503020102020204" pitchFamily="34" charset="0"/>
              </a:rPr>
              <a:t>Versorgung der Bevölkerung mit lebensnotwendigen Gütern</a:t>
            </a:r>
          </a:p>
          <a:p>
            <a:pPr>
              <a:lnSpc>
                <a:spcPct val="150000"/>
              </a:lnSpc>
              <a:spcBef>
                <a:spcPts val="0"/>
              </a:spcBef>
              <a:spcAft>
                <a:spcPts val="0"/>
              </a:spcAft>
            </a:pPr>
            <a:r>
              <a:rPr lang="de-AT" sz="1400" dirty="0">
                <a:latin typeface="Franklin Gothic Book" panose="020B0503020102020204" pitchFamily="34" charset="0"/>
              </a:rPr>
              <a:t>weitestgehende Sicherung von Arbeitsplätzen &amp; Stabilisierung des Arbeitsmarktes</a:t>
            </a:r>
          </a:p>
        </p:txBody>
      </p:sp>
      <p:grpSp>
        <p:nvGrpSpPr>
          <p:cNvPr id="9" name="Gruppieren 8"/>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10" name="Gerader Verbinder 9"/>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1" name="Gerader Verbinder 10"/>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2" name="Gerader Verbinder 11"/>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3" name="Gerader Verbinder 12"/>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169276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983182" y="1910461"/>
            <a:ext cx="8160818" cy="3709136"/>
          </a:xfrm>
        </p:spPr>
        <p:txBody>
          <a:bodyPr>
            <a:noAutofit/>
          </a:bodyPr>
          <a:lstStyle/>
          <a:p>
            <a:pPr marL="0" indent="0">
              <a:lnSpc>
                <a:spcPct val="150000"/>
              </a:lnSpc>
              <a:spcBef>
                <a:spcPts val="0"/>
              </a:spcBef>
              <a:spcAft>
                <a:spcPts val="0"/>
              </a:spcAft>
              <a:buNone/>
            </a:pPr>
            <a:r>
              <a:rPr lang="de-AT" sz="1800" dirty="0">
                <a:solidFill>
                  <a:srgbClr val="414B37"/>
                </a:solidFill>
                <a:latin typeface="Franklin Gothic Book" panose="020B0503020102020204" pitchFamily="34" charset="0"/>
              </a:rPr>
              <a:t>Aufgaben:</a:t>
            </a:r>
            <a:endParaRPr lang="de-AT" sz="1800" u="sng" dirty="0">
              <a:solidFill>
                <a:srgbClr val="414B37"/>
              </a:solidFill>
              <a:latin typeface="Franklin Gothic Book" panose="020B0503020102020204" pitchFamily="34" charset="0"/>
            </a:endParaRPr>
          </a:p>
          <a:p>
            <a:pPr>
              <a:lnSpc>
                <a:spcPct val="150000"/>
              </a:lnSpc>
              <a:spcBef>
                <a:spcPts val="0"/>
              </a:spcBef>
              <a:spcAft>
                <a:spcPts val="0"/>
              </a:spcAft>
            </a:pPr>
            <a:r>
              <a:rPr lang="de-AT" sz="1400" dirty="0">
                <a:latin typeface="Franklin Gothic Book" panose="020B0503020102020204" pitchFamily="34" charset="0"/>
              </a:rPr>
              <a:t>Gewährleistet die rechtzeitige Beschaffung und gesicherte Bereitstellung </a:t>
            </a:r>
            <a:r>
              <a:rPr lang="de-AT" sz="1400" dirty="0" smtClean="0">
                <a:latin typeface="Franklin Gothic Book" panose="020B0503020102020204" pitchFamily="34" charset="0"/>
              </a:rPr>
              <a:t>von </a:t>
            </a:r>
            <a:r>
              <a:rPr lang="de-AT" sz="1400" dirty="0">
                <a:latin typeface="Franklin Gothic Book" panose="020B0503020102020204" pitchFamily="34" charset="0"/>
              </a:rPr>
              <a:t>Gütern und Daten </a:t>
            </a:r>
          </a:p>
          <a:p>
            <a:pPr>
              <a:lnSpc>
                <a:spcPct val="150000"/>
              </a:lnSpc>
              <a:spcBef>
                <a:spcPts val="0"/>
              </a:spcBef>
              <a:spcAft>
                <a:spcPts val="0"/>
              </a:spcAft>
            </a:pPr>
            <a:r>
              <a:rPr lang="de-AT" sz="1400" dirty="0">
                <a:latin typeface="Franklin Gothic Book" panose="020B0503020102020204" pitchFamily="34" charset="0"/>
              </a:rPr>
              <a:t>Sichert das Funktionieren des Außenhandels</a:t>
            </a:r>
          </a:p>
          <a:p>
            <a:pPr>
              <a:lnSpc>
                <a:spcPct val="150000"/>
              </a:lnSpc>
              <a:spcBef>
                <a:spcPts val="0"/>
              </a:spcBef>
              <a:spcAft>
                <a:spcPts val="0"/>
              </a:spcAft>
            </a:pPr>
            <a:r>
              <a:rPr lang="de-AT" sz="1400" dirty="0">
                <a:latin typeface="Franklin Gothic Book" panose="020B0503020102020204" pitchFamily="34" charset="0"/>
              </a:rPr>
              <a:t>Gewährleistet die Währungsstabilität </a:t>
            </a:r>
          </a:p>
          <a:p>
            <a:pPr>
              <a:lnSpc>
                <a:spcPct val="150000"/>
              </a:lnSpc>
              <a:spcBef>
                <a:spcPts val="0"/>
              </a:spcBef>
              <a:spcAft>
                <a:spcPts val="0"/>
              </a:spcAft>
            </a:pPr>
            <a:r>
              <a:rPr lang="de-AT" sz="1400" dirty="0">
                <a:latin typeface="Franklin Gothic Book" panose="020B0503020102020204" pitchFamily="34" charset="0"/>
              </a:rPr>
              <a:t>Sichert die Roh- und Grundstoffversorgung</a:t>
            </a:r>
          </a:p>
          <a:p>
            <a:pPr>
              <a:lnSpc>
                <a:spcPct val="150000"/>
              </a:lnSpc>
              <a:spcBef>
                <a:spcPts val="0"/>
              </a:spcBef>
              <a:spcAft>
                <a:spcPts val="0"/>
              </a:spcAft>
            </a:pPr>
            <a:r>
              <a:rPr lang="de-AT" sz="1400" dirty="0">
                <a:latin typeface="Franklin Gothic Book" panose="020B0503020102020204" pitchFamily="34" charset="0"/>
              </a:rPr>
              <a:t>Stellt die Energieversorgung (samt Infrastruktur z.B. Mehrfachbeheizung in Häusern)</a:t>
            </a:r>
          </a:p>
          <a:p>
            <a:pPr>
              <a:lnSpc>
                <a:spcPct val="150000"/>
              </a:lnSpc>
              <a:spcBef>
                <a:spcPts val="0"/>
              </a:spcBef>
              <a:spcAft>
                <a:spcPts val="0"/>
              </a:spcAft>
            </a:pPr>
            <a:r>
              <a:rPr lang="de-AT" sz="1400" dirty="0">
                <a:latin typeface="Franklin Gothic Book" panose="020B0503020102020204" pitchFamily="34" charset="0"/>
              </a:rPr>
              <a:t>Analysiert, bewertet und realisiert die bauwirtschaftlichen Erfordernisse </a:t>
            </a:r>
            <a:br>
              <a:rPr lang="de-AT" sz="1400" dirty="0">
                <a:latin typeface="Franklin Gothic Book" panose="020B0503020102020204" pitchFamily="34" charset="0"/>
              </a:rPr>
            </a:br>
            <a:r>
              <a:rPr lang="de-AT" sz="1400" dirty="0">
                <a:latin typeface="Franklin Gothic Book" panose="020B0503020102020204" pitchFamily="34" charset="0"/>
              </a:rPr>
              <a:t>(auch für die anderen Teilbereiche der ULV)</a:t>
            </a:r>
          </a:p>
        </p:txBody>
      </p:sp>
      <p:sp>
        <p:nvSpPr>
          <p:cNvPr id="2" name="Titel 1"/>
          <p:cNvSpPr>
            <a:spLocks noGrp="1"/>
          </p:cNvSpPr>
          <p:nvPr>
            <p:ph type="title"/>
          </p:nvPr>
        </p:nvSpPr>
        <p:spPr>
          <a:xfrm>
            <a:off x="983183" y="1550461"/>
            <a:ext cx="5760000" cy="504000"/>
          </a:xfrm>
        </p:spPr>
        <p:txBody>
          <a:bodyPr>
            <a:normAutofit/>
          </a:bodyPr>
          <a:lstStyle/>
          <a:p>
            <a:r>
              <a:rPr lang="de-AT" sz="2500" dirty="0">
                <a:solidFill>
                  <a:srgbClr val="414B37"/>
                </a:solidFill>
                <a:latin typeface="Franklin Gothic Book" panose="020B0503020102020204" pitchFamily="34" charset="0"/>
              </a:rPr>
              <a:t>Wirtschaftliche Landesverteidigung</a:t>
            </a:r>
          </a:p>
        </p:txBody>
      </p:sp>
      <p:grpSp>
        <p:nvGrpSpPr>
          <p:cNvPr id="9" name="Gruppieren 8"/>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10" name="Gerader Verbinder 9"/>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1" name="Gerader Verbinder 10"/>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2" name="Gerader Verbinder 11"/>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3" name="Gerader Verbinder 12"/>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66816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983179" y="2302732"/>
            <a:ext cx="6504037" cy="2654917"/>
          </a:xfrm>
        </p:spPr>
        <p:txBody>
          <a:bodyPr/>
          <a:lstStyle/>
          <a:p>
            <a:pPr marL="0" indent="0">
              <a:buNone/>
            </a:pPr>
            <a:r>
              <a:rPr lang="de-AT" sz="1800" u="sng" dirty="0">
                <a:solidFill>
                  <a:srgbClr val="414B37"/>
                </a:solidFill>
                <a:latin typeface="Franklin Gothic Book" panose="020B0503020102020204" pitchFamily="34" charset="0"/>
              </a:rPr>
              <a:t>Zuständigkeit:</a:t>
            </a:r>
          </a:p>
          <a:p>
            <a:r>
              <a:rPr lang="de-AT" sz="1800" dirty="0">
                <a:latin typeface="Franklin Gothic Book" panose="020B0503020102020204" pitchFamily="34" charset="0"/>
              </a:rPr>
              <a:t>Bundesministerium für Digitalisierung und Wirtschaft (BMDW)</a:t>
            </a:r>
          </a:p>
          <a:p>
            <a:r>
              <a:rPr lang="de-AT" sz="1800" dirty="0">
                <a:latin typeface="Franklin Gothic Book" panose="020B0503020102020204" pitchFamily="34" charset="0"/>
              </a:rPr>
              <a:t>und Infrastrukturministerium (BMK) sowie Landwirtschaftsministerium (BMLRT</a:t>
            </a:r>
            <a:r>
              <a:rPr lang="de-AT" sz="1800" dirty="0" smtClean="0">
                <a:latin typeface="Franklin Gothic Book" panose="020B0503020102020204" pitchFamily="34" charset="0"/>
              </a:rPr>
              <a:t>)</a:t>
            </a:r>
          </a:p>
          <a:p>
            <a:endParaRPr lang="de-AT" sz="1800" dirty="0">
              <a:latin typeface="Franklin Gothic Book" panose="020B0503020102020204" pitchFamily="34" charset="0"/>
            </a:endParaRPr>
          </a:p>
          <a:p>
            <a:r>
              <a:rPr lang="de-AT" sz="1800" dirty="0">
                <a:latin typeface="Franklin Gothic Book" panose="020B0503020102020204" pitchFamily="34" charset="0"/>
              </a:rPr>
              <a:t>in Verbindung mit den Bundesländern</a:t>
            </a:r>
          </a:p>
        </p:txBody>
      </p:sp>
      <p:sp>
        <p:nvSpPr>
          <p:cNvPr id="5" name="Titel 1"/>
          <p:cNvSpPr>
            <a:spLocks noGrp="1"/>
          </p:cNvSpPr>
          <p:nvPr>
            <p:ph type="title"/>
          </p:nvPr>
        </p:nvSpPr>
        <p:spPr>
          <a:xfrm>
            <a:off x="983180" y="1582732"/>
            <a:ext cx="5760000" cy="504000"/>
          </a:xfrm>
        </p:spPr>
        <p:txBody>
          <a:bodyPr>
            <a:normAutofit/>
          </a:bodyPr>
          <a:lstStyle/>
          <a:p>
            <a:r>
              <a:rPr lang="de-AT" sz="2500" dirty="0">
                <a:solidFill>
                  <a:srgbClr val="414B37"/>
                </a:solidFill>
                <a:latin typeface="Franklin Gothic Book" panose="020B0503020102020204" pitchFamily="34" charset="0"/>
              </a:rPr>
              <a:t>Wirtschaftliche Landesverteidigung</a:t>
            </a:r>
          </a:p>
        </p:txBody>
      </p:sp>
      <p:grpSp>
        <p:nvGrpSpPr>
          <p:cNvPr id="10" name="Gruppieren 9"/>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11" name="Gerader Verbinder 10"/>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2" name="Gerader Verbinder 11"/>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3" name="Gerader Verbinder 12"/>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4" name="Gerader Verbinder 13"/>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677395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83178" y="1389095"/>
            <a:ext cx="5983894" cy="880908"/>
          </a:xfrm>
        </p:spPr>
        <p:txBody>
          <a:bodyPr>
            <a:normAutofit/>
          </a:bodyPr>
          <a:lstStyle/>
          <a:p>
            <a:r>
              <a:rPr lang="de-AT" sz="1400" dirty="0">
                <a:solidFill>
                  <a:srgbClr val="414B37"/>
                </a:solidFill>
                <a:latin typeface="Franklin Gothic Book" panose="020B0503020102020204" pitchFamily="34" charset="0"/>
              </a:rPr>
              <a:t>Was müsste aus Ihrer Sicht die</a:t>
            </a:r>
            <a:r>
              <a:rPr lang="de-AT" sz="2400" dirty="0">
                <a:solidFill>
                  <a:srgbClr val="414B37"/>
                </a:solidFill>
                <a:latin typeface="Franklin Gothic Book" panose="020B0503020102020204" pitchFamily="34" charset="0"/>
              </a:rPr>
              <a:t/>
            </a:r>
            <a:br>
              <a:rPr lang="de-AT" sz="2400" dirty="0">
                <a:solidFill>
                  <a:srgbClr val="414B37"/>
                </a:solidFill>
                <a:latin typeface="Franklin Gothic Book" panose="020B0503020102020204" pitchFamily="34" charset="0"/>
              </a:rPr>
            </a:br>
            <a:r>
              <a:rPr lang="de-AT" sz="2500" dirty="0">
                <a:solidFill>
                  <a:srgbClr val="414B37"/>
                </a:solidFill>
                <a:latin typeface="Franklin Gothic Book" panose="020B0503020102020204" pitchFamily="34" charset="0"/>
              </a:rPr>
              <a:t>Geistige Landesverteidigung (GLV)</a:t>
            </a:r>
            <a:br>
              <a:rPr lang="de-AT" sz="2500" dirty="0">
                <a:solidFill>
                  <a:srgbClr val="414B37"/>
                </a:solidFill>
                <a:latin typeface="Franklin Gothic Book" panose="020B0503020102020204" pitchFamily="34" charset="0"/>
              </a:rPr>
            </a:br>
            <a:r>
              <a:rPr lang="de-AT" sz="1400" dirty="0">
                <a:solidFill>
                  <a:srgbClr val="414B37"/>
                </a:solidFill>
                <a:latin typeface="Franklin Gothic Book" panose="020B0503020102020204" pitchFamily="34" charset="0"/>
              </a:rPr>
              <a:t>für Österreich leisten können?</a:t>
            </a:r>
          </a:p>
        </p:txBody>
      </p:sp>
      <p:sp>
        <p:nvSpPr>
          <p:cNvPr id="3" name="AutoShape 4" descr="Quellbild anzeigen"/>
          <p:cNvSpPr>
            <a:spLocks noChangeAspect="1" noChangeArrowheads="1"/>
          </p:cNvSpPr>
          <p:nvPr/>
        </p:nvSpPr>
        <p:spPr bwMode="auto">
          <a:xfrm>
            <a:off x="1230511" y="561678"/>
            <a:ext cx="171450" cy="1714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51435" tIns="25718" rIns="51435" bIns="25718" numCol="1" anchor="t" anchorCtr="0" compatLnSpc="1">
            <a:prstTxWarp prst="textNoShape">
              <a:avLst/>
            </a:prstTxWarp>
          </a:bodyPr>
          <a:lstStyle/>
          <a:p>
            <a:endParaRPr lang="de-DE" sz="1013"/>
          </a:p>
        </p:txBody>
      </p:sp>
      <p:grpSp>
        <p:nvGrpSpPr>
          <p:cNvPr id="4" name="Gruppieren 3"/>
          <p:cNvGrpSpPr/>
          <p:nvPr/>
        </p:nvGrpSpPr>
        <p:grpSpPr>
          <a:xfrm>
            <a:off x="957367" y="2332376"/>
            <a:ext cx="6956315" cy="2485114"/>
            <a:chOff x="864494" y="2123707"/>
            <a:chExt cx="7424930" cy="2652525"/>
          </a:xfrm>
        </p:grpSpPr>
        <p:pic>
          <p:nvPicPr>
            <p:cNvPr id="15" name="Picture 12" descr="Quellbild anzeig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49767" y="2126802"/>
              <a:ext cx="1014482" cy="149526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Quellbild anzeige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4494" y="2126802"/>
              <a:ext cx="2107190" cy="1185294"/>
            </a:xfrm>
            <a:prstGeom prst="rect">
              <a:avLst/>
            </a:prstGeom>
            <a:noFill/>
            <a:effectLst>
              <a:reflection blurRad="6350" stA="20000" endPos="55500" dist="50800" dir="5400000" sy="-100000" algn="bl" rotWithShape="0"/>
            </a:effectLst>
            <a:extLst>
              <a:ext uri="{909E8E84-426E-40DD-AFC4-6F175D3DCCD1}">
                <a14:hiddenFill xmlns:a14="http://schemas.microsoft.com/office/drawing/2010/main">
                  <a:solidFill>
                    <a:srgbClr val="FFFFFF"/>
                  </a:solidFill>
                </a14:hiddenFill>
              </a:ext>
            </a:extLst>
          </p:spPr>
        </p:pic>
        <p:pic>
          <p:nvPicPr>
            <p:cNvPr id="17" name="Picture 6" descr="Quellbild anzeige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22634" y="2126802"/>
              <a:ext cx="1872989" cy="136720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0" descr="Quellbild anzeige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38133" y="2123707"/>
              <a:ext cx="2251291" cy="1498363"/>
            </a:xfrm>
            <a:prstGeom prst="rect">
              <a:avLst/>
            </a:prstGeom>
            <a:noFill/>
            <a:effectLst>
              <a:reflection blurRad="6350" stA="20000" endPos="55500" dist="50800" dir="5400000" sy="-100000" algn="bl" rotWithShape="0"/>
            </a:effectLst>
            <a:extLst>
              <a:ext uri="{909E8E84-426E-40DD-AFC4-6F175D3DCCD1}">
                <a14:hiddenFill xmlns:a14="http://schemas.microsoft.com/office/drawing/2010/main">
                  <a:solidFill>
                    <a:srgbClr val="FFFFFF"/>
                  </a:solidFill>
                </a14:hiddenFill>
              </a:ext>
            </a:extLst>
          </p:spPr>
        </p:pic>
        <p:pic>
          <p:nvPicPr>
            <p:cNvPr id="19" name="Picture 14" descr="Quellbild anzeige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49767" y="3637320"/>
              <a:ext cx="1194663" cy="1138912"/>
            </a:xfrm>
            <a:prstGeom prst="rect">
              <a:avLst/>
            </a:prstGeom>
            <a:noFill/>
            <a:effectLst>
              <a:reflection blurRad="6350" stA="20000" endPos="55500" dist="50800" dir="5400000" sy="-100000" algn="bl" rotWithShape="0"/>
            </a:effectLst>
            <a:extLst>
              <a:ext uri="{909E8E84-426E-40DD-AFC4-6F175D3DCCD1}">
                <a14:hiddenFill xmlns:a14="http://schemas.microsoft.com/office/drawing/2010/main">
                  <a:solidFill>
                    <a:srgbClr val="FFFFFF"/>
                  </a:solidFill>
                </a14:hiddenFill>
              </a:ext>
            </a:extLst>
          </p:spPr>
        </p:pic>
        <p:pic>
          <p:nvPicPr>
            <p:cNvPr id="20" name="Picture 8" descr="Quellbild anzeige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32892" y="3539362"/>
              <a:ext cx="1855306" cy="1236870"/>
            </a:xfrm>
            <a:prstGeom prst="rect">
              <a:avLst/>
            </a:prstGeom>
            <a:noFill/>
            <a:effectLst>
              <a:reflection blurRad="6350" stA="20000" endPos="55500" dist="50800" dir="5400000" sy="-100000" algn="bl" rotWithShape="0"/>
            </a:effectLst>
            <a:extLst>
              <a:ext uri="{909E8E84-426E-40DD-AFC4-6F175D3DCCD1}">
                <a14:hiddenFill xmlns:a14="http://schemas.microsoft.com/office/drawing/2010/main">
                  <a:solidFill>
                    <a:srgbClr val="FFFFFF"/>
                  </a:solidFill>
                </a14:hiddenFill>
              </a:ext>
            </a:extLst>
          </p:spPr>
        </p:pic>
      </p:grpSp>
      <p:grpSp>
        <p:nvGrpSpPr>
          <p:cNvPr id="22" name="Gruppieren 21"/>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23" name="Gerader Verbinder 22"/>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24" name="Gerader Verbinder 23"/>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25" name="Gerader Verbinder 24"/>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26" name="Gerader Verbinder 25"/>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499634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83178" y="1582733"/>
            <a:ext cx="5983894" cy="430383"/>
          </a:xfrm>
        </p:spPr>
        <p:txBody>
          <a:bodyPr/>
          <a:lstStyle/>
          <a:p>
            <a:r>
              <a:rPr lang="de-AT" sz="2500" dirty="0">
                <a:solidFill>
                  <a:srgbClr val="414B37"/>
                </a:solidFill>
                <a:latin typeface="Franklin Gothic Book" panose="020B0503020102020204" pitchFamily="34" charset="0"/>
              </a:rPr>
              <a:t>Geistige Landesverteidigung</a:t>
            </a:r>
          </a:p>
        </p:txBody>
      </p:sp>
      <p:sp>
        <p:nvSpPr>
          <p:cNvPr id="3" name="Inhaltsplatzhalter 2"/>
          <p:cNvSpPr>
            <a:spLocks noGrp="1"/>
          </p:cNvSpPr>
          <p:nvPr>
            <p:ph idx="1"/>
          </p:nvPr>
        </p:nvSpPr>
        <p:spPr>
          <a:xfrm>
            <a:off x="983178" y="1942733"/>
            <a:ext cx="7995722" cy="3067901"/>
          </a:xfrm>
        </p:spPr>
        <p:txBody>
          <a:bodyPr/>
          <a:lstStyle/>
          <a:p>
            <a:pPr marL="0" indent="0">
              <a:lnSpc>
                <a:spcPct val="150000"/>
              </a:lnSpc>
              <a:spcBef>
                <a:spcPts val="0"/>
              </a:spcBef>
              <a:spcAft>
                <a:spcPts val="0"/>
              </a:spcAft>
              <a:buNone/>
            </a:pPr>
            <a:r>
              <a:rPr lang="de-AT" sz="1800" dirty="0">
                <a:solidFill>
                  <a:srgbClr val="414B37"/>
                </a:solidFill>
                <a:latin typeface="Franklin Gothic Book" panose="020B0503020102020204" pitchFamily="34" charset="0"/>
              </a:rPr>
              <a:t>Grundsätze:</a:t>
            </a:r>
            <a:endParaRPr lang="de-AT" sz="1800" u="sng" dirty="0">
              <a:solidFill>
                <a:srgbClr val="414B37"/>
              </a:solidFill>
              <a:latin typeface="Franklin Gothic Book" panose="020B0503020102020204" pitchFamily="34" charset="0"/>
            </a:endParaRPr>
          </a:p>
          <a:p>
            <a:pPr>
              <a:lnSpc>
                <a:spcPct val="150000"/>
              </a:lnSpc>
              <a:spcBef>
                <a:spcPts val="0"/>
              </a:spcBef>
              <a:spcAft>
                <a:spcPts val="0"/>
              </a:spcAft>
            </a:pPr>
            <a:r>
              <a:rPr lang="de-AT" sz="1400" dirty="0">
                <a:latin typeface="Franklin Gothic Book" panose="020B0503020102020204" pitchFamily="34" charset="0"/>
              </a:rPr>
              <a:t>Schaffen von ideellen Voraussetzungen </a:t>
            </a:r>
          </a:p>
          <a:p>
            <a:pPr>
              <a:lnSpc>
                <a:spcPct val="150000"/>
              </a:lnSpc>
              <a:spcBef>
                <a:spcPts val="0"/>
              </a:spcBef>
              <a:spcAft>
                <a:spcPts val="0"/>
              </a:spcAft>
            </a:pPr>
            <a:r>
              <a:rPr lang="de-AT" sz="1400" dirty="0">
                <a:latin typeface="Franklin Gothic Book" panose="020B0503020102020204" pitchFamily="34" charset="0"/>
              </a:rPr>
              <a:t>Schaffen des Bewusstseins über den historisch-politischen Prozess</a:t>
            </a:r>
          </a:p>
          <a:p>
            <a:pPr>
              <a:lnSpc>
                <a:spcPct val="150000"/>
              </a:lnSpc>
              <a:spcBef>
                <a:spcPts val="0"/>
              </a:spcBef>
              <a:spcAft>
                <a:spcPts val="0"/>
              </a:spcAft>
            </a:pPr>
            <a:r>
              <a:rPr lang="de-AT" sz="1400" dirty="0">
                <a:latin typeface="Franklin Gothic Book" panose="020B0503020102020204" pitchFamily="34" charset="0"/>
              </a:rPr>
              <a:t>Allgemeinen Grundwerten, wie Freiheit, Demokratie, Rechtstaatlichkeit vermitteln</a:t>
            </a:r>
          </a:p>
          <a:p>
            <a:pPr>
              <a:lnSpc>
                <a:spcPct val="150000"/>
              </a:lnSpc>
              <a:spcBef>
                <a:spcPts val="0"/>
              </a:spcBef>
              <a:spcAft>
                <a:spcPts val="0"/>
              </a:spcAft>
            </a:pPr>
            <a:r>
              <a:rPr lang="de-AT" sz="1400" dirty="0">
                <a:latin typeface="Franklin Gothic Book" panose="020B0503020102020204" pitchFamily="34" charset="0"/>
              </a:rPr>
              <a:t>Fördern der Bereitschaft jedes einzelnen zur Sicherung der staatlich-gesellschaftlichen </a:t>
            </a:r>
            <a:br>
              <a:rPr lang="de-AT" sz="1400" dirty="0">
                <a:latin typeface="Franklin Gothic Book" panose="020B0503020102020204" pitchFamily="34" charset="0"/>
              </a:rPr>
            </a:br>
            <a:r>
              <a:rPr lang="de-AT" sz="1400" dirty="0">
                <a:latin typeface="Franklin Gothic Book" panose="020B0503020102020204" pitchFamily="34" charset="0"/>
              </a:rPr>
              <a:t>Lebensgrundlagen beitragen zu wollen</a:t>
            </a:r>
          </a:p>
          <a:p>
            <a:pPr>
              <a:lnSpc>
                <a:spcPct val="150000"/>
              </a:lnSpc>
              <a:spcBef>
                <a:spcPts val="0"/>
              </a:spcBef>
              <a:spcAft>
                <a:spcPts val="0"/>
              </a:spcAft>
            </a:pPr>
            <a:r>
              <a:rPr lang="de-AT" sz="1400" dirty="0">
                <a:latin typeface="Franklin Gothic Book" panose="020B0503020102020204" pitchFamily="34" charset="0"/>
              </a:rPr>
              <a:t>Vertraut machen mit den Aufgaben in den Teilbereichen der ULV</a:t>
            </a:r>
          </a:p>
          <a:p>
            <a:pPr>
              <a:lnSpc>
                <a:spcPct val="150000"/>
              </a:lnSpc>
              <a:spcBef>
                <a:spcPts val="0"/>
              </a:spcBef>
              <a:spcAft>
                <a:spcPts val="0"/>
              </a:spcAft>
            </a:pPr>
            <a:r>
              <a:rPr lang="de-AT" sz="1400" dirty="0">
                <a:latin typeface="Franklin Gothic Book" panose="020B0503020102020204" pitchFamily="34" charset="0"/>
              </a:rPr>
              <a:t>Schärfen des Blickes für die Schönheiten und Leistungen Österreichs</a:t>
            </a:r>
          </a:p>
        </p:txBody>
      </p:sp>
      <p:grpSp>
        <p:nvGrpSpPr>
          <p:cNvPr id="9" name="Gruppieren 8"/>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10" name="Gerader Verbinder 9"/>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1" name="Gerader Verbinder 10"/>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2" name="Gerader Verbinder 11"/>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3" name="Gerader Verbinder 12"/>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762323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83178" y="1260000"/>
            <a:ext cx="7978525" cy="409606"/>
          </a:xfrm>
        </p:spPr>
        <p:txBody>
          <a:bodyPr/>
          <a:lstStyle/>
          <a:p>
            <a:r>
              <a:rPr lang="de-AT" sz="2500" dirty="0">
                <a:solidFill>
                  <a:srgbClr val="414B37"/>
                </a:solidFill>
                <a:latin typeface="Franklin Gothic Book" panose="020B0503020102020204" pitchFamily="34" charset="0"/>
              </a:rPr>
              <a:t>Geistige Landesverteidigung</a:t>
            </a:r>
          </a:p>
        </p:txBody>
      </p:sp>
      <p:sp>
        <p:nvSpPr>
          <p:cNvPr id="3" name="Inhaltsplatzhalter 2"/>
          <p:cNvSpPr>
            <a:spLocks noGrp="1"/>
          </p:cNvSpPr>
          <p:nvPr>
            <p:ph idx="1"/>
          </p:nvPr>
        </p:nvSpPr>
        <p:spPr>
          <a:xfrm>
            <a:off x="976148" y="1620000"/>
            <a:ext cx="7745104" cy="3523500"/>
          </a:xfrm>
        </p:spPr>
        <p:txBody>
          <a:bodyPr/>
          <a:lstStyle/>
          <a:p>
            <a:pPr marL="0" indent="0">
              <a:lnSpc>
                <a:spcPct val="150000"/>
              </a:lnSpc>
              <a:spcBef>
                <a:spcPts val="0"/>
              </a:spcBef>
              <a:spcAft>
                <a:spcPts val="0"/>
              </a:spcAft>
              <a:buNone/>
            </a:pPr>
            <a:r>
              <a:rPr lang="de-AT" sz="1800" dirty="0">
                <a:solidFill>
                  <a:srgbClr val="414B37"/>
                </a:solidFill>
                <a:latin typeface="Franklin Gothic Book" panose="020B0503020102020204" pitchFamily="34" charset="0"/>
              </a:rPr>
              <a:t>Aufgaben:</a:t>
            </a:r>
            <a:endParaRPr lang="de-AT" sz="1800" u="sng" dirty="0">
              <a:solidFill>
                <a:srgbClr val="414B37"/>
              </a:solidFill>
              <a:latin typeface="Franklin Gothic Book" panose="020B0503020102020204" pitchFamily="34" charset="0"/>
            </a:endParaRPr>
          </a:p>
          <a:p>
            <a:pPr>
              <a:lnSpc>
                <a:spcPct val="150000"/>
              </a:lnSpc>
              <a:spcBef>
                <a:spcPts val="0"/>
              </a:spcBef>
              <a:spcAft>
                <a:spcPts val="0"/>
              </a:spcAft>
            </a:pPr>
            <a:r>
              <a:rPr lang="de-AT" sz="1300" dirty="0">
                <a:latin typeface="Franklin Gothic Book" panose="020B0503020102020204" pitchFamily="34" charset="0"/>
              </a:rPr>
              <a:t>Bildung eines zeitgemäßer Patriotismus zur Stärkung des Selbstbehauptungswillens</a:t>
            </a:r>
          </a:p>
          <a:p>
            <a:pPr>
              <a:lnSpc>
                <a:spcPct val="150000"/>
              </a:lnSpc>
              <a:spcBef>
                <a:spcPts val="0"/>
              </a:spcBef>
              <a:spcAft>
                <a:spcPts val="0"/>
              </a:spcAft>
            </a:pPr>
            <a:r>
              <a:rPr lang="de-AT" sz="1300" dirty="0">
                <a:latin typeface="Franklin Gothic Book" panose="020B0503020102020204" pitchFamily="34" charset="0"/>
              </a:rPr>
              <a:t>Wertevermittlung des Staatsganzen</a:t>
            </a:r>
          </a:p>
          <a:p>
            <a:pPr>
              <a:lnSpc>
                <a:spcPct val="150000"/>
              </a:lnSpc>
              <a:spcBef>
                <a:spcPts val="0"/>
              </a:spcBef>
              <a:spcAft>
                <a:spcPts val="0"/>
              </a:spcAft>
            </a:pPr>
            <a:r>
              <a:rPr lang="de-AT" sz="1300" dirty="0">
                <a:latin typeface="Franklin Gothic Book" panose="020B0503020102020204" pitchFamily="34" charset="0"/>
              </a:rPr>
              <a:t>Anerkennung und Stolz auf die Leistungen und Errungenschaften des österreichischen Volkes</a:t>
            </a:r>
          </a:p>
          <a:p>
            <a:pPr>
              <a:lnSpc>
                <a:spcPct val="150000"/>
              </a:lnSpc>
              <a:spcBef>
                <a:spcPts val="0"/>
              </a:spcBef>
              <a:spcAft>
                <a:spcPts val="0"/>
              </a:spcAft>
            </a:pPr>
            <a:r>
              <a:rPr lang="de-AT" sz="1300" dirty="0">
                <a:latin typeface="Franklin Gothic Book" panose="020B0503020102020204" pitchFamily="34" charset="0"/>
              </a:rPr>
              <a:t>Beurteilung möglicher demokratiegefährdender Erscheinungen &amp; Entwicklungen</a:t>
            </a:r>
          </a:p>
          <a:p>
            <a:pPr>
              <a:lnSpc>
                <a:spcPct val="150000"/>
              </a:lnSpc>
              <a:spcBef>
                <a:spcPts val="0"/>
              </a:spcBef>
              <a:spcAft>
                <a:spcPts val="0"/>
              </a:spcAft>
            </a:pPr>
            <a:r>
              <a:rPr lang="de-AT" sz="1300" dirty="0">
                <a:latin typeface="Franklin Gothic Book" panose="020B0503020102020204" pitchFamily="34" charset="0"/>
              </a:rPr>
              <a:t>Vermitteln eines realistisches Bildes von politischen, wirtschaftlichen und </a:t>
            </a:r>
            <a:r>
              <a:rPr lang="de-AT" sz="1300" dirty="0" smtClean="0">
                <a:latin typeface="Franklin Gothic Book" panose="020B0503020102020204" pitchFamily="34" charset="0"/>
              </a:rPr>
              <a:t/>
            </a:r>
            <a:br>
              <a:rPr lang="de-AT" sz="1300" dirty="0" smtClean="0">
                <a:latin typeface="Franklin Gothic Book" panose="020B0503020102020204" pitchFamily="34" charset="0"/>
              </a:rPr>
            </a:br>
            <a:r>
              <a:rPr lang="de-AT" sz="1300" dirty="0" smtClean="0">
                <a:latin typeface="Franklin Gothic Book" panose="020B0503020102020204" pitchFamily="34" charset="0"/>
              </a:rPr>
              <a:t>militärischen Machtverhältnissen </a:t>
            </a:r>
            <a:r>
              <a:rPr lang="de-AT" sz="1300" dirty="0">
                <a:latin typeface="Franklin Gothic Book" panose="020B0503020102020204" pitchFamily="34" charset="0"/>
              </a:rPr>
              <a:t>im geopolitischen Umfeld</a:t>
            </a:r>
          </a:p>
          <a:p>
            <a:pPr>
              <a:lnSpc>
                <a:spcPct val="150000"/>
              </a:lnSpc>
              <a:spcBef>
                <a:spcPts val="0"/>
              </a:spcBef>
              <a:spcAft>
                <a:spcPts val="0"/>
              </a:spcAft>
            </a:pPr>
            <a:r>
              <a:rPr lang="de-AT" sz="1300" dirty="0">
                <a:latin typeface="Franklin Gothic Book" panose="020B0503020102020204" pitchFamily="34" charset="0"/>
              </a:rPr>
              <a:t>Internationale Zusammenarbeit</a:t>
            </a:r>
          </a:p>
          <a:p>
            <a:pPr>
              <a:lnSpc>
                <a:spcPct val="150000"/>
              </a:lnSpc>
              <a:spcBef>
                <a:spcPts val="0"/>
              </a:spcBef>
              <a:spcAft>
                <a:spcPts val="0"/>
              </a:spcAft>
            </a:pPr>
            <a:r>
              <a:rPr lang="de-AT" sz="1300" dirty="0">
                <a:latin typeface="Franklin Gothic Book" panose="020B0503020102020204" pitchFamily="34" charset="0"/>
              </a:rPr>
              <a:t>Geistige Landesverteidigung als Beitrag zur Friedenssicherung verstehen &amp; leben</a:t>
            </a:r>
          </a:p>
          <a:p>
            <a:pPr>
              <a:lnSpc>
                <a:spcPct val="150000"/>
              </a:lnSpc>
              <a:spcBef>
                <a:spcPts val="0"/>
              </a:spcBef>
              <a:spcAft>
                <a:spcPts val="0"/>
              </a:spcAft>
            </a:pPr>
            <a:r>
              <a:rPr lang="de-AT" sz="1300" dirty="0">
                <a:latin typeface="Franklin Gothic Book" panose="020B0503020102020204" pitchFamily="34" charset="0"/>
              </a:rPr>
              <a:t>Gemeinsamen Abwehr von Bedrohungen durch Zusammenfassung ziviler und</a:t>
            </a:r>
            <a:br>
              <a:rPr lang="de-AT" sz="1300" dirty="0">
                <a:latin typeface="Franklin Gothic Book" panose="020B0503020102020204" pitchFamily="34" charset="0"/>
              </a:rPr>
            </a:br>
            <a:r>
              <a:rPr lang="de-AT" sz="1300" dirty="0">
                <a:latin typeface="Franklin Gothic Book" panose="020B0503020102020204" pitchFamily="34" charset="0"/>
              </a:rPr>
              <a:t>militärischer Akteure getragen vom Selbstbehauptungswillen der Bevölkerung</a:t>
            </a:r>
          </a:p>
        </p:txBody>
      </p:sp>
      <p:grpSp>
        <p:nvGrpSpPr>
          <p:cNvPr id="9" name="Gruppieren 8"/>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10" name="Gerader Verbinder 9"/>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1" name="Gerader Verbinder 10"/>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2" name="Gerader Verbinder 11"/>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3" name="Gerader Verbinder 12"/>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567232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983181" y="2259702"/>
            <a:ext cx="7862369" cy="2860941"/>
          </a:xfrm>
        </p:spPr>
        <p:txBody>
          <a:bodyPr/>
          <a:lstStyle/>
          <a:p>
            <a:pPr marL="0" indent="0">
              <a:buNone/>
            </a:pPr>
            <a:r>
              <a:rPr lang="de-AT" sz="1800" u="sng" dirty="0">
                <a:solidFill>
                  <a:srgbClr val="414B37"/>
                </a:solidFill>
                <a:latin typeface="Franklin Gothic Book" panose="020B0503020102020204" pitchFamily="34" charset="0"/>
              </a:rPr>
              <a:t>Zuständigkeit:</a:t>
            </a:r>
          </a:p>
          <a:p>
            <a:r>
              <a:rPr lang="de-AT" sz="1800" dirty="0">
                <a:latin typeface="Franklin Gothic Book" panose="020B0503020102020204" pitchFamily="34" charset="0"/>
              </a:rPr>
              <a:t>Bundesministerium für Bildung, Wissenschaft und Forschung (BMBWF)</a:t>
            </a:r>
          </a:p>
          <a:p>
            <a:r>
              <a:rPr lang="de-AT" sz="1800" dirty="0">
                <a:latin typeface="Franklin Gothic Book" panose="020B0503020102020204" pitchFamily="34" charset="0"/>
              </a:rPr>
              <a:t>mit dessen Bildungsdirektionen, Bildungsregionen, Schulen, </a:t>
            </a:r>
            <a:r>
              <a:rPr lang="de-AT" sz="1800" dirty="0" smtClean="0">
                <a:latin typeface="Franklin Gothic Book" panose="020B0503020102020204" pitchFamily="34" charset="0"/>
              </a:rPr>
              <a:t/>
            </a:r>
            <a:br>
              <a:rPr lang="de-AT" sz="1800" dirty="0" smtClean="0">
                <a:latin typeface="Franklin Gothic Book" panose="020B0503020102020204" pitchFamily="34" charset="0"/>
              </a:rPr>
            </a:br>
            <a:r>
              <a:rPr lang="de-AT" sz="1800" dirty="0" smtClean="0">
                <a:latin typeface="Franklin Gothic Book" panose="020B0503020102020204" pitchFamily="34" charset="0"/>
              </a:rPr>
              <a:t>Universitäten </a:t>
            </a:r>
            <a:r>
              <a:rPr lang="de-AT" sz="1800" dirty="0">
                <a:latin typeface="Franklin Gothic Book" panose="020B0503020102020204" pitchFamily="34" charset="0"/>
              </a:rPr>
              <a:t>und Hochschulen </a:t>
            </a:r>
            <a:r>
              <a:rPr lang="de-AT" sz="1800" dirty="0" smtClean="0">
                <a:latin typeface="Franklin Gothic Book" panose="020B0503020102020204" pitchFamily="34" charset="0"/>
              </a:rPr>
              <a:t/>
            </a:r>
            <a:br>
              <a:rPr lang="de-AT" sz="1800" dirty="0" smtClean="0">
                <a:latin typeface="Franklin Gothic Book" panose="020B0503020102020204" pitchFamily="34" charset="0"/>
              </a:rPr>
            </a:br>
            <a:r>
              <a:rPr lang="de-AT" sz="1800" dirty="0" smtClean="0">
                <a:latin typeface="Franklin Gothic Book" panose="020B0503020102020204" pitchFamily="34" charset="0"/>
              </a:rPr>
              <a:t>– </a:t>
            </a:r>
            <a:r>
              <a:rPr lang="de-AT" sz="1800" dirty="0">
                <a:latin typeface="Franklin Gothic Book" panose="020B0503020102020204" pitchFamily="34" charset="0"/>
              </a:rPr>
              <a:t>vor allem die dort wirkenden </a:t>
            </a:r>
            <a:r>
              <a:rPr lang="de-AT" sz="1800" dirty="0" smtClean="0">
                <a:latin typeface="Franklin Gothic Book" panose="020B0503020102020204" pitchFamily="34" charset="0"/>
              </a:rPr>
              <a:t>Lehrkräfte</a:t>
            </a:r>
          </a:p>
          <a:p>
            <a:endParaRPr lang="de-AT" sz="1800" dirty="0">
              <a:latin typeface="Franklin Gothic Book" panose="020B0503020102020204" pitchFamily="34" charset="0"/>
            </a:endParaRPr>
          </a:p>
          <a:p>
            <a:r>
              <a:rPr lang="de-AT" sz="1800" dirty="0">
                <a:latin typeface="Franklin Gothic Book" panose="020B0503020102020204" pitchFamily="34" charset="0"/>
              </a:rPr>
              <a:t>in Verbindung mit den Informationsoffizieren des ÖBH</a:t>
            </a:r>
          </a:p>
        </p:txBody>
      </p:sp>
      <p:sp>
        <p:nvSpPr>
          <p:cNvPr id="4" name="Rechteck 3"/>
          <p:cNvSpPr/>
          <p:nvPr/>
        </p:nvSpPr>
        <p:spPr>
          <a:xfrm>
            <a:off x="983181" y="1539702"/>
            <a:ext cx="4011355" cy="477054"/>
          </a:xfrm>
          <a:prstGeom prst="rect">
            <a:avLst/>
          </a:prstGeom>
        </p:spPr>
        <p:txBody>
          <a:bodyPr wrap="none">
            <a:spAutoFit/>
          </a:bodyPr>
          <a:lstStyle/>
          <a:p>
            <a:r>
              <a:rPr lang="de-AT" sz="2500" dirty="0">
                <a:solidFill>
                  <a:srgbClr val="414B37"/>
                </a:solidFill>
                <a:latin typeface="Franklin Gothic Book" panose="020B0503020102020204" pitchFamily="34" charset="0"/>
              </a:rPr>
              <a:t>Geistige Landesverteidigung</a:t>
            </a:r>
          </a:p>
        </p:txBody>
      </p:sp>
      <p:grpSp>
        <p:nvGrpSpPr>
          <p:cNvPr id="10" name="Gruppieren 9"/>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11" name="Gerader Verbinder 10"/>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2" name="Gerader Verbinder 11"/>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3" name="Gerader Verbinder 12"/>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4" name="Gerader Verbinder 13"/>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003545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83177" y="1410609"/>
            <a:ext cx="7674035" cy="473135"/>
          </a:xfrm>
        </p:spPr>
        <p:txBody>
          <a:bodyPr>
            <a:normAutofit/>
          </a:bodyPr>
          <a:lstStyle/>
          <a:p>
            <a:r>
              <a:rPr lang="de-AT" sz="2250" dirty="0">
                <a:solidFill>
                  <a:srgbClr val="414B37"/>
                </a:solidFill>
                <a:latin typeface="Franklin Gothic Book" panose="020B0503020102020204" pitchFamily="34" charset="0"/>
              </a:rPr>
              <a:t>Geistige Landesverteidigung -</a:t>
            </a:r>
            <a:r>
              <a:rPr lang="de-AT" sz="1600" dirty="0">
                <a:solidFill>
                  <a:srgbClr val="414B37"/>
                </a:solidFill>
                <a:latin typeface="Franklin Gothic Book" panose="020B0503020102020204" pitchFamily="34" charset="0"/>
              </a:rPr>
              <a:t> Projekt des BMBWF mit BMLV (1)</a:t>
            </a:r>
          </a:p>
        </p:txBody>
      </p:sp>
      <p:sp>
        <p:nvSpPr>
          <p:cNvPr id="3" name="Inhaltsplatzhalter 2"/>
          <p:cNvSpPr>
            <a:spLocks noGrp="1"/>
          </p:cNvSpPr>
          <p:nvPr>
            <p:ph idx="1"/>
          </p:nvPr>
        </p:nvSpPr>
        <p:spPr>
          <a:xfrm>
            <a:off x="983178" y="1883744"/>
            <a:ext cx="8065827" cy="3754633"/>
          </a:xfrm>
        </p:spPr>
        <p:txBody>
          <a:bodyPr>
            <a:noAutofit/>
          </a:bodyPr>
          <a:lstStyle/>
          <a:p>
            <a:pPr marL="0" indent="0">
              <a:lnSpc>
                <a:spcPct val="100000"/>
              </a:lnSpc>
              <a:spcBef>
                <a:spcPts val="0"/>
              </a:spcBef>
              <a:spcAft>
                <a:spcPts val="0"/>
              </a:spcAft>
              <a:buNone/>
              <a:defRPr/>
            </a:pPr>
            <a:r>
              <a:rPr lang="de-DE" altLang="de-DE" sz="1600" dirty="0" smtClean="0">
                <a:latin typeface="Franklin Gothic Book" panose="020B0503020102020204" pitchFamily="34" charset="0"/>
              </a:rPr>
              <a:t>Bildung | Sicherheitspolitik | </a:t>
            </a:r>
            <a:r>
              <a:rPr lang="de-DE" altLang="de-DE" sz="1600" dirty="0">
                <a:latin typeface="Franklin Gothic Book" panose="020B0503020102020204" pitchFamily="34" charset="0"/>
              </a:rPr>
              <a:t>Geistige </a:t>
            </a:r>
            <a:r>
              <a:rPr lang="de-DE" altLang="de-DE" sz="1600" dirty="0" smtClean="0">
                <a:latin typeface="Franklin Gothic Book" panose="020B0503020102020204" pitchFamily="34" charset="0"/>
              </a:rPr>
              <a:t>Landesverteidigung | Bundesheer</a:t>
            </a:r>
            <a:br>
              <a:rPr lang="de-DE" altLang="de-DE" sz="1600" dirty="0" smtClean="0">
                <a:latin typeface="Franklin Gothic Book" panose="020B0503020102020204" pitchFamily="34" charset="0"/>
              </a:rPr>
            </a:br>
            <a:r>
              <a:rPr lang="de-DE" altLang="de-DE" sz="1400" dirty="0">
                <a:latin typeface="Franklin Gothic Book" panose="020B0503020102020204" pitchFamily="34" charset="0"/>
              </a:rPr>
              <a:t/>
            </a:r>
            <a:br>
              <a:rPr lang="de-DE" altLang="de-DE" sz="1400" dirty="0">
                <a:latin typeface="Franklin Gothic Book" panose="020B0503020102020204" pitchFamily="34" charset="0"/>
              </a:rPr>
            </a:br>
            <a:r>
              <a:rPr lang="de-DE" altLang="de-DE" sz="1400" dirty="0">
                <a:latin typeface="Franklin Gothic Book" panose="020B0503020102020204" pitchFamily="34" charset="0"/>
              </a:rPr>
              <a:t>Sicherheitspolitik und Geistige Landesverteidigung als Teil Politischer Bildung in Schule und ÖBH</a:t>
            </a:r>
          </a:p>
          <a:p>
            <a:pPr>
              <a:lnSpc>
                <a:spcPct val="100000"/>
              </a:lnSpc>
              <a:spcBef>
                <a:spcPts val="0"/>
              </a:spcBef>
              <a:spcAft>
                <a:spcPts val="0"/>
              </a:spcAft>
              <a:defRPr/>
            </a:pPr>
            <a:r>
              <a:rPr lang="de-AT" sz="1400" dirty="0">
                <a:latin typeface="Franklin Gothic Book" panose="020B0503020102020204" pitchFamily="34" charset="0"/>
              </a:rPr>
              <a:t>Abklärung der wechselseitigen Interessen und Perspektiven sowie </a:t>
            </a:r>
            <a:r>
              <a:rPr lang="de-AT" sz="1400" dirty="0" smtClean="0">
                <a:latin typeface="Franklin Gothic Book" panose="020B0503020102020204" pitchFamily="34" charset="0"/>
              </a:rPr>
              <a:t/>
            </a:r>
            <a:br>
              <a:rPr lang="de-AT" sz="1400" dirty="0" smtClean="0">
                <a:latin typeface="Franklin Gothic Book" panose="020B0503020102020204" pitchFamily="34" charset="0"/>
              </a:rPr>
            </a:br>
            <a:r>
              <a:rPr lang="de-AT" sz="1400" dirty="0" smtClean="0">
                <a:latin typeface="Franklin Gothic Book" panose="020B0503020102020204" pitchFamily="34" charset="0"/>
              </a:rPr>
              <a:t>der </a:t>
            </a:r>
            <a:r>
              <a:rPr lang="de-AT" sz="1400" dirty="0">
                <a:latin typeface="Franklin Gothic Book" panose="020B0503020102020204" pitchFamily="34" charset="0"/>
              </a:rPr>
              <a:t>Schnittmengen </a:t>
            </a:r>
            <a:r>
              <a:rPr lang="de-AT" sz="1400" dirty="0" smtClean="0">
                <a:latin typeface="Franklin Gothic Book" panose="020B0503020102020204" pitchFamily="34" charset="0"/>
              </a:rPr>
              <a:t>im </a:t>
            </a:r>
            <a:r>
              <a:rPr lang="de-AT" sz="1400" dirty="0">
                <a:latin typeface="Franklin Gothic Book" panose="020B0503020102020204" pitchFamily="34" charset="0"/>
              </a:rPr>
              <a:t>Hinblick auf die Politische Bildung</a:t>
            </a:r>
            <a:endParaRPr lang="de-DE" sz="1400" dirty="0">
              <a:latin typeface="Franklin Gothic Book" panose="020B0503020102020204" pitchFamily="34" charset="0"/>
            </a:endParaRPr>
          </a:p>
          <a:p>
            <a:pPr>
              <a:lnSpc>
                <a:spcPct val="100000"/>
              </a:lnSpc>
              <a:spcBef>
                <a:spcPts val="0"/>
              </a:spcBef>
              <a:spcAft>
                <a:spcPts val="0"/>
              </a:spcAft>
              <a:defRPr/>
            </a:pPr>
            <a:r>
              <a:rPr lang="de-AT" sz="1400" dirty="0">
                <a:latin typeface="Franklin Gothic Book" panose="020B0503020102020204" pitchFamily="34" charset="0"/>
              </a:rPr>
              <a:t>Entwicklung von gemeinsamen Formaten in der Fortbildung von Lehrpersonen und </a:t>
            </a:r>
            <a:r>
              <a:rPr lang="de-AT" sz="1400" dirty="0" smtClean="0">
                <a:latin typeface="Franklin Gothic Book" panose="020B0503020102020204" pitchFamily="34" charset="0"/>
              </a:rPr>
              <a:t>Lehroffizieren</a:t>
            </a:r>
            <a:endParaRPr lang="de-DE" sz="1400" dirty="0">
              <a:latin typeface="Franklin Gothic Book" panose="020B0503020102020204" pitchFamily="34" charset="0"/>
            </a:endParaRPr>
          </a:p>
          <a:p>
            <a:pPr>
              <a:lnSpc>
                <a:spcPct val="100000"/>
              </a:lnSpc>
              <a:spcBef>
                <a:spcPts val="0"/>
              </a:spcBef>
              <a:spcAft>
                <a:spcPts val="0"/>
              </a:spcAft>
              <a:defRPr/>
            </a:pPr>
            <a:r>
              <a:rPr lang="de-AT" sz="1400" dirty="0">
                <a:latin typeface="Franklin Gothic Book" panose="020B0503020102020204" pitchFamily="34" charset="0"/>
              </a:rPr>
              <a:t>Etablierung eines vertiefenden fachlichen Diskurses zu relevanten Teilaspekten </a:t>
            </a:r>
            <a:br>
              <a:rPr lang="de-AT" sz="1400" dirty="0">
                <a:latin typeface="Franklin Gothic Book" panose="020B0503020102020204" pitchFamily="34" charset="0"/>
              </a:rPr>
            </a:br>
            <a:r>
              <a:rPr lang="de-AT" sz="1400" dirty="0">
                <a:latin typeface="Franklin Gothic Book" panose="020B0503020102020204" pitchFamily="34" charset="0"/>
              </a:rPr>
              <a:t>(Expertenrunden, Fachkonferenzen)</a:t>
            </a:r>
            <a:endParaRPr lang="de-DE" sz="1400" dirty="0">
              <a:latin typeface="Franklin Gothic Book" panose="020B0503020102020204" pitchFamily="34" charset="0"/>
            </a:endParaRPr>
          </a:p>
          <a:p>
            <a:pPr>
              <a:lnSpc>
                <a:spcPct val="100000"/>
              </a:lnSpc>
              <a:spcBef>
                <a:spcPts val="0"/>
              </a:spcBef>
              <a:spcAft>
                <a:spcPts val="0"/>
              </a:spcAft>
              <a:defRPr/>
            </a:pPr>
            <a:r>
              <a:rPr lang="de-AT" sz="1400" dirty="0">
                <a:latin typeface="Franklin Gothic Book" panose="020B0503020102020204" pitchFamily="34" charset="0"/>
              </a:rPr>
              <a:t>Gemeinsame Erarbeitung von zielgruppenspezifischen Lehr- und </a:t>
            </a:r>
            <a:r>
              <a:rPr lang="de-AT" sz="1400" dirty="0" smtClean="0">
                <a:latin typeface="Franklin Gothic Book" panose="020B0503020102020204" pitchFamily="34" charset="0"/>
              </a:rPr>
              <a:t/>
            </a:r>
            <a:br>
              <a:rPr lang="de-AT" sz="1400" dirty="0" smtClean="0">
                <a:latin typeface="Franklin Gothic Book" panose="020B0503020102020204" pitchFamily="34" charset="0"/>
              </a:rPr>
            </a:br>
            <a:r>
              <a:rPr lang="de-AT" sz="1400" dirty="0" smtClean="0">
                <a:latin typeface="Franklin Gothic Book" panose="020B0503020102020204" pitchFamily="34" charset="0"/>
              </a:rPr>
              <a:t>Unterrichtsmaterialien </a:t>
            </a:r>
            <a:r>
              <a:rPr lang="de-AT" sz="1400" dirty="0">
                <a:latin typeface="Franklin Gothic Book" panose="020B0503020102020204" pitchFamily="34" charset="0"/>
              </a:rPr>
              <a:t>(Print, Digital, Online)</a:t>
            </a:r>
          </a:p>
          <a:p>
            <a:pPr>
              <a:lnSpc>
                <a:spcPct val="100000"/>
              </a:lnSpc>
              <a:spcBef>
                <a:spcPts val="0"/>
              </a:spcBef>
              <a:spcAft>
                <a:spcPts val="0"/>
              </a:spcAft>
              <a:defRPr/>
            </a:pPr>
            <a:r>
              <a:rPr lang="de-DE" sz="1400" dirty="0">
                <a:latin typeface="Franklin Gothic Book" panose="020B0503020102020204" pitchFamily="34" charset="0"/>
              </a:rPr>
              <a:t>Der Kommunikation der beteiligten Institutionen und Personen </a:t>
            </a:r>
            <a:br>
              <a:rPr lang="de-DE" sz="1400" dirty="0">
                <a:latin typeface="Franklin Gothic Book" panose="020B0503020102020204" pitchFamily="34" charset="0"/>
              </a:rPr>
            </a:br>
            <a:r>
              <a:rPr lang="de-DE" sz="1400" dirty="0">
                <a:latin typeface="Franklin Gothic Book" panose="020B0503020102020204" pitchFamily="34" charset="0"/>
              </a:rPr>
              <a:t>wird besondere Bedeutung zugemessen</a:t>
            </a:r>
          </a:p>
          <a:p>
            <a:pPr>
              <a:lnSpc>
                <a:spcPct val="100000"/>
              </a:lnSpc>
              <a:spcBef>
                <a:spcPts val="0"/>
              </a:spcBef>
              <a:spcAft>
                <a:spcPts val="0"/>
              </a:spcAft>
              <a:defRPr/>
            </a:pPr>
            <a:r>
              <a:rPr lang="de-DE" sz="1400" dirty="0">
                <a:latin typeface="Franklin Gothic Book" panose="020B0503020102020204" pitchFamily="34" charset="0"/>
              </a:rPr>
              <a:t>Unternehmenskulturen des Bildungsbereiches und des Bundesheeres </a:t>
            </a:r>
            <a:br>
              <a:rPr lang="de-DE" sz="1400" dirty="0">
                <a:latin typeface="Franklin Gothic Book" panose="020B0503020102020204" pitchFamily="34" charset="0"/>
              </a:rPr>
            </a:br>
            <a:r>
              <a:rPr lang="de-DE" sz="1400" dirty="0">
                <a:latin typeface="Franklin Gothic Book" panose="020B0503020102020204" pitchFamily="34" charset="0"/>
              </a:rPr>
              <a:t>wechselseitig kennen lernen</a:t>
            </a:r>
          </a:p>
        </p:txBody>
      </p:sp>
      <p:grpSp>
        <p:nvGrpSpPr>
          <p:cNvPr id="9" name="Gruppieren 8"/>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10" name="Gerader Verbinder 9"/>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1" name="Gerader Verbinder 10"/>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2" name="Gerader Verbinder 11"/>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3" name="Gerader Verbinder 12"/>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046010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983177" y="2144249"/>
            <a:ext cx="8160822" cy="2525097"/>
          </a:xfrm>
        </p:spPr>
        <p:txBody>
          <a:bodyPr>
            <a:noAutofit/>
          </a:bodyPr>
          <a:lstStyle/>
          <a:p>
            <a:pPr marL="0" indent="0">
              <a:lnSpc>
                <a:spcPct val="100000"/>
              </a:lnSpc>
              <a:spcBef>
                <a:spcPts val="0"/>
              </a:spcBef>
              <a:spcAft>
                <a:spcPts val="0"/>
              </a:spcAft>
              <a:buNone/>
              <a:defRPr/>
            </a:pPr>
            <a:r>
              <a:rPr lang="de-DE" sz="1600" dirty="0">
                <a:solidFill>
                  <a:srgbClr val="414B37"/>
                </a:solidFill>
                <a:latin typeface="Franklin Gothic Book" panose="020B0503020102020204" pitchFamily="34" charset="0"/>
              </a:rPr>
              <a:t>Projekt abgeschlossen – vier Empfehlungen zur weiteren Vertiefung der Zusammenarbeit</a:t>
            </a:r>
            <a:r>
              <a:rPr lang="de-DE" sz="1400" b="1" dirty="0">
                <a:latin typeface="Franklin Gothic Book" panose="020B0503020102020204" pitchFamily="34" charset="0"/>
              </a:rPr>
              <a:t/>
            </a:r>
            <a:br>
              <a:rPr lang="de-DE" sz="1400" b="1" dirty="0">
                <a:latin typeface="Franklin Gothic Book" panose="020B0503020102020204" pitchFamily="34" charset="0"/>
              </a:rPr>
            </a:br>
            <a:endParaRPr lang="de-DE" sz="1400" b="1" dirty="0">
              <a:latin typeface="Franklin Gothic Book" panose="020B0503020102020204" pitchFamily="34" charset="0"/>
            </a:endParaRPr>
          </a:p>
          <a:p>
            <a:pPr marL="189000" lvl="1">
              <a:lnSpc>
                <a:spcPct val="150000"/>
              </a:lnSpc>
              <a:spcBef>
                <a:spcPts val="0"/>
              </a:spcBef>
              <a:spcAft>
                <a:spcPts val="0"/>
              </a:spcAft>
              <a:buClr>
                <a:schemeClr val="tx2"/>
              </a:buClr>
              <a:buFont typeface="Arial" panose="020B0604020202020204" pitchFamily="34" charset="0"/>
              <a:buChar char="•"/>
              <a:defRPr/>
            </a:pPr>
            <a:r>
              <a:rPr lang="de-DE" sz="1400" dirty="0">
                <a:latin typeface="Franklin Gothic Book" panose="020B0503020102020204" pitchFamily="34" charset="0"/>
              </a:rPr>
              <a:t>Repräsentative anonyme Umfrage unter den Lehrkräften</a:t>
            </a:r>
          </a:p>
          <a:p>
            <a:pPr marL="189000" lvl="1">
              <a:lnSpc>
                <a:spcPct val="150000"/>
              </a:lnSpc>
              <a:spcBef>
                <a:spcPts val="0"/>
              </a:spcBef>
              <a:spcAft>
                <a:spcPts val="0"/>
              </a:spcAft>
              <a:buClr>
                <a:schemeClr val="tx2"/>
              </a:buClr>
              <a:buFont typeface="Arial" panose="020B0604020202020204" pitchFamily="34" charset="0"/>
              <a:buChar char="•"/>
              <a:defRPr/>
            </a:pPr>
            <a:r>
              <a:rPr lang="de-DE" sz="1400" dirty="0">
                <a:latin typeface="Franklin Gothic Book" panose="020B0503020102020204" pitchFamily="34" charset="0"/>
              </a:rPr>
              <a:t>Institutionalisierung des strukturierten Dialoges</a:t>
            </a:r>
          </a:p>
          <a:p>
            <a:pPr marL="189000" lvl="1">
              <a:lnSpc>
                <a:spcPct val="150000"/>
              </a:lnSpc>
              <a:spcBef>
                <a:spcPts val="0"/>
              </a:spcBef>
              <a:spcAft>
                <a:spcPts val="0"/>
              </a:spcAft>
              <a:buClr>
                <a:schemeClr val="tx2"/>
              </a:buClr>
              <a:buFont typeface="Arial" panose="020B0604020202020204" pitchFamily="34" charset="0"/>
              <a:buChar char="•"/>
              <a:defRPr/>
            </a:pPr>
            <a:r>
              <a:rPr lang="de-DE" sz="1400" dirty="0">
                <a:latin typeface="Franklin Gothic Book" panose="020B0503020102020204" pitchFamily="34" charset="0"/>
              </a:rPr>
              <a:t>Fortbildungsangebote für Lehrkräfte und InfoO</a:t>
            </a:r>
          </a:p>
          <a:p>
            <a:pPr marL="189000" lvl="1">
              <a:lnSpc>
                <a:spcPct val="150000"/>
              </a:lnSpc>
              <a:spcBef>
                <a:spcPts val="0"/>
              </a:spcBef>
              <a:spcAft>
                <a:spcPts val="0"/>
              </a:spcAft>
              <a:buClr>
                <a:schemeClr val="tx2"/>
              </a:buClr>
              <a:buFont typeface="Arial" panose="020B0604020202020204" pitchFamily="34" charset="0"/>
              <a:buChar char="•"/>
              <a:defRPr/>
            </a:pPr>
            <a:r>
              <a:rPr lang="de-DE" sz="1400" dirty="0">
                <a:latin typeface="Franklin Gothic Book" panose="020B0503020102020204" pitchFamily="34" charset="0"/>
              </a:rPr>
              <a:t>Verbesserung des Informationszuganges für Lehrpersonen, </a:t>
            </a:r>
            <a:r>
              <a:rPr lang="de-DE" sz="1400" dirty="0" smtClean="0">
                <a:latin typeface="Franklin Gothic Book" panose="020B0503020102020204" pitchFamily="34" charset="0"/>
              </a:rPr>
              <a:t>Behörden und</a:t>
            </a:r>
            <a:br>
              <a:rPr lang="de-DE" sz="1400" dirty="0" smtClean="0">
                <a:latin typeface="Franklin Gothic Book" panose="020B0503020102020204" pitchFamily="34" charset="0"/>
              </a:rPr>
            </a:br>
            <a:r>
              <a:rPr lang="de-DE" sz="1400" dirty="0" smtClean="0">
                <a:latin typeface="Franklin Gothic Book" panose="020B0503020102020204" pitchFamily="34" charset="0"/>
              </a:rPr>
              <a:t> GLV-befasste </a:t>
            </a:r>
            <a:r>
              <a:rPr lang="de-DE" sz="1400" dirty="0">
                <a:latin typeface="Franklin Gothic Book" panose="020B0503020102020204" pitchFamily="34" charset="0"/>
              </a:rPr>
              <a:t>Einrichtungen</a:t>
            </a:r>
          </a:p>
        </p:txBody>
      </p:sp>
      <p:sp>
        <p:nvSpPr>
          <p:cNvPr id="5" name="Titel 1"/>
          <p:cNvSpPr>
            <a:spLocks noGrp="1"/>
          </p:cNvSpPr>
          <p:nvPr>
            <p:ph type="title"/>
          </p:nvPr>
        </p:nvSpPr>
        <p:spPr>
          <a:xfrm>
            <a:off x="983177" y="1604249"/>
            <a:ext cx="7674035" cy="473135"/>
          </a:xfrm>
        </p:spPr>
        <p:txBody>
          <a:bodyPr>
            <a:normAutofit/>
          </a:bodyPr>
          <a:lstStyle/>
          <a:p>
            <a:r>
              <a:rPr lang="de-AT" sz="2250" dirty="0">
                <a:solidFill>
                  <a:srgbClr val="414B37"/>
                </a:solidFill>
                <a:latin typeface="Franklin Gothic Book" panose="020B0503020102020204" pitchFamily="34" charset="0"/>
              </a:rPr>
              <a:t>Geistige Landesverteidigung -</a:t>
            </a:r>
            <a:r>
              <a:rPr lang="de-AT" sz="1600" dirty="0">
                <a:solidFill>
                  <a:srgbClr val="414B37"/>
                </a:solidFill>
                <a:latin typeface="Franklin Gothic Book" panose="020B0503020102020204" pitchFamily="34" charset="0"/>
              </a:rPr>
              <a:t> Projekt des BMBWF mit BMLV (2)</a:t>
            </a:r>
          </a:p>
        </p:txBody>
      </p:sp>
      <p:grpSp>
        <p:nvGrpSpPr>
          <p:cNvPr id="10" name="Gruppieren 9"/>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11" name="Gerader Verbinder 10"/>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2" name="Gerader Verbinder 11"/>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3" name="Gerader Verbinder 12"/>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4" name="Gerader Verbinder 13"/>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558165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983180" y="2144241"/>
            <a:ext cx="8139304" cy="2758183"/>
          </a:xfrm>
        </p:spPr>
        <p:txBody>
          <a:bodyPr>
            <a:noAutofit/>
          </a:bodyPr>
          <a:lstStyle/>
          <a:p>
            <a:pPr marL="0" indent="0">
              <a:lnSpc>
                <a:spcPct val="100000"/>
              </a:lnSpc>
              <a:spcBef>
                <a:spcPts val="0"/>
              </a:spcBef>
              <a:spcAft>
                <a:spcPts val="0"/>
              </a:spcAft>
              <a:buNone/>
              <a:defRPr/>
            </a:pPr>
            <a:r>
              <a:rPr lang="de-DE" sz="1600" dirty="0">
                <a:solidFill>
                  <a:srgbClr val="414B37"/>
                </a:solidFill>
                <a:latin typeface="Franklin Gothic Book" panose="020B0503020102020204" pitchFamily="34" charset="0"/>
              </a:rPr>
              <a:t>Struktur für GLV ist in den Bildungsdirektionen, Bildungsregionen </a:t>
            </a:r>
            <a:r>
              <a:rPr lang="de-DE" sz="1600" dirty="0" smtClean="0">
                <a:solidFill>
                  <a:srgbClr val="414B37"/>
                </a:solidFill>
                <a:latin typeface="Franklin Gothic Book" panose="020B0503020102020204" pitchFamily="34" charset="0"/>
              </a:rPr>
              <a:t>und</a:t>
            </a:r>
            <a:br>
              <a:rPr lang="de-DE" sz="1600" dirty="0" smtClean="0">
                <a:solidFill>
                  <a:srgbClr val="414B37"/>
                </a:solidFill>
                <a:latin typeface="Franklin Gothic Book" panose="020B0503020102020204" pitchFamily="34" charset="0"/>
              </a:rPr>
            </a:br>
            <a:r>
              <a:rPr lang="de-DE" sz="1600" dirty="0" smtClean="0">
                <a:solidFill>
                  <a:srgbClr val="414B37"/>
                </a:solidFill>
                <a:latin typeface="Franklin Gothic Book" panose="020B0503020102020204" pitchFamily="34" charset="0"/>
              </a:rPr>
              <a:t>an </a:t>
            </a:r>
            <a:r>
              <a:rPr lang="de-DE" sz="1600" dirty="0">
                <a:solidFill>
                  <a:srgbClr val="414B37"/>
                </a:solidFill>
                <a:latin typeface="Franklin Gothic Book" panose="020B0503020102020204" pitchFamily="34" charset="0"/>
              </a:rPr>
              <a:t>Schulen &amp; Universitäten </a:t>
            </a:r>
            <a:r>
              <a:rPr lang="de-DE" sz="1600" dirty="0" smtClean="0">
                <a:solidFill>
                  <a:srgbClr val="414B37"/>
                </a:solidFill>
                <a:latin typeface="Franklin Gothic Book" panose="020B0503020102020204" pitchFamily="34" charset="0"/>
              </a:rPr>
              <a:t>erforderlich</a:t>
            </a:r>
          </a:p>
          <a:p>
            <a:pPr marL="0" indent="0">
              <a:lnSpc>
                <a:spcPct val="100000"/>
              </a:lnSpc>
              <a:spcBef>
                <a:spcPts val="0"/>
              </a:spcBef>
              <a:spcAft>
                <a:spcPts val="0"/>
              </a:spcAft>
              <a:buNone/>
              <a:defRPr/>
            </a:pPr>
            <a:endParaRPr lang="de-DE" sz="900" dirty="0" smtClean="0">
              <a:solidFill>
                <a:srgbClr val="414B37"/>
              </a:solidFill>
              <a:latin typeface="Franklin Gothic Book" panose="020B0503020102020204" pitchFamily="34" charset="0"/>
            </a:endParaRPr>
          </a:p>
          <a:p>
            <a:pPr>
              <a:lnSpc>
                <a:spcPct val="100000"/>
              </a:lnSpc>
              <a:spcBef>
                <a:spcPts val="600"/>
              </a:spcBef>
              <a:spcAft>
                <a:spcPts val="0"/>
              </a:spcAft>
              <a:defRPr/>
            </a:pPr>
            <a:r>
              <a:rPr lang="de-DE" sz="1400" dirty="0" smtClean="0">
                <a:latin typeface="Franklin Gothic Book" panose="020B0503020102020204" pitchFamily="34" charset="0"/>
              </a:rPr>
              <a:t>GLV ist ein Unterrichtsprinzip und Bildungsanliegen</a:t>
            </a:r>
          </a:p>
          <a:p>
            <a:pPr>
              <a:lnSpc>
                <a:spcPct val="100000"/>
              </a:lnSpc>
              <a:spcBef>
                <a:spcPts val="600"/>
              </a:spcBef>
              <a:spcAft>
                <a:spcPts val="0"/>
              </a:spcAft>
              <a:defRPr/>
            </a:pPr>
            <a:r>
              <a:rPr lang="de-DE" sz="1400" dirty="0" smtClean="0">
                <a:latin typeface="Franklin Gothic Book" panose="020B0503020102020204" pitchFamily="34" charset="0"/>
              </a:rPr>
              <a:t>Vermittlung </a:t>
            </a:r>
            <a:r>
              <a:rPr lang="de-DE" sz="1400" dirty="0">
                <a:latin typeface="Franklin Gothic Book" panose="020B0503020102020204" pitchFamily="34" charset="0"/>
              </a:rPr>
              <a:t>demokratischer Werthaltungen und der Schaffung eines umfassenden </a:t>
            </a:r>
            <a:br>
              <a:rPr lang="de-DE" sz="1400" dirty="0">
                <a:latin typeface="Franklin Gothic Book" panose="020B0503020102020204" pitchFamily="34" charset="0"/>
              </a:rPr>
            </a:br>
            <a:r>
              <a:rPr lang="de-DE" sz="1400" dirty="0">
                <a:latin typeface="Franklin Gothic Book" panose="020B0503020102020204" pitchFamily="34" charset="0"/>
              </a:rPr>
              <a:t>Bewusstseins für demokratische Freiheiten und die in der Bundesverfassung </a:t>
            </a:r>
            <a:br>
              <a:rPr lang="de-DE" sz="1400" dirty="0">
                <a:latin typeface="Franklin Gothic Book" panose="020B0503020102020204" pitchFamily="34" charset="0"/>
              </a:rPr>
            </a:br>
            <a:r>
              <a:rPr lang="de-DE" sz="1400" dirty="0">
                <a:latin typeface="Franklin Gothic Book" panose="020B0503020102020204" pitchFamily="34" charset="0"/>
              </a:rPr>
              <a:t>verankerten Bürger- und </a:t>
            </a:r>
            <a:r>
              <a:rPr lang="de-DE" sz="1400" dirty="0" smtClean="0">
                <a:latin typeface="Franklin Gothic Book" panose="020B0503020102020204" pitchFamily="34" charset="0"/>
              </a:rPr>
              <a:t>Menschenrechte</a:t>
            </a:r>
          </a:p>
          <a:p>
            <a:pPr>
              <a:lnSpc>
                <a:spcPct val="100000"/>
              </a:lnSpc>
              <a:spcBef>
                <a:spcPts val="600"/>
              </a:spcBef>
              <a:spcAft>
                <a:spcPts val="0"/>
              </a:spcAft>
              <a:defRPr/>
            </a:pPr>
            <a:r>
              <a:rPr lang="de-DE" sz="1400" dirty="0" smtClean="0">
                <a:latin typeface="Franklin Gothic Book" panose="020B0503020102020204" pitchFamily="34" charset="0"/>
              </a:rPr>
              <a:t>Sicherstellung </a:t>
            </a:r>
            <a:r>
              <a:rPr lang="de-DE" sz="1400" dirty="0">
                <a:latin typeface="Franklin Gothic Book" panose="020B0503020102020204" pitchFamily="34" charset="0"/>
              </a:rPr>
              <a:t>eines demokratischen Grundkonsenses und des sozialen Friedens </a:t>
            </a:r>
            <a:br>
              <a:rPr lang="de-DE" sz="1400" dirty="0">
                <a:latin typeface="Franklin Gothic Book" panose="020B0503020102020204" pitchFamily="34" charset="0"/>
              </a:rPr>
            </a:br>
            <a:r>
              <a:rPr lang="de-DE" sz="1400" dirty="0">
                <a:latin typeface="Franklin Gothic Book" panose="020B0503020102020204" pitchFamily="34" charset="0"/>
              </a:rPr>
              <a:t>sowie des Verständnisses des Konzeptes der umfassenden Sicherheitspolitik </a:t>
            </a:r>
            <a:br>
              <a:rPr lang="de-DE" sz="1400" dirty="0">
                <a:latin typeface="Franklin Gothic Book" panose="020B0503020102020204" pitchFamily="34" charset="0"/>
              </a:rPr>
            </a:br>
            <a:r>
              <a:rPr lang="de-DE" sz="1400" dirty="0">
                <a:latin typeface="Franklin Gothic Book" panose="020B0503020102020204" pitchFamily="34" charset="0"/>
              </a:rPr>
              <a:t>im nationalen, europäischen und globalen Kontext</a:t>
            </a:r>
          </a:p>
          <a:p>
            <a:pPr>
              <a:lnSpc>
                <a:spcPct val="100000"/>
              </a:lnSpc>
              <a:spcBef>
                <a:spcPts val="600"/>
              </a:spcBef>
              <a:spcAft>
                <a:spcPts val="0"/>
              </a:spcAft>
              <a:defRPr/>
            </a:pPr>
            <a:r>
              <a:rPr lang="de-DE" sz="1400" dirty="0">
                <a:latin typeface="Franklin Gothic Book" panose="020B0503020102020204" pitchFamily="34" charset="0"/>
              </a:rPr>
              <a:t>Das Bundesheer kann auch bei der GLV wesentliche Unterstützung leisten</a:t>
            </a:r>
          </a:p>
        </p:txBody>
      </p:sp>
      <p:sp>
        <p:nvSpPr>
          <p:cNvPr id="5" name="Titel 1"/>
          <p:cNvSpPr>
            <a:spLocks noGrp="1"/>
          </p:cNvSpPr>
          <p:nvPr>
            <p:ph type="title"/>
          </p:nvPr>
        </p:nvSpPr>
        <p:spPr>
          <a:xfrm>
            <a:off x="983180" y="1593489"/>
            <a:ext cx="7674035" cy="473135"/>
          </a:xfrm>
        </p:spPr>
        <p:txBody>
          <a:bodyPr>
            <a:normAutofit/>
          </a:bodyPr>
          <a:lstStyle/>
          <a:p>
            <a:r>
              <a:rPr lang="de-AT" sz="2250" dirty="0">
                <a:solidFill>
                  <a:srgbClr val="414B37"/>
                </a:solidFill>
                <a:latin typeface="Franklin Gothic Book" panose="020B0503020102020204" pitchFamily="34" charset="0"/>
              </a:rPr>
              <a:t>Geistige Landesverteidigung -</a:t>
            </a:r>
            <a:r>
              <a:rPr lang="de-AT" sz="1600" dirty="0">
                <a:solidFill>
                  <a:srgbClr val="414B37"/>
                </a:solidFill>
                <a:latin typeface="Franklin Gothic Book" panose="020B0503020102020204" pitchFamily="34" charset="0"/>
              </a:rPr>
              <a:t> Projekt des BMBWF mit BMLV (3)</a:t>
            </a:r>
          </a:p>
        </p:txBody>
      </p:sp>
      <p:grpSp>
        <p:nvGrpSpPr>
          <p:cNvPr id="10" name="Gruppieren 9"/>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11" name="Gerader Verbinder 10"/>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2" name="Gerader Verbinder 11"/>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3" name="Gerader Verbinder 12"/>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4" name="Gerader Verbinder 13"/>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210489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41497" y="1428085"/>
            <a:ext cx="1870755" cy="1870755"/>
          </a:xfrm>
          <a:prstGeom prst="rect">
            <a:avLst/>
          </a:prstGeom>
          <a:effectLst>
            <a:reflection blurRad="6350" stA="20000" endPos="90000" dist="50800" dir="5400000" sy="-100000" algn="bl" rotWithShape="0"/>
          </a:effectLst>
        </p:spPr>
      </p:pic>
      <p:sp>
        <p:nvSpPr>
          <p:cNvPr id="4" name="Titel 1"/>
          <p:cNvSpPr>
            <a:spLocks noGrp="1"/>
          </p:cNvSpPr>
          <p:nvPr>
            <p:ph type="title"/>
          </p:nvPr>
        </p:nvSpPr>
        <p:spPr>
          <a:xfrm>
            <a:off x="1619361" y="3258819"/>
            <a:ext cx="5915025" cy="1256454"/>
          </a:xfrm>
        </p:spPr>
        <p:txBody>
          <a:bodyPr>
            <a:normAutofit fontScale="90000"/>
          </a:bodyPr>
          <a:lstStyle/>
          <a:p>
            <a:pPr algn="ctr">
              <a:lnSpc>
                <a:spcPct val="150000"/>
              </a:lnSpc>
            </a:pPr>
            <a:r>
              <a:rPr lang="de-AT" sz="2700" b="0" dirty="0">
                <a:solidFill>
                  <a:srgbClr val="686E59"/>
                </a:solidFill>
                <a:latin typeface="Franklin Gothic Book" panose="020B0503020102020204" pitchFamily="34" charset="0"/>
              </a:rPr>
              <a:t>Umfassende </a:t>
            </a:r>
            <a:r>
              <a:rPr lang="de-AT" sz="2700" b="0" dirty="0" smtClean="0">
                <a:solidFill>
                  <a:srgbClr val="686E59"/>
                </a:solidFill>
                <a:latin typeface="Franklin Gothic Book" panose="020B0503020102020204" pitchFamily="34" charset="0"/>
              </a:rPr>
              <a:t>Landesverteidigung</a:t>
            </a:r>
            <a:r>
              <a:rPr lang="de-AT" sz="2700" b="0" dirty="0">
                <a:solidFill>
                  <a:srgbClr val="686E59"/>
                </a:solidFill>
                <a:latin typeface="Franklin Gothic Book" panose="020B0503020102020204" pitchFamily="34" charset="0"/>
              </a:rPr>
              <a:t/>
            </a:r>
            <a:br>
              <a:rPr lang="de-AT" sz="2700" b="0" dirty="0">
                <a:solidFill>
                  <a:srgbClr val="686E59"/>
                </a:solidFill>
                <a:latin typeface="Franklin Gothic Book" panose="020B0503020102020204" pitchFamily="34" charset="0"/>
              </a:rPr>
            </a:br>
            <a:r>
              <a:rPr lang="de-AT" sz="3600" b="0" dirty="0" smtClean="0">
                <a:solidFill>
                  <a:srgbClr val="686E59"/>
                </a:solidFill>
                <a:latin typeface="Franklin Gothic Book" panose="020B0503020102020204" pitchFamily="34" charset="0"/>
              </a:rPr>
              <a:t>Diskussion</a:t>
            </a:r>
            <a:endParaRPr lang="de-AT" sz="3600" b="0" dirty="0">
              <a:solidFill>
                <a:srgbClr val="686E59"/>
              </a:solidFill>
              <a:latin typeface="Franklin Gothic Book" panose="020B0503020102020204" pitchFamily="34" charset="0"/>
            </a:endParaRPr>
          </a:p>
        </p:txBody>
      </p:sp>
      <p:grpSp>
        <p:nvGrpSpPr>
          <p:cNvPr id="12" name="Gruppieren 11"/>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13" name="Gerader Verbinder 12"/>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4" name="Gerader Verbinder 13"/>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5" name="Gerader Verbinder 14"/>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16" name="Gerader Verbinder 15"/>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619065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83183" y="1335305"/>
            <a:ext cx="7978525" cy="518789"/>
          </a:xfrm>
        </p:spPr>
        <p:txBody>
          <a:bodyPr>
            <a:normAutofit/>
          </a:bodyPr>
          <a:lstStyle/>
          <a:p>
            <a:r>
              <a:rPr lang="de-AT" sz="2400" dirty="0">
                <a:solidFill>
                  <a:srgbClr val="414B37"/>
                </a:solidFill>
                <a:latin typeface="Franklin Gothic Book" panose="020B0503020102020204" pitchFamily="34" charset="0"/>
              </a:rPr>
              <a:t>Umfassende Landesverteidigung - Zusammenfassung</a:t>
            </a:r>
          </a:p>
        </p:txBody>
      </p:sp>
      <p:pic>
        <p:nvPicPr>
          <p:cNvPr id="13" name="Inhaltsplatzhalter 52"/>
          <p:cNvPicPr>
            <a:picLocks noChangeAspect="1"/>
          </p:cNvPicPr>
          <p:nvPr/>
        </p:nvPicPr>
        <p:blipFill>
          <a:blip r:embed="rId3"/>
          <a:stretch>
            <a:fillRect/>
          </a:stretch>
        </p:blipFill>
        <p:spPr>
          <a:xfrm>
            <a:off x="1431125" y="2051702"/>
            <a:ext cx="5516256" cy="2824235"/>
          </a:xfrm>
          <a:prstGeom prst="rect">
            <a:avLst/>
          </a:prstGeom>
          <a:effectLst>
            <a:innerShdw blurRad="114300">
              <a:prstClr val="black"/>
            </a:innerShdw>
          </a:effectLst>
        </p:spPr>
      </p:pic>
      <p:sp>
        <p:nvSpPr>
          <p:cNvPr id="14" name="Textfeld 13"/>
          <p:cNvSpPr txBox="1"/>
          <p:nvPr/>
        </p:nvSpPr>
        <p:spPr>
          <a:xfrm>
            <a:off x="5401865" y="1919407"/>
            <a:ext cx="1521279" cy="646331"/>
          </a:xfrm>
          <a:prstGeom prst="rect">
            <a:avLst/>
          </a:prstGeom>
          <a:noFill/>
        </p:spPr>
        <p:txBody>
          <a:bodyPr wrap="square" rtlCol="0">
            <a:spAutoFit/>
          </a:bodyPr>
          <a:lstStyle/>
          <a:p>
            <a:r>
              <a:rPr lang="de-AT" sz="1200" dirty="0">
                <a:latin typeface="Calibri" panose="020F0502020204030204" pitchFamily="34" charset="0"/>
                <a:cs typeface="Calibri" panose="020F0502020204030204" pitchFamily="34" charset="0"/>
              </a:rPr>
              <a:t>Verfassungsgemäßer Zustand nach</a:t>
            </a:r>
          </a:p>
          <a:p>
            <a:r>
              <a:rPr lang="de-AT" sz="1200" dirty="0">
                <a:latin typeface="Calibri" panose="020F0502020204030204" pitchFamily="34" charset="0"/>
                <a:cs typeface="Calibri" panose="020F0502020204030204" pitchFamily="34" charset="0"/>
              </a:rPr>
              <a:t>B-VG Art. 9a</a:t>
            </a:r>
          </a:p>
        </p:txBody>
      </p:sp>
      <p:sp>
        <p:nvSpPr>
          <p:cNvPr id="15" name="Textfeld 14"/>
          <p:cNvSpPr txBox="1"/>
          <p:nvPr/>
        </p:nvSpPr>
        <p:spPr>
          <a:xfrm>
            <a:off x="6687635" y="3560863"/>
            <a:ext cx="1599161" cy="646331"/>
          </a:xfrm>
          <a:prstGeom prst="rect">
            <a:avLst/>
          </a:prstGeom>
          <a:noFill/>
        </p:spPr>
        <p:txBody>
          <a:bodyPr wrap="square" rtlCol="0">
            <a:spAutoFit/>
          </a:bodyPr>
          <a:lstStyle/>
          <a:p>
            <a:r>
              <a:rPr lang="de-AT" sz="1200" dirty="0">
                <a:latin typeface="Calibri" panose="020F0502020204030204" pitchFamily="34" charset="0"/>
                <a:cs typeface="Calibri" panose="020F0502020204030204" pitchFamily="34" charset="0"/>
              </a:rPr>
              <a:t>Einsatzvorsorge</a:t>
            </a:r>
          </a:p>
          <a:p>
            <a:r>
              <a:rPr lang="de-AT" sz="1200" dirty="0">
                <a:latin typeface="Calibri" panose="020F0502020204030204" pitchFamily="34" charset="0"/>
                <a:cs typeface="Calibri" panose="020F0502020204030204" pitchFamily="34" charset="0"/>
              </a:rPr>
              <a:t>Selbstschutz</a:t>
            </a:r>
          </a:p>
          <a:p>
            <a:r>
              <a:rPr lang="de-AT" sz="1200" dirty="0">
                <a:latin typeface="Calibri" panose="020F0502020204030204" pitchFamily="34" charset="0"/>
                <a:cs typeface="Calibri" panose="020F0502020204030204" pitchFamily="34" charset="0"/>
              </a:rPr>
              <a:t>Warn-Alarmdienst</a:t>
            </a:r>
          </a:p>
        </p:txBody>
      </p:sp>
      <p:sp>
        <p:nvSpPr>
          <p:cNvPr id="16" name="Textfeld 15"/>
          <p:cNvSpPr txBox="1"/>
          <p:nvPr/>
        </p:nvSpPr>
        <p:spPr>
          <a:xfrm>
            <a:off x="5574380" y="2648634"/>
            <a:ext cx="1847710" cy="830997"/>
          </a:xfrm>
          <a:prstGeom prst="rect">
            <a:avLst/>
          </a:prstGeom>
          <a:noFill/>
        </p:spPr>
        <p:txBody>
          <a:bodyPr wrap="square" rtlCol="0">
            <a:spAutoFit/>
          </a:bodyPr>
          <a:lstStyle/>
          <a:p>
            <a:r>
              <a:rPr lang="de-AT" sz="1200" dirty="0">
                <a:latin typeface="Calibri" panose="020F0502020204030204" pitchFamily="34" charset="0"/>
                <a:cs typeface="Calibri" panose="020F0502020204030204" pitchFamily="34" charset="0"/>
              </a:rPr>
              <a:t>Schutz der Grenzen</a:t>
            </a:r>
          </a:p>
          <a:p>
            <a:r>
              <a:rPr lang="de-AT" sz="1200" dirty="0">
                <a:latin typeface="Calibri" panose="020F0502020204030204" pitchFamily="34" charset="0"/>
                <a:cs typeface="Calibri" panose="020F0502020204030204" pitchFamily="34" charset="0"/>
              </a:rPr>
              <a:t>Abhaltewirkung</a:t>
            </a:r>
          </a:p>
          <a:p>
            <a:r>
              <a:rPr lang="de-AT" sz="1200" dirty="0">
                <a:latin typeface="Calibri" panose="020F0502020204030204" pitchFamily="34" charset="0"/>
                <a:cs typeface="Calibri" panose="020F0502020204030204" pitchFamily="34" charset="0"/>
              </a:rPr>
              <a:t>Soldaten </a:t>
            </a:r>
            <a:r>
              <a:rPr lang="de-AT" sz="1200" dirty="0" smtClean="0">
                <a:latin typeface="Calibri" panose="020F0502020204030204" pitchFamily="34" charset="0"/>
                <a:cs typeface="Calibri" panose="020F0502020204030204" pitchFamily="34" charset="0"/>
              </a:rPr>
              <a:t>und Bevölkerung gemeinsam</a:t>
            </a:r>
            <a:endParaRPr lang="de-AT" sz="1200" dirty="0">
              <a:latin typeface="Calibri" panose="020F0502020204030204" pitchFamily="34" charset="0"/>
              <a:cs typeface="Calibri" panose="020F0502020204030204" pitchFamily="34" charset="0"/>
            </a:endParaRPr>
          </a:p>
        </p:txBody>
      </p:sp>
      <p:sp>
        <p:nvSpPr>
          <p:cNvPr id="17" name="Textfeld 16"/>
          <p:cNvSpPr txBox="1"/>
          <p:nvPr/>
        </p:nvSpPr>
        <p:spPr>
          <a:xfrm>
            <a:off x="992616" y="1931780"/>
            <a:ext cx="1830946" cy="1015663"/>
          </a:xfrm>
          <a:prstGeom prst="rect">
            <a:avLst/>
          </a:prstGeom>
          <a:noFill/>
        </p:spPr>
        <p:txBody>
          <a:bodyPr wrap="square" rtlCol="0">
            <a:spAutoFit/>
          </a:bodyPr>
          <a:lstStyle/>
          <a:p>
            <a:pPr algn="r"/>
            <a:r>
              <a:rPr lang="de-AT" sz="1200" dirty="0" smtClean="0">
                <a:latin typeface="Calibri" panose="020F0502020204030204" pitchFamily="34" charset="0"/>
                <a:cs typeface="Calibri" panose="020F0502020204030204" pitchFamily="34" charset="0"/>
              </a:rPr>
              <a:t>Demokratische </a:t>
            </a:r>
            <a:r>
              <a:rPr lang="de-AT" sz="1200" dirty="0">
                <a:latin typeface="Calibri" panose="020F0502020204030204" pitchFamily="34" charset="0"/>
                <a:cs typeface="Calibri" panose="020F0502020204030204" pitchFamily="34" charset="0"/>
              </a:rPr>
              <a:t>Grund- und Freiheitsrechte Bürgerrechte, ideelle Werte, Stolz, </a:t>
            </a:r>
            <a:r>
              <a:rPr lang="de-AT" sz="1200" dirty="0" smtClean="0">
                <a:latin typeface="Calibri" panose="020F0502020204030204" pitchFamily="34" charset="0"/>
                <a:cs typeface="Calibri" panose="020F0502020204030204" pitchFamily="34" charset="0"/>
              </a:rPr>
              <a:t>zeitgemäßer Patriotismus</a:t>
            </a:r>
            <a:endParaRPr lang="de-AT" sz="1200" dirty="0">
              <a:latin typeface="Calibri" panose="020F0502020204030204" pitchFamily="34" charset="0"/>
              <a:cs typeface="Calibri" panose="020F0502020204030204" pitchFamily="34" charset="0"/>
            </a:endParaRPr>
          </a:p>
        </p:txBody>
      </p:sp>
      <p:sp>
        <p:nvSpPr>
          <p:cNvPr id="18" name="Textfeld 17"/>
          <p:cNvSpPr txBox="1"/>
          <p:nvPr/>
        </p:nvSpPr>
        <p:spPr>
          <a:xfrm>
            <a:off x="1693564" y="2984693"/>
            <a:ext cx="972442" cy="461665"/>
          </a:xfrm>
          <a:prstGeom prst="rect">
            <a:avLst/>
          </a:prstGeom>
          <a:noFill/>
        </p:spPr>
        <p:txBody>
          <a:bodyPr wrap="square" rtlCol="0">
            <a:spAutoFit/>
          </a:bodyPr>
          <a:lstStyle/>
          <a:p>
            <a:pPr algn="r"/>
            <a:r>
              <a:rPr lang="de-AT" sz="1200" dirty="0">
                <a:latin typeface="Calibri" panose="020F0502020204030204" pitchFamily="34" charset="0"/>
                <a:cs typeface="Calibri" panose="020F0502020204030204" pitchFamily="34" charset="0"/>
              </a:rPr>
              <a:t>Souveränität</a:t>
            </a:r>
          </a:p>
          <a:p>
            <a:pPr algn="r"/>
            <a:r>
              <a:rPr lang="de-AT" sz="1200" dirty="0">
                <a:latin typeface="Calibri" panose="020F0502020204030204" pitchFamily="34" charset="0"/>
                <a:cs typeface="Calibri" panose="020F0502020204030204" pitchFamily="34" charset="0"/>
              </a:rPr>
              <a:t>Autarkie</a:t>
            </a:r>
          </a:p>
        </p:txBody>
      </p:sp>
      <p:sp>
        <p:nvSpPr>
          <p:cNvPr id="19" name="Textfeld 18"/>
          <p:cNvSpPr txBox="1"/>
          <p:nvPr/>
        </p:nvSpPr>
        <p:spPr>
          <a:xfrm>
            <a:off x="-223385" y="3722306"/>
            <a:ext cx="1589967" cy="646331"/>
          </a:xfrm>
          <a:prstGeom prst="rect">
            <a:avLst/>
          </a:prstGeom>
          <a:noFill/>
        </p:spPr>
        <p:txBody>
          <a:bodyPr wrap="square" rtlCol="0">
            <a:spAutoFit/>
          </a:bodyPr>
          <a:lstStyle/>
          <a:p>
            <a:pPr algn="r"/>
            <a:r>
              <a:rPr lang="de-AT" sz="1200" dirty="0">
                <a:latin typeface="Calibri" panose="020F0502020204030204" pitchFamily="34" charset="0"/>
                <a:cs typeface="Calibri" panose="020F0502020204030204" pitchFamily="34" charset="0"/>
              </a:rPr>
              <a:t>Güterversorgung</a:t>
            </a:r>
          </a:p>
          <a:p>
            <a:pPr algn="r"/>
            <a:r>
              <a:rPr lang="de-AT" sz="1200" dirty="0" smtClean="0">
                <a:latin typeface="Calibri" panose="020F0502020204030204" pitchFamily="34" charset="0"/>
                <a:cs typeface="Calibri" panose="020F0502020204030204" pitchFamily="34" charset="0"/>
              </a:rPr>
              <a:t>Versorgungs-</a:t>
            </a:r>
            <a:br>
              <a:rPr lang="de-AT" sz="1200" dirty="0" smtClean="0">
                <a:latin typeface="Calibri" panose="020F0502020204030204" pitchFamily="34" charset="0"/>
                <a:cs typeface="Calibri" panose="020F0502020204030204" pitchFamily="34" charset="0"/>
              </a:rPr>
            </a:br>
            <a:r>
              <a:rPr lang="de-AT" sz="1200" dirty="0" err="1" smtClean="0">
                <a:latin typeface="Calibri" panose="020F0502020204030204" pitchFamily="34" charset="0"/>
                <a:cs typeface="Calibri" panose="020F0502020204030204" pitchFamily="34" charset="0"/>
              </a:rPr>
              <a:t>sicherheit</a:t>
            </a:r>
            <a:endParaRPr lang="de-AT" sz="1200" dirty="0">
              <a:latin typeface="Calibri" panose="020F0502020204030204" pitchFamily="34" charset="0"/>
              <a:cs typeface="Calibri" panose="020F0502020204030204" pitchFamily="34" charset="0"/>
            </a:endParaRPr>
          </a:p>
        </p:txBody>
      </p:sp>
      <p:grpSp>
        <p:nvGrpSpPr>
          <p:cNvPr id="25" name="Gruppieren 24"/>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26" name="Gerader Verbinder 25"/>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27" name="Gerader Verbinder 26"/>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28" name="Gerader Verbinder 27"/>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29" name="Gerader Verbinder 28"/>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355856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983178" y="2068943"/>
            <a:ext cx="7218352" cy="3051660"/>
          </a:xfrm>
        </p:spPr>
        <p:txBody>
          <a:bodyPr numCol="2"/>
          <a:lstStyle/>
          <a:p>
            <a:pPr>
              <a:lnSpc>
                <a:spcPct val="150000"/>
              </a:lnSpc>
              <a:spcBef>
                <a:spcPts val="0"/>
              </a:spcBef>
              <a:spcAft>
                <a:spcPts val="0"/>
              </a:spcAft>
            </a:pPr>
            <a:r>
              <a:rPr lang="de-AT" sz="1400" dirty="0">
                <a:latin typeface="Franklin Gothic Book" panose="020B0503020102020204" pitchFamily="34" charset="0"/>
              </a:rPr>
              <a:t>Bundesheer.at</a:t>
            </a:r>
          </a:p>
          <a:p>
            <a:pPr>
              <a:lnSpc>
                <a:spcPct val="150000"/>
              </a:lnSpc>
              <a:spcBef>
                <a:spcPts val="0"/>
              </a:spcBef>
              <a:spcAft>
                <a:spcPts val="0"/>
              </a:spcAft>
            </a:pPr>
            <a:r>
              <a:rPr lang="de-AT" sz="1400" dirty="0">
                <a:latin typeface="Franklin Gothic Book" panose="020B0503020102020204" pitchFamily="34" charset="0"/>
              </a:rPr>
              <a:t>BMI.at</a:t>
            </a:r>
          </a:p>
          <a:p>
            <a:pPr>
              <a:lnSpc>
                <a:spcPct val="150000"/>
              </a:lnSpc>
              <a:spcBef>
                <a:spcPts val="0"/>
              </a:spcBef>
              <a:spcAft>
                <a:spcPts val="0"/>
              </a:spcAft>
            </a:pPr>
            <a:r>
              <a:rPr lang="de-AT" sz="1400" dirty="0">
                <a:latin typeface="Franklin Gothic Book" panose="020B0503020102020204" pitchFamily="34" charset="0"/>
              </a:rPr>
              <a:t>Chemanager-online.com</a:t>
            </a:r>
          </a:p>
          <a:p>
            <a:pPr>
              <a:lnSpc>
                <a:spcPct val="150000"/>
              </a:lnSpc>
              <a:spcBef>
                <a:spcPts val="0"/>
              </a:spcBef>
              <a:spcAft>
                <a:spcPts val="0"/>
              </a:spcAft>
            </a:pPr>
            <a:r>
              <a:rPr lang="de-AT" sz="1400" dirty="0">
                <a:latin typeface="Franklin Gothic Book" panose="020B0503020102020204" pitchFamily="34" charset="0"/>
              </a:rPr>
              <a:t>Faz.net</a:t>
            </a:r>
          </a:p>
          <a:p>
            <a:pPr>
              <a:lnSpc>
                <a:spcPct val="150000"/>
              </a:lnSpc>
              <a:spcBef>
                <a:spcPts val="0"/>
              </a:spcBef>
              <a:spcAft>
                <a:spcPts val="0"/>
              </a:spcAft>
            </a:pPr>
            <a:r>
              <a:rPr lang="de-AT" sz="1400" dirty="0">
                <a:latin typeface="Franklin Gothic Book" panose="020B0503020102020204" pitchFamily="34" charset="0"/>
              </a:rPr>
              <a:t>Fotocommunity.de</a:t>
            </a:r>
          </a:p>
          <a:p>
            <a:pPr>
              <a:lnSpc>
                <a:spcPct val="150000"/>
              </a:lnSpc>
              <a:spcBef>
                <a:spcPts val="0"/>
              </a:spcBef>
              <a:spcAft>
                <a:spcPts val="0"/>
              </a:spcAft>
            </a:pPr>
            <a:r>
              <a:rPr lang="de-AT" sz="1400" dirty="0">
                <a:latin typeface="Franklin Gothic Book" panose="020B0503020102020204" pitchFamily="34" charset="0"/>
              </a:rPr>
              <a:t>Handelsblatt.de</a:t>
            </a:r>
          </a:p>
          <a:p>
            <a:pPr>
              <a:lnSpc>
                <a:spcPct val="150000"/>
              </a:lnSpc>
              <a:spcBef>
                <a:spcPts val="0"/>
              </a:spcBef>
              <a:spcAft>
                <a:spcPts val="0"/>
              </a:spcAft>
            </a:pPr>
            <a:r>
              <a:rPr lang="de-AT" sz="1400" dirty="0">
                <a:latin typeface="Franklin Gothic Book" panose="020B0503020102020204" pitchFamily="34" charset="0"/>
              </a:rPr>
              <a:t>Katastrophenschutz.steiermark.at</a:t>
            </a:r>
          </a:p>
          <a:p>
            <a:pPr>
              <a:lnSpc>
                <a:spcPct val="150000"/>
              </a:lnSpc>
              <a:spcBef>
                <a:spcPts val="0"/>
              </a:spcBef>
              <a:spcAft>
                <a:spcPts val="0"/>
              </a:spcAft>
            </a:pPr>
            <a:r>
              <a:rPr lang="de-AT" sz="1400" dirty="0">
                <a:latin typeface="Franklin Gothic Book" panose="020B0503020102020204" pitchFamily="34" charset="0"/>
              </a:rPr>
              <a:t>Kuratorium für ULV</a:t>
            </a:r>
          </a:p>
          <a:p>
            <a:pPr>
              <a:lnSpc>
                <a:spcPct val="150000"/>
              </a:lnSpc>
              <a:spcBef>
                <a:spcPts val="0"/>
              </a:spcBef>
              <a:spcAft>
                <a:spcPts val="0"/>
              </a:spcAft>
            </a:pPr>
            <a:r>
              <a:rPr lang="de-AT" sz="1400" dirty="0">
                <a:latin typeface="Franklin Gothic Book" panose="020B0503020102020204" pitchFamily="34" charset="0"/>
              </a:rPr>
              <a:t>meinbezirk.at</a:t>
            </a:r>
          </a:p>
          <a:p>
            <a:pPr>
              <a:lnSpc>
                <a:spcPct val="150000"/>
              </a:lnSpc>
              <a:spcBef>
                <a:spcPts val="0"/>
              </a:spcBef>
              <a:spcAft>
                <a:spcPts val="0"/>
              </a:spcAft>
            </a:pPr>
            <a:r>
              <a:rPr lang="de-AT" sz="1400" dirty="0">
                <a:latin typeface="Franklin Gothic Book" panose="020B0503020102020204" pitchFamily="34" charset="0"/>
              </a:rPr>
              <a:t>Österreichischer Strahlenschutz</a:t>
            </a:r>
          </a:p>
          <a:p>
            <a:pPr>
              <a:lnSpc>
                <a:spcPct val="150000"/>
              </a:lnSpc>
              <a:spcBef>
                <a:spcPts val="0"/>
              </a:spcBef>
              <a:spcAft>
                <a:spcPts val="0"/>
              </a:spcAft>
            </a:pPr>
            <a:r>
              <a:rPr lang="de-AT" sz="1400" dirty="0">
                <a:latin typeface="Franklin Gothic Book" panose="020B0503020102020204" pitchFamily="34" charset="0"/>
              </a:rPr>
              <a:t>Österreichischer Zivilschutzverband.at</a:t>
            </a:r>
          </a:p>
          <a:p>
            <a:pPr>
              <a:lnSpc>
                <a:spcPct val="150000"/>
              </a:lnSpc>
              <a:spcBef>
                <a:spcPts val="0"/>
              </a:spcBef>
              <a:spcAft>
                <a:spcPts val="0"/>
              </a:spcAft>
            </a:pPr>
            <a:r>
              <a:rPr lang="de-AT" sz="1400" dirty="0">
                <a:latin typeface="Franklin Gothic Book" panose="020B0503020102020204" pitchFamily="34" charset="0"/>
              </a:rPr>
              <a:t>Österreichisches Rotes Kreuz</a:t>
            </a:r>
          </a:p>
          <a:p>
            <a:pPr>
              <a:lnSpc>
                <a:spcPct val="150000"/>
              </a:lnSpc>
              <a:spcBef>
                <a:spcPts val="0"/>
              </a:spcBef>
              <a:spcAft>
                <a:spcPts val="0"/>
              </a:spcAft>
            </a:pPr>
            <a:r>
              <a:rPr lang="de-AT" sz="1400" dirty="0">
                <a:latin typeface="Franklin Gothic Book" panose="020B0503020102020204" pitchFamily="34" charset="0"/>
              </a:rPr>
              <a:t>siehe Notizen</a:t>
            </a:r>
          </a:p>
          <a:p>
            <a:pPr>
              <a:lnSpc>
                <a:spcPct val="150000"/>
              </a:lnSpc>
              <a:spcBef>
                <a:spcPts val="0"/>
              </a:spcBef>
              <a:spcAft>
                <a:spcPts val="0"/>
              </a:spcAft>
            </a:pPr>
            <a:r>
              <a:rPr lang="en-US" sz="1400" dirty="0">
                <a:latin typeface="Franklin Gothic Book" panose="020B0503020102020204" pitchFamily="34" charset="0"/>
              </a:rPr>
              <a:t>Standard.at</a:t>
            </a:r>
            <a:endParaRPr lang="de-AT" sz="1400" dirty="0">
              <a:latin typeface="Franklin Gothic Book" panose="020B0503020102020204" pitchFamily="34" charset="0"/>
            </a:endParaRPr>
          </a:p>
          <a:p>
            <a:pPr>
              <a:lnSpc>
                <a:spcPct val="150000"/>
              </a:lnSpc>
              <a:spcBef>
                <a:spcPts val="0"/>
              </a:spcBef>
              <a:spcAft>
                <a:spcPts val="0"/>
              </a:spcAft>
            </a:pPr>
            <a:r>
              <a:rPr lang="en-US" sz="1400" dirty="0">
                <a:latin typeface="Franklin Gothic Book" panose="020B0503020102020204" pitchFamily="34" charset="0"/>
              </a:rPr>
              <a:t>Tawa-news.com</a:t>
            </a:r>
            <a:endParaRPr lang="de-AT" sz="1400" dirty="0">
              <a:latin typeface="Franklin Gothic Book" panose="020B0503020102020204" pitchFamily="34" charset="0"/>
            </a:endParaRPr>
          </a:p>
          <a:p>
            <a:pPr>
              <a:lnSpc>
                <a:spcPct val="150000"/>
              </a:lnSpc>
              <a:spcBef>
                <a:spcPts val="0"/>
              </a:spcBef>
              <a:spcAft>
                <a:spcPts val="0"/>
              </a:spcAft>
            </a:pPr>
            <a:r>
              <a:rPr lang="de-AT" sz="1400" dirty="0">
                <a:latin typeface="Franklin Gothic Book" panose="020B0503020102020204" pitchFamily="34" charset="0"/>
              </a:rPr>
              <a:t>Truppendienst.com</a:t>
            </a:r>
          </a:p>
          <a:p>
            <a:pPr>
              <a:lnSpc>
                <a:spcPct val="150000"/>
              </a:lnSpc>
              <a:spcBef>
                <a:spcPts val="0"/>
              </a:spcBef>
              <a:spcAft>
                <a:spcPts val="0"/>
              </a:spcAft>
            </a:pPr>
            <a:r>
              <a:rPr lang="de-AT" sz="1400" dirty="0">
                <a:latin typeface="Franklin Gothic Book" panose="020B0503020102020204" pitchFamily="34" charset="0"/>
              </a:rPr>
              <a:t>Wikipedia.org</a:t>
            </a:r>
          </a:p>
        </p:txBody>
      </p:sp>
      <p:sp>
        <p:nvSpPr>
          <p:cNvPr id="4" name="Rechteck 3"/>
          <p:cNvSpPr/>
          <p:nvPr/>
        </p:nvSpPr>
        <p:spPr>
          <a:xfrm>
            <a:off x="983178" y="1550461"/>
            <a:ext cx="5355176" cy="477054"/>
          </a:xfrm>
          <a:prstGeom prst="rect">
            <a:avLst/>
          </a:prstGeom>
        </p:spPr>
        <p:txBody>
          <a:bodyPr wrap="square">
            <a:spAutoFit/>
          </a:bodyPr>
          <a:lstStyle/>
          <a:p>
            <a:r>
              <a:rPr lang="de-AT" sz="2500" dirty="0">
                <a:solidFill>
                  <a:srgbClr val="414B37"/>
                </a:solidFill>
                <a:latin typeface="Franklin Gothic Book" panose="020B0503020102020204" pitchFamily="34" charset="0"/>
              </a:rPr>
              <a:t>Bildmaterial-Quellen</a:t>
            </a:r>
            <a:endParaRPr lang="de-DE" sz="2500" dirty="0">
              <a:solidFill>
                <a:srgbClr val="414B37"/>
              </a:solidFill>
            </a:endParaRPr>
          </a:p>
        </p:txBody>
      </p:sp>
      <p:grpSp>
        <p:nvGrpSpPr>
          <p:cNvPr id="5" name="Gruppieren 4"/>
          <p:cNvGrpSpPr/>
          <p:nvPr/>
        </p:nvGrpSpPr>
        <p:grpSpPr>
          <a:xfrm>
            <a:off x="-18108" y="1086415"/>
            <a:ext cx="9162107" cy="4057085"/>
            <a:chOff x="-18108" y="1086415"/>
            <a:chExt cx="9162107" cy="4057085"/>
          </a:xfrm>
          <a:effectLst>
            <a:outerShdw blurRad="50800" dist="38100" dir="2700000" algn="tl" rotWithShape="0">
              <a:prstClr val="black">
                <a:alpha val="40000"/>
              </a:prstClr>
            </a:outerShdw>
          </a:effectLst>
        </p:grpSpPr>
        <p:cxnSp>
          <p:nvCxnSpPr>
            <p:cNvPr id="6" name="Gerader Verbinder 5"/>
            <p:cNvCxnSpPr/>
            <p:nvPr/>
          </p:nvCxnSpPr>
          <p:spPr>
            <a:xfrm flipH="1">
              <a:off x="-1" y="5143500"/>
              <a:ext cx="7487217" cy="0"/>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7" name="Gerader Verbinder 6"/>
            <p:cNvCxnSpPr/>
            <p:nvPr/>
          </p:nvCxnSpPr>
          <p:spPr>
            <a:xfrm flipH="1" flipV="1">
              <a:off x="-18108" y="2095538"/>
              <a:ext cx="18107" cy="3047962"/>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8" name="Gerader Verbinder 7"/>
            <p:cNvCxnSpPr/>
            <p:nvPr/>
          </p:nvCxnSpPr>
          <p:spPr>
            <a:xfrm flipV="1">
              <a:off x="-18108" y="1086415"/>
              <a:ext cx="977774" cy="1009123"/>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cxnSp>
          <p:nvCxnSpPr>
            <p:cNvPr id="9" name="Gerader Verbinder 8"/>
            <p:cNvCxnSpPr/>
            <p:nvPr/>
          </p:nvCxnSpPr>
          <p:spPr>
            <a:xfrm>
              <a:off x="959666" y="1086415"/>
              <a:ext cx="8184333" cy="20594"/>
            </a:xfrm>
            <a:prstGeom prst="line">
              <a:avLst/>
            </a:prstGeom>
            <a:ln w="19050">
              <a:solidFill>
                <a:srgbClr val="414B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58152550"/>
      </p:ext>
    </p:extLst>
  </p:cSld>
  <p:clrMapOvr>
    <a:masterClrMapping/>
  </p:clrMapOvr>
</p:sld>
</file>

<file path=ppt/theme/theme1.xml><?xml version="1.0" encoding="utf-8"?>
<a:theme xmlns:a="http://schemas.openxmlformats.org/drawingml/2006/main" name="ZusammenStaerker_Präsentation">
  <a:themeElements>
    <a:clrScheme name="Office-Design">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Design">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Design">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dirty="0" smtClean="0">
            <a:latin typeface="Franklin Gothic Book" panose="020B0503020102020204" pitchFamily="34" charset="0"/>
          </a:defRPr>
        </a:defPPr>
      </a:lstStyle>
    </a:txDef>
  </a:objectDefaults>
  <a:extraClrSchemeLst/>
  <a:extLst>
    <a:ext uri="{05A4C25C-085E-4340-85A3-A5531E510DB2}">
      <thm15:themeFamily xmlns:thm15="http://schemas.microsoft.com/office/thememl/2012/main" name="Präsentation5" id="{CA1D3C80-0A2F-F543-8D5E-8953B9CA20BC}" vid="{D7B0C419-6522-F54C-9F3D-76F7A5D9A3B2}"/>
    </a:ext>
  </a:ext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TM16401375[[fn=Madison]]</Template>
  <TotalTime>0</TotalTime>
  <Words>1713</Words>
  <Application>Microsoft Office PowerPoint</Application>
  <PresentationFormat>Bildschirmpräsentation (16:9)</PresentationFormat>
  <Paragraphs>283</Paragraphs>
  <Slides>30</Slides>
  <Notes>30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30</vt:i4>
      </vt:variant>
    </vt:vector>
  </HeadingPairs>
  <TitlesOfParts>
    <vt:vector size="37" baseType="lpstr">
      <vt:lpstr>Arial</vt:lpstr>
      <vt:lpstr>Calibri</vt:lpstr>
      <vt:lpstr>Calibri Light</vt:lpstr>
      <vt:lpstr>Franklin Gothic Book</vt:lpstr>
      <vt:lpstr>Franklin Gothic Demi</vt:lpstr>
      <vt:lpstr>Franklin Gothic Medium</vt:lpstr>
      <vt:lpstr>ZusammenStaerker_Präsentation</vt:lpstr>
      <vt:lpstr>Umfassende Landesverteidigung (ULV)</vt:lpstr>
      <vt:lpstr>Inhalt</vt:lpstr>
      <vt:lpstr>Aktuelles Thema</vt:lpstr>
      <vt:lpstr>Umfassende Landesverteidigung?</vt:lpstr>
      <vt:lpstr>Umfassende Landesverteidigung (ULV)</vt:lpstr>
      <vt:lpstr>Umfassende Landesverteidigung</vt:lpstr>
      <vt:lpstr>Rechtliche Grundlage der Umfassenden Landesverteidigung</vt:lpstr>
      <vt:lpstr>Grundlagendokumente zur Umfassenden Landesverteidigung</vt:lpstr>
      <vt:lpstr>PowerPoint-Präsentation</vt:lpstr>
      <vt:lpstr>Militärische Landesverteidigung</vt:lpstr>
      <vt:lpstr>Militärische Landesverteidigung</vt:lpstr>
      <vt:lpstr>Militärische Landesverteidigung</vt:lpstr>
      <vt:lpstr>PowerPoint-Präsentation</vt:lpstr>
      <vt:lpstr>Zivile Landesverteidigung</vt:lpstr>
      <vt:lpstr>Zivile Landesverteidigung</vt:lpstr>
      <vt:lpstr>Zivile Landesverteidigung</vt:lpstr>
      <vt:lpstr>Was müsste aus Ihrer Sicht die Wirtschaftliche Landesverteidigung (WLV) für Österreich leisten können?</vt:lpstr>
      <vt:lpstr>Wirtschaftliche Landesverteidigung</vt:lpstr>
      <vt:lpstr>Wirtschaftliche Landesverteidigung</vt:lpstr>
      <vt:lpstr>Wirtschaftliche Landesverteidigung</vt:lpstr>
      <vt:lpstr>Was müsste aus Ihrer Sicht die Geistige Landesverteidigung (GLV) für Österreich leisten können?</vt:lpstr>
      <vt:lpstr>Geistige Landesverteidigung</vt:lpstr>
      <vt:lpstr>Geistige Landesverteidigung</vt:lpstr>
      <vt:lpstr>PowerPoint-Präsentation</vt:lpstr>
      <vt:lpstr>Geistige Landesverteidigung - Projekt des BMBWF mit BMLV (1)</vt:lpstr>
      <vt:lpstr>Geistige Landesverteidigung - Projekt des BMBWF mit BMLV (2)</vt:lpstr>
      <vt:lpstr>Geistige Landesverteidigung - Projekt des BMBWF mit BMLV (3)</vt:lpstr>
      <vt:lpstr>Umfassende Landesverteidigung Diskussion</vt:lpstr>
      <vt:lpstr>Umfassende Landesverteidigung - Zusammenfassung</vt:lpstr>
      <vt:lpstr>PowerPoint-Präsentation</vt:lpstr>
    </vt:vector>
  </TitlesOfParts>
  <Company>HDruckZ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Axel SCALA</dc:creator>
  <cp:lastModifiedBy>x6uu</cp:lastModifiedBy>
  <cp:revision>84</cp:revision>
  <dcterms:created xsi:type="dcterms:W3CDTF">2017-08-14T11:52:09Z</dcterms:created>
  <dcterms:modified xsi:type="dcterms:W3CDTF">2022-08-22T08:25:00Z</dcterms:modified>
</cp:coreProperties>
</file>