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24"/>
  </p:notesMasterIdLst>
  <p:sldIdLst>
    <p:sldId id="257" r:id="rId2"/>
    <p:sldId id="256" r:id="rId3"/>
    <p:sldId id="276" r:id="rId4"/>
    <p:sldId id="275" r:id="rId5"/>
    <p:sldId id="277" r:id="rId6"/>
    <p:sldId id="271" r:id="rId7"/>
    <p:sldId id="259" r:id="rId8"/>
    <p:sldId id="279" r:id="rId9"/>
    <p:sldId id="288" r:id="rId10"/>
    <p:sldId id="289" r:id="rId11"/>
    <p:sldId id="278" r:id="rId12"/>
    <p:sldId id="283" r:id="rId13"/>
    <p:sldId id="284" r:id="rId14"/>
    <p:sldId id="285" r:id="rId15"/>
    <p:sldId id="286" r:id="rId16"/>
    <p:sldId id="272" r:id="rId17"/>
    <p:sldId id="258" r:id="rId18"/>
    <p:sldId id="273" r:id="rId19"/>
    <p:sldId id="287" r:id="rId20"/>
    <p:sldId id="290" r:id="rId21"/>
    <p:sldId id="274" r:id="rId22"/>
    <p:sldId id="270" r:id="rId23"/>
  </p:sldIdLst>
  <p:sldSz cx="9144000" cy="6858000" type="screen4x3"/>
  <p:notesSz cx="6858000" cy="9144000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zuizXnAYYP0lEUi3z1Yfg==" hashData="lja+raPjLPTnlYfk6gMcaqEq8Q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DDDDDD"/>
    <a:srgbClr val="EAEAEA"/>
    <a:srgbClr val="4D4D4D"/>
    <a:srgbClr val="5F5F5F"/>
    <a:srgbClr val="E123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8" autoAdjust="0"/>
    <p:restoredTop sz="94660" autoAdjust="0"/>
  </p:normalViewPr>
  <p:slideViewPr>
    <p:cSldViewPr>
      <p:cViewPr>
        <p:scale>
          <a:sx n="100" d="100"/>
          <a:sy n="100" d="100"/>
        </p:scale>
        <p:origin x="-690" y="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886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noProof="0" smtClean="0"/>
              <a:t>Textmasterformate durch Klicken bearbeiten</a:t>
            </a:r>
          </a:p>
          <a:p>
            <a:pPr lvl="1"/>
            <a:r>
              <a:rPr lang="de-AT" noProof="0" smtClean="0"/>
              <a:t>Zweite Ebene</a:t>
            </a:r>
          </a:p>
          <a:p>
            <a:pPr lvl="2"/>
            <a:r>
              <a:rPr lang="de-AT" noProof="0" smtClean="0"/>
              <a:t>Dritte Ebene</a:t>
            </a:r>
          </a:p>
          <a:p>
            <a:pPr lvl="3"/>
            <a:r>
              <a:rPr lang="de-AT" noProof="0" smtClean="0"/>
              <a:t>Vierte Ebene</a:t>
            </a:r>
          </a:p>
          <a:p>
            <a:pPr lvl="4"/>
            <a:r>
              <a:rPr lang="de-AT" noProof="0" smtClean="0"/>
              <a:t>Fünfte Ebene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3682894-E9CF-453E-BF66-44379961A536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656298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0830F10-9DF4-4BFF-8AE7-CF3D6D155CB1}" type="slidenum">
              <a:rPr lang="de-AT" altLang="de-DE" smtClean="0"/>
              <a:pPr eaLnBrk="1" hangingPunct="1"/>
              <a:t>1</a:t>
            </a:fld>
            <a:endParaRPr lang="de-AT" altLang="de-DE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6ECC35-0DED-45E8-AF8D-1F1FF7FD2812}" type="slidenum">
              <a:rPr lang="de-AT" altLang="de-DE" smtClean="0"/>
              <a:pPr eaLnBrk="1" hangingPunct="1"/>
              <a:t>2</a:t>
            </a:fld>
            <a:endParaRPr lang="de-AT" altLang="de-DE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0412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39344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125012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66421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74630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05360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913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986495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05727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57953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93856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460972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76" name="Rectangle 24"/>
          <p:cNvSpPr>
            <a:spLocks noChangeArrowheads="1"/>
          </p:cNvSpPr>
          <p:nvPr userDrawn="1"/>
        </p:nvSpPr>
        <p:spPr bwMode="auto">
          <a:xfrm>
            <a:off x="6948488" y="6091238"/>
            <a:ext cx="14017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de-DE" sz="1200">
                <a:latin typeface="Tahoma" pitchFamily="34" charset="0"/>
              </a:rPr>
              <a:t>Stand 6. Mai 2015</a:t>
            </a:r>
          </a:p>
        </p:txBody>
      </p:sp>
      <p:pic>
        <p:nvPicPr>
          <p:cNvPr id="5" name="Picture 18"/>
          <p:cNvPicPr>
            <a:picLocks noChangeAspect="1" noChangeArrowheads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189" b="20744"/>
          <a:stretch/>
        </p:blipFill>
        <p:spPr bwMode="auto">
          <a:xfrm>
            <a:off x="0" y="6309320"/>
            <a:ext cx="9144000" cy="6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17.xml"/><Relationship Id="rId7" Type="http://schemas.openxmlformats.org/officeDocument/2006/relationships/slide" Target="slide10.xml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2.png"/><Relationship Id="rId5" Type="http://schemas.openxmlformats.org/officeDocument/2006/relationships/slide" Target="slide6.xml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slide" Target="slide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slide" Target="slide14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slide" Target="slide10.xml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hyperlink" Target="&#169;%20-%20www.bundesheer.at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slide" Target="slide10.xml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slide" Target="slide10.xml"/><Relationship Id="rId9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hyperlink" Target="http://de.wikipedia.org/wiki/Datei:EUTM_Mali.svg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2.xml"/><Relationship Id="rId13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2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11" Type="http://schemas.openxmlformats.org/officeDocument/2006/relationships/image" Target="../media/image6.png"/><Relationship Id="rId5" Type="http://schemas.openxmlformats.org/officeDocument/2006/relationships/image" Target="../media/image7.png"/><Relationship Id="rId10" Type="http://schemas.openxmlformats.org/officeDocument/2006/relationships/slide" Target="slide6.xml"/><Relationship Id="rId4" Type="http://schemas.openxmlformats.org/officeDocument/2006/relationships/slide" Target="slide10.xml"/><Relationship Id="rId9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slide" Target="slide10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1798638" y="692150"/>
            <a:ext cx="41036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>
                <a:latin typeface="Tahoma" pitchFamily="34" charset="0"/>
              </a:rPr>
              <a:t>Politische Bildung im Bundesheer</a:t>
            </a: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1835150" y="2925763"/>
            <a:ext cx="5799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3200" b="1" dirty="0">
                <a:solidFill>
                  <a:srgbClr val="4D4D4D"/>
                </a:solidFill>
                <a:latin typeface="Tahoma" pitchFamily="34" charset="0"/>
              </a:rPr>
              <a:t>Sicherheit und Entwicklung</a:t>
            </a: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1835150" y="2565400"/>
            <a:ext cx="57991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b="1">
                <a:solidFill>
                  <a:srgbClr val="4D4D4D"/>
                </a:solidFill>
                <a:latin typeface="Tahoma" pitchFamily="34" charset="0"/>
              </a:rPr>
              <a:t>Wehrpolitische </a:t>
            </a:r>
            <a:r>
              <a:rPr lang="de-AT" altLang="de-DE" b="1" smtClean="0">
                <a:solidFill>
                  <a:srgbClr val="4D4D4D"/>
                </a:solidFill>
                <a:latin typeface="Tahoma" pitchFamily="34" charset="0"/>
              </a:rPr>
              <a:t>Informationen</a:t>
            </a:r>
            <a:endParaRPr lang="de-AT" altLang="de-DE" b="1" dirty="0">
              <a:solidFill>
                <a:srgbClr val="4D4D4D"/>
              </a:solidFill>
              <a:latin typeface="Tahoma" pitchFamily="34" charset="0"/>
            </a:endParaRPr>
          </a:p>
        </p:txBody>
      </p:sp>
      <p:pic>
        <p:nvPicPr>
          <p:cNvPr id="3083" name="Picture 23" descr="pbb_logomuster_FERT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425" y="1989138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Bundeswappen_schwar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10509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Text Box 25"/>
          <p:cNvSpPr txBox="1">
            <a:spLocks noChangeArrowheads="1"/>
          </p:cNvSpPr>
          <p:nvPr/>
        </p:nvSpPr>
        <p:spPr bwMode="auto">
          <a:xfrm>
            <a:off x="1798638" y="404813"/>
            <a:ext cx="63738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6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pic>
        <p:nvPicPr>
          <p:cNvPr id="3086" name="Picture 28" descr="Logo_lva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25" y="4700588"/>
            <a:ext cx="900113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7" name="Text Box 30"/>
          <p:cNvSpPr txBox="1">
            <a:spLocks noChangeArrowheads="1"/>
          </p:cNvSpPr>
          <p:nvPr/>
        </p:nvSpPr>
        <p:spPr bwMode="auto">
          <a:xfrm>
            <a:off x="1835150" y="3644900"/>
            <a:ext cx="57991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b="1">
                <a:solidFill>
                  <a:srgbClr val="4D4D4D"/>
                </a:solidFill>
                <a:latin typeface="Tahoma" pitchFamily="34" charset="0"/>
              </a:rPr>
              <a:t>Basisebene</a:t>
            </a:r>
          </a:p>
        </p:txBody>
      </p:sp>
      <p:sp>
        <p:nvSpPr>
          <p:cNvPr id="3088" name="Text Box 31"/>
          <p:cNvSpPr txBox="1">
            <a:spLocks noChangeArrowheads="1"/>
          </p:cNvSpPr>
          <p:nvPr/>
        </p:nvSpPr>
        <p:spPr bwMode="auto">
          <a:xfrm>
            <a:off x="2987675" y="4772025"/>
            <a:ext cx="3206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000" i="1">
                <a:latin typeface="Tahoma" pitchFamily="34" charset="0"/>
              </a:rPr>
              <a:t>ObstdhmfD Mag. Dietmar PFARR M.A.</a:t>
            </a:r>
          </a:p>
          <a:p>
            <a:pPr eaLnBrk="1" hangingPunct="1"/>
            <a:endParaRPr lang="de-AT" altLang="de-DE" sz="1000">
              <a:latin typeface="Tahoma" pitchFamily="34" charset="0"/>
            </a:endParaRPr>
          </a:p>
          <a:p>
            <a:pPr eaLnBrk="1" hangingPunct="1"/>
            <a:r>
              <a:rPr lang="de-AT" altLang="de-DE" sz="1000" i="1">
                <a:latin typeface="Tahoma" pitchFamily="34" charset="0"/>
              </a:rPr>
              <a:t>Landesverteidigungsakademie</a:t>
            </a:r>
          </a:p>
          <a:p>
            <a:pPr eaLnBrk="1" hangingPunct="1"/>
            <a:r>
              <a:rPr lang="de-AT" altLang="de-DE" sz="1000" i="1">
                <a:latin typeface="Tahoma" pitchFamily="34" charset="0"/>
              </a:rPr>
              <a:t>Institut für Human- und Sozialwissenschaften</a:t>
            </a:r>
          </a:p>
        </p:txBody>
      </p:sp>
      <p:sp>
        <p:nvSpPr>
          <p:cNvPr id="3089" name="Rectangle 32"/>
          <p:cNvSpPr>
            <a:spLocks noChangeArrowheads="1"/>
          </p:cNvSpPr>
          <p:nvPr/>
        </p:nvSpPr>
        <p:spPr bwMode="auto">
          <a:xfrm>
            <a:off x="0" y="1484313"/>
            <a:ext cx="9144000" cy="144462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5"/>
          <p:cNvSpPr txBox="1">
            <a:spLocks noChangeArrowheads="1"/>
          </p:cNvSpPr>
          <p:nvPr/>
        </p:nvSpPr>
        <p:spPr bwMode="auto">
          <a:xfrm>
            <a:off x="1258888" y="1268413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Inhalt</a:t>
            </a:r>
          </a:p>
        </p:txBody>
      </p:sp>
      <p:sp>
        <p:nvSpPr>
          <p:cNvPr id="4099" name="Rectangle 28"/>
          <p:cNvSpPr>
            <a:spLocks noChangeArrowheads="1"/>
          </p:cNvSpPr>
          <p:nvPr/>
        </p:nvSpPr>
        <p:spPr bwMode="auto">
          <a:xfrm>
            <a:off x="1187450" y="3608388"/>
            <a:ext cx="7197725" cy="365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de-DE" altLang="de-DE"/>
          </a:p>
        </p:txBody>
      </p:sp>
      <p:sp>
        <p:nvSpPr>
          <p:cNvPr id="4100" name="Text Box 16"/>
          <p:cNvSpPr txBox="1">
            <a:spLocks noChangeArrowheads="1"/>
          </p:cNvSpPr>
          <p:nvPr/>
        </p:nvSpPr>
        <p:spPr bwMode="auto">
          <a:xfrm>
            <a:off x="1116013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Wehrpolitische Informationen | Sicherheit und Entwicklung – Kapitelübersicht | Inhalt</a:t>
            </a:r>
          </a:p>
        </p:txBody>
      </p:sp>
      <p:grpSp>
        <p:nvGrpSpPr>
          <p:cNvPr id="2" name="Group 39"/>
          <p:cNvGrpSpPr>
            <a:grpSpLocks/>
          </p:cNvGrpSpPr>
          <p:nvPr/>
        </p:nvGrpSpPr>
        <p:grpSpPr bwMode="auto">
          <a:xfrm>
            <a:off x="1258888" y="2997200"/>
            <a:ext cx="1296987" cy="1951038"/>
            <a:chOff x="827" y="1888"/>
            <a:chExt cx="817" cy="1229"/>
          </a:xfrm>
        </p:grpSpPr>
        <p:sp>
          <p:nvSpPr>
            <p:cNvPr id="4122" name="Text Box 30"/>
            <p:cNvSpPr txBox="1">
              <a:spLocks noChangeArrowheads="1"/>
            </p:cNvSpPr>
            <p:nvPr/>
          </p:nvSpPr>
          <p:spPr bwMode="auto">
            <a:xfrm>
              <a:off x="827" y="2675"/>
              <a:ext cx="81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E12323"/>
                  </a:solidFill>
                  <a:latin typeface="Tahoma" pitchFamily="34" charset="0"/>
                </a:rPr>
                <a:t>2015 Europäisches Jahr für Entwicklung</a:t>
              </a:r>
            </a:p>
          </p:txBody>
        </p:sp>
        <p:pic>
          <p:nvPicPr>
            <p:cNvPr id="4123" name="Picture 34" descr="button_app_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9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2" name="Group 40"/>
          <p:cNvGrpSpPr>
            <a:grpSpLocks/>
          </p:cNvGrpSpPr>
          <p:nvPr/>
        </p:nvGrpSpPr>
        <p:grpSpPr bwMode="auto">
          <a:xfrm>
            <a:off x="2700338" y="2997200"/>
            <a:ext cx="1296987" cy="1808163"/>
            <a:chOff x="1688" y="1888"/>
            <a:chExt cx="817" cy="1139"/>
          </a:xfrm>
        </p:grpSpPr>
        <p:sp>
          <p:nvSpPr>
            <p:cNvPr id="4120" name="Text Box 31"/>
            <p:cNvSpPr txBox="1">
              <a:spLocks noChangeArrowheads="1"/>
            </p:cNvSpPr>
            <p:nvPr/>
          </p:nvSpPr>
          <p:spPr bwMode="auto">
            <a:xfrm>
              <a:off x="1688" y="2681"/>
              <a:ext cx="817" cy="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Rahmen-bedingungen und Grundlagen</a:t>
              </a:r>
            </a:p>
          </p:txBody>
        </p:sp>
        <p:pic>
          <p:nvPicPr>
            <p:cNvPr id="4121" name="Picture 35" descr="button_app_2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3" name="Group 44"/>
          <p:cNvGrpSpPr>
            <a:grpSpLocks/>
          </p:cNvGrpSpPr>
          <p:nvPr/>
        </p:nvGrpSpPr>
        <p:grpSpPr bwMode="auto">
          <a:xfrm>
            <a:off x="3995738" y="2997200"/>
            <a:ext cx="1584325" cy="1655763"/>
            <a:chOff x="2517" y="1888"/>
            <a:chExt cx="998" cy="1043"/>
          </a:xfrm>
        </p:grpSpPr>
        <p:sp>
          <p:nvSpPr>
            <p:cNvPr id="4118" name="Text Box 32"/>
            <p:cNvSpPr txBox="1">
              <a:spLocks noChangeArrowheads="1"/>
            </p:cNvSpPr>
            <p:nvPr/>
          </p:nvSpPr>
          <p:spPr bwMode="auto">
            <a:xfrm>
              <a:off x="2517" y="2681"/>
              <a:ext cx="99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Strategischer Leitfaden</a:t>
              </a:r>
            </a:p>
          </p:txBody>
        </p:sp>
        <p:pic>
          <p:nvPicPr>
            <p:cNvPr id="4119" name="Picture 36" descr="button_app_3">
              <a:hlinkClick r:id="rId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7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4" name="Group 43"/>
          <p:cNvGrpSpPr>
            <a:grpSpLocks/>
          </p:cNvGrpSpPr>
          <p:nvPr/>
        </p:nvGrpSpPr>
        <p:grpSpPr bwMode="auto">
          <a:xfrm>
            <a:off x="5580063" y="2997200"/>
            <a:ext cx="1298575" cy="1503363"/>
            <a:chOff x="3468" y="1888"/>
            <a:chExt cx="818" cy="947"/>
          </a:xfrm>
        </p:grpSpPr>
        <p:sp>
          <p:nvSpPr>
            <p:cNvPr id="4116" name="Text Box 33"/>
            <p:cNvSpPr txBox="1">
              <a:spLocks noChangeArrowheads="1"/>
            </p:cNvSpPr>
            <p:nvPr/>
          </p:nvSpPr>
          <p:spPr bwMode="auto">
            <a:xfrm>
              <a:off x="3469" y="2681"/>
              <a:ext cx="8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Einsätze des ÖBH</a:t>
              </a:r>
            </a:p>
          </p:txBody>
        </p:sp>
        <p:pic>
          <p:nvPicPr>
            <p:cNvPr id="4117" name="Picture 37" descr="button_app_4">
              <a:hlinkClick r:id="rId9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5" name="Text Box 5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4106" name="Picture 54" descr="pbb_logomuster_FERTI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5" descr="Bundeswappen_schwarz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8" name="Text Box 5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4109" name="Rectangle 5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00017 -0.0569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5123" name="Picture 24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25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5126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5133" name="Text Box 34"/>
          <p:cNvSpPr txBox="1">
            <a:spLocks noChangeArrowheads="1"/>
          </p:cNvSpPr>
          <p:nvPr/>
        </p:nvSpPr>
        <p:spPr bwMode="auto">
          <a:xfrm>
            <a:off x="1258888" y="6116638"/>
            <a:ext cx="597693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1 | 2015 Europäisches Jahr für Entwicklung | Folie 1</a:t>
            </a:r>
          </a:p>
        </p:txBody>
      </p:sp>
      <p:sp>
        <p:nvSpPr>
          <p:cNvPr id="5134" name="Text Box 38"/>
          <p:cNvSpPr txBox="1">
            <a:spLocks noChangeArrowheads="1"/>
          </p:cNvSpPr>
          <p:nvPr/>
        </p:nvSpPr>
        <p:spPr bwMode="auto">
          <a:xfrm>
            <a:off x="1258888" y="1258888"/>
            <a:ext cx="6626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2015 Europäisches Jahr für Entwicklung</a:t>
            </a:r>
          </a:p>
        </p:txBody>
      </p:sp>
      <p:sp>
        <p:nvSpPr>
          <p:cNvPr id="5135" name="Text Box 39"/>
          <p:cNvSpPr txBox="1">
            <a:spLocks noChangeArrowheads="1"/>
          </p:cNvSpPr>
          <p:nvPr/>
        </p:nvSpPr>
        <p:spPr bwMode="auto">
          <a:xfrm>
            <a:off x="1258888" y="1978025"/>
            <a:ext cx="7454900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Milleniumsziele der Vereinten Nationen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endParaRPr lang="de-DE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Artikel 21 EUV-Lissabon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endParaRPr lang="de-DE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Strategischer Leitfaden </a:t>
            </a:r>
          </a:p>
        </p:txBody>
      </p:sp>
      <p:pic>
        <p:nvPicPr>
          <p:cNvPr id="5136" name="Picture 17" descr="EYD2015-Logo-ho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963" y="1916113"/>
            <a:ext cx="3602037" cy="360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6147" name="Picture 24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25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6150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6157" name="Text Box 34"/>
          <p:cNvSpPr txBox="1">
            <a:spLocks noChangeArrowheads="1"/>
          </p:cNvSpPr>
          <p:nvPr/>
        </p:nvSpPr>
        <p:spPr bwMode="auto">
          <a:xfrm>
            <a:off x="1258888" y="6116638"/>
            <a:ext cx="597693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1 | 2015 Europäisches Jahr für Entwicklung – Milleniumsziele | Folie 2</a:t>
            </a:r>
          </a:p>
        </p:txBody>
      </p:sp>
      <p:sp>
        <p:nvSpPr>
          <p:cNvPr id="6158" name="Text Box 38"/>
          <p:cNvSpPr txBox="1">
            <a:spLocks noChangeArrowheads="1"/>
          </p:cNvSpPr>
          <p:nvPr/>
        </p:nvSpPr>
        <p:spPr bwMode="auto">
          <a:xfrm>
            <a:off x="1258888" y="1258888"/>
            <a:ext cx="57991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Milleniumsziele</a:t>
            </a:r>
          </a:p>
        </p:txBody>
      </p:sp>
      <p:sp>
        <p:nvSpPr>
          <p:cNvPr id="6159" name="Text Box 39"/>
          <p:cNvSpPr txBox="1">
            <a:spLocks noChangeArrowheads="1"/>
          </p:cNvSpPr>
          <p:nvPr/>
        </p:nvSpPr>
        <p:spPr bwMode="auto">
          <a:xfrm>
            <a:off x="1258888" y="1978025"/>
            <a:ext cx="74549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Bekämpfung von extremer Armut und Hunger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Grundschulbildung für alle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Förderung der Gleichstellung der Geschlechter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Senkung der Kindersterblichkeit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Verbesserung der Gesundheit von Müttern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Bekämpfung von HIV/Aids, Malaria und anderen Krankheiten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Sicherung der ökologischen Nachhaltigkeit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Aufbau einer weltweiten Entwicklungspartnerschaft</a:t>
            </a:r>
          </a:p>
        </p:txBody>
      </p:sp>
      <p:pic>
        <p:nvPicPr>
          <p:cNvPr id="6160" name="Picture 19" descr="flagge_u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025" y="1628775"/>
            <a:ext cx="2720975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028" name="Picture 24" descr="pbb_logomuster_FERT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25" descr="Bundeswappen_schwar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031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038" name="Text Box 34"/>
          <p:cNvSpPr txBox="1">
            <a:spLocks noChangeArrowheads="1"/>
          </p:cNvSpPr>
          <p:nvPr/>
        </p:nvSpPr>
        <p:spPr bwMode="auto">
          <a:xfrm>
            <a:off x="1258888" y="6116638"/>
            <a:ext cx="597693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1 | 2015 Europäisches Jahr für Entwicklung – EUV-Lissabon | Folie 3</a:t>
            </a:r>
          </a:p>
        </p:txBody>
      </p:sp>
      <p:sp>
        <p:nvSpPr>
          <p:cNvPr id="1039" name="Text Box 38"/>
          <p:cNvSpPr txBox="1">
            <a:spLocks noChangeArrowheads="1"/>
          </p:cNvSpPr>
          <p:nvPr/>
        </p:nvSpPr>
        <p:spPr bwMode="auto">
          <a:xfrm>
            <a:off x="1258888" y="1258888"/>
            <a:ext cx="57991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Artikel 21 (2) EUV-Lissabon</a:t>
            </a:r>
          </a:p>
        </p:txBody>
      </p:sp>
      <p:sp>
        <p:nvSpPr>
          <p:cNvPr id="1040" name="Text Box 39"/>
          <p:cNvSpPr txBox="1">
            <a:spLocks noChangeArrowheads="1"/>
          </p:cNvSpPr>
          <p:nvPr/>
        </p:nvSpPr>
        <p:spPr bwMode="auto">
          <a:xfrm>
            <a:off x="1258888" y="1978025"/>
            <a:ext cx="7454900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Die Union legt die gemeinsame Politik sowie Maßnahmen fest, führt diese durch und setzt sich für ein hohes Maß an Zusammenarbeit auf allen Gebieten der internationalen Beziehungen ein, um</a:t>
            </a:r>
          </a:p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…</a:t>
            </a:r>
          </a:p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d) Die nachhaltige Entwicklung in Bezug auf Wirtschaft, Gesellschaft und Umwelt in den Entwicklungsländern zu fördern mit dem vorrangigen Ziel, die Armut zu beseitigen</a:t>
            </a: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</p:txBody>
      </p:sp>
      <p:graphicFrame>
        <p:nvGraphicFramePr>
          <p:cNvPr id="1026" name="Object 18"/>
          <p:cNvGraphicFramePr>
            <a:graphicFrameLocks noChangeAspect="1"/>
          </p:cNvGraphicFramePr>
          <p:nvPr/>
        </p:nvGraphicFramePr>
        <p:xfrm>
          <a:off x="0" y="5238750"/>
          <a:ext cx="7596188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Acrobat Document" r:id="rId5" imgW="4048125" imgH="219075" progId="AcroExch.Document.7">
                  <p:embed/>
                </p:oleObj>
              </mc:Choice>
              <mc:Fallback>
                <p:oleObj name="Acrobat Document" r:id="rId5" imgW="4048125" imgH="219075" progId="AcroExch.Document.7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238750"/>
                        <a:ext cx="7596188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7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Inhalt</a:t>
            </a:r>
          </a:p>
        </p:txBody>
      </p:sp>
      <p:sp>
        <p:nvSpPr>
          <p:cNvPr id="7171" name="Rectangle 39"/>
          <p:cNvSpPr>
            <a:spLocks noChangeArrowheads="1"/>
          </p:cNvSpPr>
          <p:nvPr/>
        </p:nvSpPr>
        <p:spPr bwMode="auto">
          <a:xfrm>
            <a:off x="1187450" y="3608388"/>
            <a:ext cx="7197725" cy="365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de-DE" altLang="de-DE"/>
          </a:p>
        </p:txBody>
      </p:sp>
      <p:grpSp>
        <p:nvGrpSpPr>
          <p:cNvPr id="7172" name="Group 40"/>
          <p:cNvGrpSpPr>
            <a:grpSpLocks/>
          </p:cNvGrpSpPr>
          <p:nvPr/>
        </p:nvGrpSpPr>
        <p:grpSpPr bwMode="auto">
          <a:xfrm>
            <a:off x="1258888" y="2997200"/>
            <a:ext cx="1296987" cy="1951038"/>
            <a:chOff x="827" y="1888"/>
            <a:chExt cx="817" cy="1229"/>
          </a:xfrm>
        </p:grpSpPr>
        <p:sp>
          <p:nvSpPr>
            <p:cNvPr id="7194" name="Text Box 41"/>
            <p:cNvSpPr txBox="1">
              <a:spLocks noChangeArrowheads="1"/>
            </p:cNvSpPr>
            <p:nvPr/>
          </p:nvSpPr>
          <p:spPr bwMode="auto">
            <a:xfrm>
              <a:off x="827" y="2675"/>
              <a:ext cx="81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2015 Europäisches Jahr für Entwicklung</a:t>
              </a:r>
            </a:p>
          </p:txBody>
        </p:sp>
        <p:pic>
          <p:nvPicPr>
            <p:cNvPr id="7195" name="Picture 42" descr="button_app_1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9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43"/>
          <p:cNvGrpSpPr>
            <a:grpSpLocks/>
          </p:cNvGrpSpPr>
          <p:nvPr/>
        </p:nvGrpSpPr>
        <p:grpSpPr bwMode="auto">
          <a:xfrm>
            <a:off x="2700338" y="2997200"/>
            <a:ext cx="1296987" cy="1808163"/>
            <a:chOff x="1688" y="1888"/>
            <a:chExt cx="817" cy="1139"/>
          </a:xfrm>
        </p:grpSpPr>
        <p:sp>
          <p:nvSpPr>
            <p:cNvPr id="7192" name="Text Box 44"/>
            <p:cNvSpPr txBox="1">
              <a:spLocks noChangeArrowheads="1"/>
            </p:cNvSpPr>
            <p:nvPr/>
          </p:nvSpPr>
          <p:spPr bwMode="auto">
            <a:xfrm>
              <a:off x="1688" y="2681"/>
              <a:ext cx="817" cy="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E12323"/>
                  </a:solidFill>
                  <a:latin typeface="Tahoma" pitchFamily="34" charset="0"/>
                </a:rPr>
                <a:t>Rahmen-bedingungen und Grundlagen</a:t>
              </a:r>
            </a:p>
          </p:txBody>
        </p:sp>
        <p:pic>
          <p:nvPicPr>
            <p:cNvPr id="7193" name="Picture 45" descr="button_app_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4" name="Group 46"/>
          <p:cNvGrpSpPr>
            <a:grpSpLocks/>
          </p:cNvGrpSpPr>
          <p:nvPr/>
        </p:nvGrpSpPr>
        <p:grpSpPr bwMode="auto">
          <a:xfrm>
            <a:off x="3995738" y="2997200"/>
            <a:ext cx="1584325" cy="1655763"/>
            <a:chOff x="2517" y="1888"/>
            <a:chExt cx="998" cy="1043"/>
          </a:xfrm>
        </p:grpSpPr>
        <p:sp>
          <p:nvSpPr>
            <p:cNvPr id="7190" name="Text Box 47"/>
            <p:cNvSpPr txBox="1">
              <a:spLocks noChangeArrowheads="1"/>
            </p:cNvSpPr>
            <p:nvPr/>
          </p:nvSpPr>
          <p:spPr bwMode="auto">
            <a:xfrm>
              <a:off x="2517" y="2681"/>
              <a:ext cx="99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Strategischer Leitfaden</a:t>
              </a:r>
            </a:p>
          </p:txBody>
        </p:sp>
        <p:pic>
          <p:nvPicPr>
            <p:cNvPr id="7191" name="Picture 48" descr="button_app_3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7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5" name="Group 49"/>
          <p:cNvGrpSpPr>
            <a:grpSpLocks/>
          </p:cNvGrpSpPr>
          <p:nvPr/>
        </p:nvGrpSpPr>
        <p:grpSpPr bwMode="auto">
          <a:xfrm>
            <a:off x="5580063" y="2997200"/>
            <a:ext cx="1298575" cy="1503363"/>
            <a:chOff x="3468" y="1888"/>
            <a:chExt cx="818" cy="947"/>
          </a:xfrm>
        </p:grpSpPr>
        <p:sp>
          <p:nvSpPr>
            <p:cNvPr id="7188" name="Text Box 50"/>
            <p:cNvSpPr txBox="1">
              <a:spLocks noChangeArrowheads="1"/>
            </p:cNvSpPr>
            <p:nvPr/>
          </p:nvSpPr>
          <p:spPr bwMode="auto">
            <a:xfrm>
              <a:off x="3469" y="2681"/>
              <a:ext cx="8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Einsätze des ÖBH</a:t>
              </a:r>
            </a:p>
          </p:txBody>
        </p:sp>
        <p:pic>
          <p:nvPicPr>
            <p:cNvPr id="7189" name="Picture 51" descr="button_app_4">
              <a:hlinkClick r:id="rId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6" name="Text Box 71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7177" name="Picture 72" descr="pbb_logomuster_FERTI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73" descr="Bundeswappen_schwarz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Text Box 74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7180" name="Rectangle 75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7187" name="Text Box 82"/>
          <p:cNvSpPr txBox="1">
            <a:spLocks noChangeArrowheads="1"/>
          </p:cNvSpPr>
          <p:nvPr/>
        </p:nvSpPr>
        <p:spPr bwMode="auto">
          <a:xfrm>
            <a:off x="10429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Wehrpolitische Informationen | Sicherheit und Entwicklung – Kapitelübersicht | Inhalt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4.16667E-6 -0.0569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0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8195" name="Picture 21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22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23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8198" name="Rectangle 24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8205" name="Text Box 31"/>
          <p:cNvSpPr txBox="1">
            <a:spLocks noChangeArrowheads="1"/>
          </p:cNvSpPr>
          <p:nvPr/>
        </p:nvSpPr>
        <p:spPr bwMode="auto">
          <a:xfrm>
            <a:off x="1042988" y="6092825"/>
            <a:ext cx="61928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2 | Rahmenbedingungen und Grundlagen | Folie 1</a:t>
            </a:r>
          </a:p>
        </p:txBody>
      </p:sp>
      <p:sp>
        <p:nvSpPr>
          <p:cNvPr id="8206" name="Text Box 32"/>
          <p:cNvSpPr txBox="1">
            <a:spLocks noChangeArrowheads="1"/>
          </p:cNvSpPr>
          <p:nvPr/>
        </p:nvSpPr>
        <p:spPr bwMode="auto">
          <a:xfrm>
            <a:off x="1258888" y="1258888"/>
            <a:ext cx="698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Rahmenbedingungen und Grundlagen</a:t>
            </a:r>
          </a:p>
        </p:txBody>
      </p:sp>
      <p:sp>
        <p:nvSpPr>
          <p:cNvPr id="8207" name="Text Box 33"/>
          <p:cNvSpPr txBox="1">
            <a:spLocks noChangeArrowheads="1"/>
          </p:cNvSpPr>
          <p:nvPr/>
        </p:nvSpPr>
        <p:spPr bwMode="auto">
          <a:xfrm>
            <a:off x="1258888" y="2295525"/>
            <a:ext cx="7705725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de-DE" altLang="de-DE">
                <a:solidFill>
                  <a:srgbClr val="4D4D4D"/>
                </a:solidFill>
              </a:rPr>
              <a:t> Vertrag von Lissabon</a:t>
            </a:r>
          </a:p>
          <a:p>
            <a:pPr eaLnBrk="1" hangingPunct="1">
              <a:buFont typeface="Arial" charset="0"/>
              <a:buChar char="•"/>
            </a:pPr>
            <a:r>
              <a:rPr lang="de-DE" altLang="de-DE">
                <a:solidFill>
                  <a:srgbClr val="4D4D4D"/>
                </a:solidFill>
              </a:rPr>
              <a:t> B-VG, KSE-VBG</a:t>
            </a:r>
          </a:p>
          <a:p>
            <a:pPr eaLnBrk="1" hangingPunct="1">
              <a:buFont typeface="Arial" charset="0"/>
              <a:buChar char="•"/>
            </a:pPr>
            <a:r>
              <a:rPr lang="de-DE" altLang="de-DE">
                <a:solidFill>
                  <a:srgbClr val="4D4D4D"/>
                </a:solidFill>
              </a:rPr>
              <a:t> Bundesgesetz über die Entwicklungszusammenarbeit</a:t>
            </a:r>
          </a:p>
          <a:p>
            <a:pPr eaLnBrk="1" hangingPunct="1">
              <a:buFont typeface="Arial" charset="0"/>
              <a:buChar char="•"/>
            </a:pPr>
            <a:r>
              <a:rPr lang="de-DE" altLang="de-DE">
                <a:solidFill>
                  <a:srgbClr val="4D4D4D"/>
                </a:solidFill>
              </a:rPr>
              <a:t> Europäische Sicherheitsstrategie</a:t>
            </a:r>
          </a:p>
          <a:p>
            <a:pPr eaLnBrk="1" hangingPunct="1">
              <a:buFont typeface="Arial" charset="0"/>
              <a:buChar char="•"/>
            </a:pPr>
            <a:r>
              <a:rPr lang="de-DE" altLang="de-DE">
                <a:solidFill>
                  <a:srgbClr val="4D4D4D"/>
                </a:solidFill>
              </a:rPr>
              <a:t> Österreichische Sicherheitsstrategie</a:t>
            </a:r>
          </a:p>
          <a:p>
            <a:pPr eaLnBrk="1" hangingPunct="1">
              <a:buFont typeface="Arial" charset="0"/>
              <a:buChar char="•"/>
            </a:pPr>
            <a:r>
              <a:rPr lang="de-AT" altLang="de-DE">
                <a:solidFill>
                  <a:srgbClr val="4D4D4D"/>
                </a:solidFill>
              </a:rPr>
              <a:t> Arbeitsprogramm der österreichischen Bundesregierung</a:t>
            </a:r>
            <a:endParaRPr lang="de-DE" altLang="de-DE">
              <a:solidFill>
                <a:srgbClr val="4D4D4D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de-AT" altLang="de-DE">
                <a:solidFill>
                  <a:srgbClr val="4D4D4D"/>
                </a:solidFill>
              </a:rPr>
              <a:t> Teilstrategie Verteidigung</a:t>
            </a:r>
          </a:p>
          <a:p>
            <a:pPr eaLnBrk="1" hangingPunct="1">
              <a:buFont typeface="Arial" charset="0"/>
              <a:buChar char="•"/>
            </a:pPr>
            <a:r>
              <a:rPr lang="de-AT" altLang="de-DE">
                <a:solidFill>
                  <a:srgbClr val="4D4D4D"/>
                </a:solidFill>
              </a:rPr>
              <a:t> </a:t>
            </a:r>
            <a:r>
              <a:rPr lang="de-AT" altLang="de-DE">
                <a:solidFill>
                  <a:srgbClr val="E12323"/>
                </a:solidFill>
              </a:rPr>
              <a:t>Strategischer Leitfaden</a:t>
            </a:r>
            <a:endParaRPr lang="de-DE" altLang="de-DE">
              <a:solidFill>
                <a:srgbClr val="E12323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6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9219" name="Picture 17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8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19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9222" name="Rectangle 20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9223" name="Text Box 21"/>
          <p:cNvSpPr txBox="1">
            <a:spLocks noChangeArrowheads="1"/>
          </p:cNvSpPr>
          <p:nvPr/>
        </p:nvSpPr>
        <p:spPr bwMode="auto">
          <a:xfrm>
            <a:off x="12588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2 | Rahmenbedingungen und Grundlagen – Vertrag von Lissabon | Folie 2</a:t>
            </a:r>
          </a:p>
        </p:txBody>
      </p:sp>
      <p:sp>
        <p:nvSpPr>
          <p:cNvPr id="9230" name="Text Box 28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Vertrag von Lissabon</a:t>
            </a:r>
            <a:endParaRPr lang="de-AT" altLang="de-DE" b="1">
              <a:solidFill>
                <a:srgbClr val="4D4D4D"/>
              </a:solidFill>
              <a:latin typeface="Tahoma" pitchFamily="34" charset="0"/>
            </a:endParaRPr>
          </a:p>
        </p:txBody>
      </p:sp>
      <p:sp>
        <p:nvSpPr>
          <p:cNvPr id="9231" name="Text Box 29"/>
          <p:cNvSpPr txBox="1">
            <a:spLocks noChangeArrowheads="1"/>
          </p:cNvSpPr>
          <p:nvPr/>
        </p:nvSpPr>
        <p:spPr bwMode="auto">
          <a:xfrm>
            <a:off x="1258888" y="2338388"/>
            <a:ext cx="7345362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Missionen/Operationen umfassen </a:t>
            </a:r>
          </a:p>
          <a:p>
            <a:pPr lvl="1"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gemeinsame Abrüstungsmaßnahmen,</a:t>
            </a:r>
          </a:p>
          <a:p>
            <a:pPr lvl="1"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humanitäre Aufgaben und Rettungseinsätze, </a:t>
            </a:r>
          </a:p>
          <a:p>
            <a:pPr lvl="1"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Aufgaben der militärischen Beratung und Unterstützung, </a:t>
            </a:r>
          </a:p>
          <a:p>
            <a:pPr lvl="1"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Aufgaben der Konfliktverhütung und der Erhaltung des Friedens sowie </a:t>
            </a:r>
          </a:p>
          <a:p>
            <a:pPr lvl="1"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Kampfeinsätze im Rahmen der Krisenbewältigung einschließlich </a:t>
            </a:r>
          </a:p>
          <a:p>
            <a:pPr lvl="1" eaLnBrk="1" hangingPunct="1">
              <a:lnSpc>
                <a:spcPct val="125000"/>
              </a:lnSpc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  Frieden schaffender Maßnahmen und </a:t>
            </a:r>
          </a:p>
          <a:p>
            <a:pPr lvl="1"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Operationen zur Stabilisierung der Lage nach Konflikten.</a:t>
            </a:r>
          </a:p>
        </p:txBody>
      </p:sp>
      <p:pic>
        <p:nvPicPr>
          <p:cNvPr id="9232" name="Picture 19" descr="RAUTER_00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557338"/>
            <a:ext cx="2555875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6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0243" name="Picture 17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8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 Box 19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0246" name="Rectangle 20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0247" name="Text Box 21"/>
          <p:cNvSpPr txBox="1">
            <a:spLocks noChangeArrowheads="1"/>
          </p:cNvSpPr>
          <p:nvPr/>
        </p:nvSpPr>
        <p:spPr bwMode="auto">
          <a:xfrm>
            <a:off x="12588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2 | Rahmenbedingungen und Grundlagen – Aufgaben des ÖBH | Folie 3</a:t>
            </a:r>
          </a:p>
        </p:txBody>
      </p:sp>
      <p:sp>
        <p:nvSpPr>
          <p:cNvPr id="10254" name="Text Box 28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 dirty="0" smtClean="0">
                <a:solidFill>
                  <a:srgbClr val="4D4D4D"/>
                </a:solidFill>
                <a:latin typeface="Tahoma" pitchFamily="34" charset="0"/>
              </a:rPr>
              <a:t>Aufgaben des </a:t>
            </a:r>
            <a:r>
              <a:rPr lang="de-AT" altLang="de-DE" sz="2400" b="1" dirty="0">
                <a:solidFill>
                  <a:srgbClr val="4D4D4D"/>
                </a:solidFill>
                <a:latin typeface="Tahoma" pitchFamily="34" charset="0"/>
              </a:rPr>
              <a:t>ÖBH (Art. 79 </a:t>
            </a:r>
            <a:r>
              <a:rPr lang="de-AT" altLang="de-DE" sz="2400" b="1" dirty="0" smtClean="0">
                <a:solidFill>
                  <a:srgbClr val="4D4D4D"/>
                </a:solidFill>
                <a:latin typeface="Tahoma" pitchFamily="34" charset="0"/>
              </a:rPr>
              <a:t>B-VG)</a:t>
            </a:r>
            <a:endParaRPr lang="de-AT" altLang="de-DE" b="1" dirty="0">
              <a:solidFill>
                <a:srgbClr val="4D4D4D"/>
              </a:solidFill>
              <a:latin typeface="Tahoma" pitchFamily="34" charset="0"/>
            </a:endParaRPr>
          </a:p>
        </p:txBody>
      </p:sp>
      <p:sp>
        <p:nvSpPr>
          <p:cNvPr id="10255" name="Text Box 29"/>
          <p:cNvSpPr txBox="1">
            <a:spLocks noChangeArrowheads="1"/>
          </p:cNvSpPr>
          <p:nvPr/>
        </p:nvSpPr>
        <p:spPr bwMode="auto">
          <a:xfrm>
            <a:off x="1042988" y="2338388"/>
            <a:ext cx="6337300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Militärische Landesverteidigung (Milizsystem)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Schutz der verfassungsmäßigen Einrichtungen und</a:t>
            </a: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  Handlungsfähigkeit der demokratischen Freiheiten</a:t>
            </a: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  der Einwohner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Aufrechterhaltung der Ordnung und Sicherheit im Inneren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Hilfeleistung bei Elementarereignissen und Unglücksfällen</a:t>
            </a: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  außergewöhnlichen Umfanges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Weitere Aufgaben werden durch Bundesverfassungsgesetz </a:t>
            </a: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   geregelt</a:t>
            </a:r>
          </a:p>
        </p:txBody>
      </p:sp>
      <p:pic>
        <p:nvPicPr>
          <p:cNvPr id="10256" name="Picture 17" descr="miliz_01">
            <a:hlinkClick r:id="rId4" tooltip="© - www.bundesheer.at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916113"/>
            <a:ext cx="1728788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6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1267" name="Picture 17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18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19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1270" name="Rectangle 20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1271" name="Text Box 21"/>
          <p:cNvSpPr txBox="1">
            <a:spLocks noChangeArrowheads="1"/>
          </p:cNvSpPr>
          <p:nvPr/>
        </p:nvSpPr>
        <p:spPr bwMode="auto">
          <a:xfrm>
            <a:off x="12588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 dirty="0">
                <a:latin typeface="Tahoma" pitchFamily="34" charset="0"/>
              </a:rPr>
              <a:t>Kapitel 2 | Rahmenbedingungen und Grundlagen – Aufgaben des ÖBH | Folie </a:t>
            </a:r>
            <a:r>
              <a:rPr lang="de-AT" altLang="de-DE" sz="1200" dirty="0" smtClean="0">
                <a:latin typeface="Tahoma" pitchFamily="34" charset="0"/>
              </a:rPr>
              <a:t>4</a:t>
            </a:r>
            <a:endParaRPr lang="de-AT" altLang="de-DE" sz="1200" dirty="0">
              <a:latin typeface="Tahoma" pitchFamily="34" charset="0"/>
            </a:endParaRPr>
          </a:p>
        </p:txBody>
      </p:sp>
      <p:sp>
        <p:nvSpPr>
          <p:cNvPr id="11278" name="Text Box 28"/>
          <p:cNvSpPr txBox="1">
            <a:spLocks noChangeArrowheads="1"/>
          </p:cNvSpPr>
          <p:nvPr/>
        </p:nvSpPr>
        <p:spPr bwMode="auto">
          <a:xfrm>
            <a:off x="1258888" y="1258888"/>
            <a:ext cx="6553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 dirty="0">
                <a:solidFill>
                  <a:srgbClr val="4D4D4D"/>
                </a:solidFill>
                <a:latin typeface="Tahoma" pitchFamily="34" charset="0"/>
              </a:rPr>
              <a:t>Rechtliche Grundlagen für internationale Einsätze </a:t>
            </a:r>
            <a:r>
              <a:rPr lang="de-AT" altLang="de-DE" sz="2400" b="1" dirty="0" smtClean="0">
                <a:solidFill>
                  <a:srgbClr val="4D4D4D"/>
                </a:solidFill>
                <a:latin typeface="Tahoma" pitchFamily="34" charset="0"/>
              </a:rPr>
              <a:t>(KSE-BVG)</a:t>
            </a:r>
            <a:endParaRPr lang="de-AT" altLang="de-DE" b="1" dirty="0">
              <a:solidFill>
                <a:srgbClr val="4D4D4D"/>
              </a:solidFill>
              <a:latin typeface="Tahoma" pitchFamily="34" charset="0"/>
            </a:endParaRPr>
          </a:p>
        </p:txBody>
      </p:sp>
      <p:sp>
        <p:nvSpPr>
          <p:cNvPr id="11279" name="Text Box 29"/>
          <p:cNvSpPr txBox="1">
            <a:spLocks noChangeArrowheads="1"/>
          </p:cNvSpPr>
          <p:nvPr/>
        </p:nvSpPr>
        <p:spPr bwMode="auto">
          <a:xfrm>
            <a:off x="1042988" y="2338388"/>
            <a:ext cx="6985000" cy="355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Bundesverfassungsgesetz über Kooperation und Solidarität bei der Entsendung von Einheiten und Einzelpersonen in das Ausland</a:t>
            </a:r>
          </a:p>
          <a:p>
            <a:pPr eaLnBrk="1" hangingPunct="1">
              <a:lnSpc>
                <a:spcPct val="125000"/>
              </a:lnSpc>
            </a:pPr>
            <a:endParaRPr lang="de-AT" altLang="de-DE">
              <a:solidFill>
                <a:srgbClr val="5F5F5F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Zur solidarischen Teilnahme an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5F5F5F"/>
                </a:solidFill>
                <a:latin typeface="Tahoma" pitchFamily="34" charset="0"/>
              </a:rPr>
              <a:t> Maßnahmen der Friedenssicherung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5F5F5F"/>
                </a:solidFill>
                <a:latin typeface="Tahoma" pitchFamily="34" charset="0"/>
              </a:rPr>
              <a:t> Maßnahmen der humanitären Hilfe und der Katastrophenhilfe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5F5F5F"/>
                </a:solidFill>
                <a:latin typeface="Tahoma" pitchFamily="34" charset="0"/>
              </a:rPr>
              <a:t> Maßnahmen der Such- und Rettungsdienste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5F5F5F"/>
                </a:solidFill>
                <a:latin typeface="Tahoma" pitchFamily="34" charset="0"/>
              </a:rPr>
              <a:t> Übungen und Ausbildungsmaßnahmen zu den genannten Zwecken</a:t>
            </a:r>
            <a:endParaRPr lang="de-AT" altLang="de-DE">
              <a:solidFill>
                <a:srgbClr val="5F5F5F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endParaRPr lang="de-AT" altLang="de-DE">
              <a:solidFill>
                <a:srgbClr val="5F5F5F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5F5F5F"/>
                </a:solidFill>
                <a:latin typeface="Tahoma" pitchFamily="34" charset="0"/>
              </a:rPr>
              <a:t>Zur Durchführung von Übungen und Ausbildungsmaßnahmen im Bereich der militärischen Landesverteidigung (Art. 79 Abs. 1 B-VG</a:t>
            </a:r>
          </a:p>
        </p:txBody>
      </p:sp>
      <p:pic>
        <p:nvPicPr>
          <p:cNvPr id="11280" name="Picture 18" descr="Bundesheer-REI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6974" y="2781300"/>
            <a:ext cx="1633538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2291" name="Picture 24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5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2294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2301" name="Text Box 34"/>
          <p:cNvSpPr txBox="1">
            <a:spLocks noChangeArrowheads="1"/>
          </p:cNvSpPr>
          <p:nvPr/>
        </p:nvSpPr>
        <p:spPr bwMode="auto">
          <a:xfrm>
            <a:off x="12588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2 | Rahmenbedingungen und Grundlagen – EZA-G | Folie 5</a:t>
            </a:r>
          </a:p>
        </p:txBody>
      </p:sp>
      <p:sp>
        <p:nvSpPr>
          <p:cNvPr id="12302" name="Text Box 38"/>
          <p:cNvSpPr txBox="1">
            <a:spLocks noChangeArrowheads="1"/>
          </p:cNvSpPr>
          <p:nvPr/>
        </p:nvSpPr>
        <p:spPr bwMode="auto">
          <a:xfrm>
            <a:off x="1258888" y="1258888"/>
            <a:ext cx="579913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Bundesgesetz über Entwicklungszusammenarbeit</a:t>
            </a:r>
          </a:p>
        </p:txBody>
      </p:sp>
      <p:sp>
        <p:nvSpPr>
          <p:cNvPr id="12303" name="Text Box 39"/>
          <p:cNvSpPr txBox="1">
            <a:spLocks noChangeArrowheads="1"/>
          </p:cNvSpPr>
          <p:nvPr/>
        </p:nvSpPr>
        <p:spPr bwMode="auto">
          <a:xfrm>
            <a:off x="1258888" y="2178050"/>
            <a:ext cx="5113337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Entwicklungspolitik umfasst alle Maßnahmen des Bundes, die geeignet sind, die nachhaltige wirtschaftliche und soziale Entwicklung der Entwicklungsländer zu fördern</a:t>
            </a:r>
          </a:p>
          <a:p>
            <a:pPr eaLnBrk="1" hangingPunct="1">
              <a:lnSpc>
                <a:spcPct val="125000"/>
              </a:lnSpc>
            </a:pPr>
            <a:endParaRPr lang="de-DE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Ziele: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Bekämpfung der Armut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Sicherung des Friedens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Erhaltung der Umwelt und der Schutz der </a:t>
            </a:r>
          </a:p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  natürlichen Ressourcen </a:t>
            </a: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</p:txBody>
      </p:sp>
      <p:pic>
        <p:nvPicPr>
          <p:cNvPr id="12304" name="Picture 18" descr="RAUTER_00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2924175"/>
            <a:ext cx="3095625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3315" name="Picture 24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25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3318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3325" name="Text Box 34"/>
          <p:cNvSpPr txBox="1">
            <a:spLocks noChangeArrowheads="1"/>
          </p:cNvSpPr>
          <p:nvPr/>
        </p:nvSpPr>
        <p:spPr bwMode="auto">
          <a:xfrm>
            <a:off x="12588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2 | Rahmenbedingungen und Grundlagen – ESS | Folie 6</a:t>
            </a:r>
          </a:p>
        </p:txBody>
      </p:sp>
      <p:sp>
        <p:nvSpPr>
          <p:cNvPr id="13326" name="Text Box 38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Europäische Sicherheitsstrategie</a:t>
            </a:r>
          </a:p>
        </p:txBody>
      </p:sp>
      <p:sp>
        <p:nvSpPr>
          <p:cNvPr id="13327" name="Text Box 39"/>
          <p:cNvSpPr txBox="1">
            <a:spLocks noChangeArrowheads="1"/>
          </p:cNvSpPr>
          <p:nvPr/>
        </p:nvSpPr>
        <p:spPr bwMode="auto">
          <a:xfrm>
            <a:off x="1258888" y="2178050"/>
            <a:ext cx="5113337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Bekämpfung der Armut ist eine globale Herausforderung für die EU</a:t>
            </a:r>
          </a:p>
          <a:p>
            <a:pPr eaLnBrk="1" hangingPunct="1">
              <a:lnSpc>
                <a:spcPct val="125000"/>
              </a:lnSpc>
            </a:pP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Hauptproblem ist die Fragilität von Staaten</a:t>
            </a:r>
          </a:p>
          <a:p>
            <a:pPr eaLnBrk="1" hangingPunct="1">
              <a:lnSpc>
                <a:spcPct val="125000"/>
              </a:lnSpc>
            </a:pP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  <a:sym typeface="Wingdings" pitchFamily="2" charset="2"/>
              </a:rPr>
              <a:t> Nexus „Entwicklung und Sicherheit“, denn nachhaltige Entwicklung ist ohne Frieden und Sicherheit nicht möglich</a:t>
            </a: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4339" name="Picture 24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25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4342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4349" name="Text Box 34"/>
          <p:cNvSpPr txBox="1">
            <a:spLocks noChangeArrowheads="1"/>
          </p:cNvSpPr>
          <p:nvPr/>
        </p:nvSpPr>
        <p:spPr bwMode="auto">
          <a:xfrm>
            <a:off x="12588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2 | Rahmenbedingungen und Grundlagen – ÖSS | Folie 7</a:t>
            </a:r>
          </a:p>
        </p:txBody>
      </p:sp>
      <p:sp>
        <p:nvSpPr>
          <p:cNvPr id="14350" name="Text Box 38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Österreichische Sicherheitsstrategie</a:t>
            </a:r>
          </a:p>
        </p:txBody>
      </p:sp>
      <p:sp>
        <p:nvSpPr>
          <p:cNvPr id="14351" name="Text Box 39"/>
          <p:cNvSpPr txBox="1">
            <a:spLocks noChangeArrowheads="1"/>
          </p:cNvSpPr>
          <p:nvPr/>
        </p:nvSpPr>
        <p:spPr bwMode="auto">
          <a:xfrm>
            <a:off x="1258888" y="2178050"/>
            <a:ext cx="5113337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Umfassende Sicherheit</a:t>
            </a:r>
          </a:p>
          <a:p>
            <a:pPr eaLnBrk="1" hangingPunct="1">
              <a:lnSpc>
                <a:spcPct val="125000"/>
              </a:lnSpc>
            </a:pP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Konzept der „Umfassenden Sicherheitsvorsorge“</a:t>
            </a:r>
          </a:p>
          <a:p>
            <a:pPr eaLnBrk="1" hangingPunct="1">
              <a:lnSpc>
                <a:spcPct val="125000"/>
              </a:lnSpc>
            </a:pP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Verlangte Fähigkeiten des ÖBH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4D4D4D"/>
                </a:solidFill>
                <a:latin typeface="Tahoma" pitchFamily="34" charset="0"/>
              </a:rPr>
              <a:t> Beiträge zum zivil-militärischen Fähigkeitenpool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4D4D4D"/>
                </a:solidFill>
                <a:latin typeface="Tahoma" pitchFamily="34" charset="0"/>
              </a:rPr>
              <a:t> Unterstützung Konzept „Sicherheit und Entwicklung“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4D4D4D"/>
                </a:solidFill>
                <a:latin typeface="Tahoma" pitchFamily="34" charset="0"/>
              </a:rPr>
              <a:t> Aufstellung Expertenpool </a:t>
            </a:r>
            <a:r>
              <a:rPr lang="de-AT" altLang="de-DE" sz="1400">
                <a:solidFill>
                  <a:srgbClr val="4D4D4D"/>
                </a:solidFill>
                <a:latin typeface="Tahoma" pitchFamily="34" charset="0"/>
                <a:sym typeface="Wingdings" pitchFamily="2" charset="2"/>
              </a:rPr>
              <a:t> 100 Experten</a:t>
            </a:r>
            <a:endParaRPr lang="de-AT" altLang="de-DE" sz="1400">
              <a:solidFill>
                <a:srgbClr val="4D4D4D"/>
              </a:solidFill>
              <a:latin typeface="Tahoma" pitchFamily="34" charset="0"/>
            </a:endParaRPr>
          </a:p>
        </p:txBody>
      </p:sp>
      <p:pic>
        <p:nvPicPr>
          <p:cNvPr id="14352" name="Picture 16" descr="Sicherheitsstrategie_Cover 13-846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563" y="1557338"/>
            <a:ext cx="1681162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19" descr="UO Pru00FCfu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005263"/>
            <a:ext cx="25558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5363" name="Picture 24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25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5366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5373" name="Text Box 34"/>
          <p:cNvSpPr txBox="1">
            <a:spLocks noChangeArrowheads="1"/>
          </p:cNvSpPr>
          <p:nvPr/>
        </p:nvSpPr>
        <p:spPr bwMode="auto">
          <a:xfrm>
            <a:off x="12588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2 | Rahmenbedingungen und Grundlagen – Arbeitsprogramm | Folie 8</a:t>
            </a:r>
          </a:p>
        </p:txBody>
      </p:sp>
      <p:sp>
        <p:nvSpPr>
          <p:cNvPr id="15374" name="Text Box 38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Arbeitsprogramm Bundesregierung</a:t>
            </a:r>
          </a:p>
        </p:txBody>
      </p:sp>
      <p:sp>
        <p:nvSpPr>
          <p:cNvPr id="15375" name="Text Box 39"/>
          <p:cNvSpPr txBox="1">
            <a:spLocks noChangeArrowheads="1"/>
          </p:cNvSpPr>
          <p:nvPr/>
        </p:nvSpPr>
        <p:spPr bwMode="auto">
          <a:xfrm>
            <a:off x="1258888" y="2178050"/>
            <a:ext cx="5113337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Sicherstellung einer umfassenden, integrierten, aktiven, solidarischen Sicherheitspolitik durch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4D4D4D"/>
                </a:solidFill>
                <a:latin typeface="Tahoma" pitchFamily="34" charset="0"/>
              </a:rPr>
              <a:t> koordinierte Umsetzung der Österreichischen Sicherheitsstrategie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4D4D4D"/>
                </a:solidFill>
                <a:latin typeface="Tahoma" pitchFamily="34" charset="0"/>
              </a:rPr>
              <a:t> laufende und umfassende Information der Bevölkerung</a:t>
            </a:r>
          </a:p>
          <a:p>
            <a:pPr eaLnBrk="1" hangingPunct="1">
              <a:lnSpc>
                <a:spcPct val="125000"/>
              </a:lnSpc>
            </a:pP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Beitragsleistung zur Stärkung des Raumes der Freiheit, der Sicherheit und des Rechts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4D4D4D"/>
                </a:solidFill>
                <a:latin typeface="Tahoma" pitchFamily="34" charset="0"/>
              </a:rPr>
              <a:t> Ausbau der Beteiligung an zivilen Missionen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4D4D4D"/>
                </a:solidFill>
                <a:latin typeface="Tahoma" pitchFamily="34" charset="0"/>
              </a:rPr>
              <a:t> Erhaltung der Beteiligung an militärischen Missionen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4D4D4D"/>
                </a:solidFill>
                <a:latin typeface="Tahoma" pitchFamily="34" charset="0"/>
              </a:rPr>
              <a:t> Erstellung eines Auslandseinsatzkonzeptes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AT" altLang="de-DE" sz="1400">
                <a:solidFill>
                  <a:srgbClr val="4D4D4D"/>
                </a:solidFill>
                <a:latin typeface="Tahoma" pitchFamily="34" charset="0"/>
              </a:rPr>
              <a:t> Umsetzung des Leitfadens „Sicherheit und Entwicklung“</a:t>
            </a:r>
          </a:p>
        </p:txBody>
      </p:sp>
      <p:pic>
        <p:nvPicPr>
          <p:cNvPr id="15376" name="Picture 16" descr="Arbeitsprogramm der österreichischen Bundesregierung 2013-201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238" y="1628775"/>
            <a:ext cx="2798762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6387" name="Picture 24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25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6390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6397" name="Text Box 34"/>
          <p:cNvSpPr txBox="1">
            <a:spLocks noChangeArrowheads="1"/>
          </p:cNvSpPr>
          <p:nvPr/>
        </p:nvSpPr>
        <p:spPr bwMode="auto">
          <a:xfrm>
            <a:off x="395288" y="6092825"/>
            <a:ext cx="64801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2 | Rahmenbedingungen und Grundlagen – Teilstrategie Verteidigungspolitik | Folie 9</a:t>
            </a:r>
          </a:p>
        </p:txBody>
      </p:sp>
      <p:sp>
        <p:nvSpPr>
          <p:cNvPr id="16398" name="Text Box 38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Teilstrategie Verteidigungspolitik</a:t>
            </a:r>
          </a:p>
        </p:txBody>
      </p:sp>
      <p:sp>
        <p:nvSpPr>
          <p:cNvPr id="16399" name="Text Box 39"/>
          <p:cNvSpPr txBox="1">
            <a:spLocks noChangeArrowheads="1"/>
          </p:cNvSpPr>
          <p:nvPr/>
        </p:nvSpPr>
        <p:spPr bwMode="auto">
          <a:xfrm>
            <a:off x="1258888" y="2178050"/>
            <a:ext cx="5113337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Beitragsleistung zur Konfliktprävention, Krisennachsorge und militärischen Ausbildungsunterstützung</a:t>
            </a:r>
          </a:p>
          <a:p>
            <a:pPr eaLnBrk="1" hangingPunct="1">
              <a:lnSpc>
                <a:spcPct val="125000"/>
              </a:lnSpc>
            </a:pP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Beitragsleistung zu internationalen Maßnahmen für Entwaffnung, Demobilisierung und Reintegration sowie zur Sicherheitssektorreform</a:t>
            </a:r>
          </a:p>
          <a:p>
            <a:pPr eaLnBrk="1" hangingPunct="1">
              <a:lnSpc>
                <a:spcPct val="125000"/>
              </a:lnSpc>
            </a:pP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Expertenpool </a:t>
            </a:r>
            <a:r>
              <a:rPr lang="de-AT" altLang="de-DE">
                <a:solidFill>
                  <a:srgbClr val="4D4D4D"/>
                </a:solidFill>
                <a:latin typeface="Tahoma" pitchFamily="34" charset="0"/>
                <a:sym typeface="Wingdings" pitchFamily="2" charset="2"/>
              </a:rPr>
              <a:t> 100 Experten</a:t>
            </a:r>
            <a:endParaRPr lang="de-AT" altLang="de-DE" sz="1400">
              <a:solidFill>
                <a:srgbClr val="4D4D4D"/>
              </a:solidFill>
              <a:latin typeface="Tahoma" pitchFamily="34" charset="0"/>
            </a:endParaRPr>
          </a:p>
        </p:txBody>
      </p:sp>
      <p:pic>
        <p:nvPicPr>
          <p:cNvPr id="16400" name="Picture 16" descr="4853_14_Cover Teilstrategie_Verteidigungspolitik_VS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341438"/>
            <a:ext cx="1827212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1" name="Picture 18" descr="Ortwin_Broschue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957638"/>
            <a:ext cx="2627312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7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Inhalt</a:t>
            </a:r>
          </a:p>
        </p:txBody>
      </p:sp>
      <p:sp>
        <p:nvSpPr>
          <p:cNvPr id="17411" name="Rectangle 39"/>
          <p:cNvSpPr>
            <a:spLocks noChangeArrowheads="1"/>
          </p:cNvSpPr>
          <p:nvPr/>
        </p:nvSpPr>
        <p:spPr bwMode="auto">
          <a:xfrm>
            <a:off x="1187450" y="3608388"/>
            <a:ext cx="7197725" cy="365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de-DE" altLang="de-DE"/>
          </a:p>
        </p:txBody>
      </p:sp>
      <p:grpSp>
        <p:nvGrpSpPr>
          <p:cNvPr id="17412" name="Group 40"/>
          <p:cNvGrpSpPr>
            <a:grpSpLocks/>
          </p:cNvGrpSpPr>
          <p:nvPr/>
        </p:nvGrpSpPr>
        <p:grpSpPr bwMode="auto">
          <a:xfrm>
            <a:off x="1258888" y="2997200"/>
            <a:ext cx="1296987" cy="1951038"/>
            <a:chOff x="827" y="1888"/>
            <a:chExt cx="817" cy="1229"/>
          </a:xfrm>
        </p:grpSpPr>
        <p:sp>
          <p:nvSpPr>
            <p:cNvPr id="17434" name="Text Box 41"/>
            <p:cNvSpPr txBox="1">
              <a:spLocks noChangeArrowheads="1"/>
            </p:cNvSpPr>
            <p:nvPr/>
          </p:nvSpPr>
          <p:spPr bwMode="auto">
            <a:xfrm>
              <a:off x="827" y="2675"/>
              <a:ext cx="81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2015 Europäisches Jahr für Entwicklung</a:t>
              </a:r>
            </a:p>
          </p:txBody>
        </p:sp>
        <p:pic>
          <p:nvPicPr>
            <p:cNvPr id="17435" name="Picture 42" descr="button_app_1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9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3995738" y="2997200"/>
            <a:ext cx="1584325" cy="1655763"/>
            <a:chOff x="2517" y="1888"/>
            <a:chExt cx="998" cy="1043"/>
          </a:xfrm>
        </p:grpSpPr>
        <p:sp>
          <p:nvSpPr>
            <p:cNvPr id="17432" name="Text Box 47"/>
            <p:cNvSpPr txBox="1">
              <a:spLocks noChangeArrowheads="1"/>
            </p:cNvSpPr>
            <p:nvPr/>
          </p:nvSpPr>
          <p:spPr bwMode="auto">
            <a:xfrm>
              <a:off x="2517" y="2681"/>
              <a:ext cx="99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E12323"/>
                  </a:solidFill>
                  <a:latin typeface="Tahoma" pitchFamily="34" charset="0"/>
                </a:rPr>
                <a:t>Strategischer Leitfaden</a:t>
              </a:r>
            </a:p>
          </p:txBody>
        </p:sp>
        <p:pic>
          <p:nvPicPr>
            <p:cNvPr id="17433" name="Picture 48" descr="button_app_3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7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414" name="Group 49"/>
          <p:cNvGrpSpPr>
            <a:grpSpLocks/>
          </p:cNvGrpSpPr>
          <p:nvPr/>
        </p:nvGrpSpPr>
        <p:grpSpPr bwMode="auto">
          <a:xfrm>
            <a:off x="5580063" y="2997200"/>
            <a:ext cx="1298575" cy="1503363"/>
            <a:chOff x="3468" y="1888"/>
            <a:chExt cx="818" cy="947"/>
          </a:xfrm>
        </p:grpSpPr>
        <p:sp>
          <p:nvSpPr>
            <p:cNvPr id="17430" name="Text Box 50"/>
            <p:cNvSpPr txBox="1">
              <a:spLocks noChangeArrowheads="1"/>
            </p:cNvSpPr>
            <p:nvPr/>
          </p:nvSpPr>
          <p:spPr bwMode="auto">
            <a:xfrm>
              <a:off x="3469" y="2681"/>
              <a:ext cx="8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Einsätze des ÖBH</a:t>
              </a:r>
            </a:p>
          </p:txBody>
        </p:sp>
        <p:pic>
          <p:nvPicPr>
            <p:cNvPr id="17431" name="Picture 51" descr="button_app_4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415" name="Group 61"/>
          <p:cNvGrpSpPr>
            <a:grpSpLocks/>
          </p:cNvGrpSpPr>
          <p:nvPr/>
        </p:nvGrpSpPr>
        <p:grpSpPr bwMode="auto">
          <a:xfrm>
            <a:off x="2700338" y="2997200"/>
            <a:ext cx="1296987" cy="1808163"/>
            <a:chOff x="1688" y="1888"/>
            <a:chExt cx="817" cy="1139"/>
          </a:xfrm>
        </p:grpSpPr>
        <p:sp>
          <p:nvSpPr>
            <p:cNvPr id="17428" name="Text Box 62"/>
            <p:cNvSpPr txBox="1">
              <a:spLocks noChangeArrowheads="1"/>
            </p:cNvSpPr>
            <p:nvPr/>
          </p:nvSpPr>
          <p:spPr bwMode="auto">
            <a:xfrm>
              <a:off x="1688" y="2681"/>
              <a:ext cx="817" cy="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Rahmen-bedingungen und Grundlagen</a:t>
              </a:r>
            </a:p>
          </p:txBody>
        </p:sp>
        <p:pic>
          <p:nvPicPr>
            <p:cNvPr id="17429" name="Picture 63" descr="button_app_2">
              <a:hlinkClick r:id="rId8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6" name="Text Box 64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7417" name="Picture 65" descr="pbb_logomuster_FERTI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66" descr="Bundeswappen_schwarz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Text Box 67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7420" name="Rectangle 68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7427" name="Text Box 76"/>
          <p:cNvSpPr txBox="1">
            <a:spLocks noChangeArrowheads="1"/>
          </p:cNvSpPr>
          <p:nvPr/>
        </p:nvSpPr>
        <p:spPr bwMode="auto">
          <a:xfrm>
            <a:off x="10429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Wehrpolitische Informationen | Sicherheit und Entwicklung – Kapitelübersicht | Inhalt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1.11111E-6 -0.0576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8435" name="Picture 24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25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8438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8445" name="Text Box 34"/>
          <p:cNvSpPr txBox="1">
            <a:spLocks noChangeArrowheads="1"/>
          </p:cNvSpPr>
          <p:nvPr/>
        </p:nvSpPr>
        <p:spPr bwMode="auto">
          <a:xfrm>
            <a:off x="12588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3 | Strategischer Leitfaden – Handlungsfelder | Folie 1</a:t>
            </a:r>
          </a:p>
        </p:txBody>
      </p:sp>
      <p:sp>
        <p:nvSpPr>
          <p:cNvPr id="18446" name="Text Box 38"/>
          <p:cNvSpPr txBox="1">
            <a:spLocks noChangeArrowheads="1"/>
          </p:cNvSpPr>
          <p:nvPr/>
        </p:nvSpPr>
        <p:spPr bwMode="auto">
          <a:xfrm>
            <a:off x="539750" y="1258888"/>
            <a:ext cx="5799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Strategischer Leitfaden</a:t>
            </a:r>
          </a:p>
        </p:txBody>
      </p:sp>
      <p:sp>
        <p:nvSpPr>
          <p:cNvPr id="18447" name="Text Box 39"/>
          <p:cNvSpPr txBox="1">
            <a:spLocks noChangeArrowheads="1"/>
          </p:cNvSpPr>
          <p:nvPr/>
        </p:nvSpPr>
        <p:spPr bwMode="auto">
          <a:xfrm>
            <a:off x="539750" y="1978025"/>
            <a:ext cx="5327650" cy="400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Die 6 Handlungsfelder des strategischen Leitfadens</a:t>
            </a:r>
          </a:p>
          <a:p>
            <a:pPr eaLnBrk="1" hangingPunct="1"/>
            <a:endParaRPr lang="de-DE" altLang="de-DE">
              <a:solidFill>
                <a:srgbClr val="4D4D4D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Konfliktprävention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Krisenmanagement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Friedenskonsolidierung auf Aufbau</a:t>
            </a:r>
          </a:p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  staatlicher Strukturen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Frauen in Friedensprozessen und Schutz</a:t>
            </a:r>
          </a:p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  der Zivilbevölkerung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Umgang mit transversalen Herausforderungen</a:t>
            </a:r>
          </a:p>
          <a:p>
            <a:pPr eaLnBrk="1" hangingPunct="1">
              <a:lnSpc>
                <a:spcPct val="125000"/>
              </a:lnSpc>
              <a:buFontTx/>
              <a:buChar char="•"/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Schaffung einer sozioökonomischen Perspektive </a:t>
            </a:r>
          </a:p>
          <a:p>
            <a:pPr eaLnBrk="1" hangingPunct="1">
              <a:lnSpc>
                <a:spcPct val="125000"/>
              </a:lnSpc>
            </a:pPr>
            <a:r>
              <a:rPr lang="de-DE" altLang="de-DE">
                <a:solidFill>
                  <a:srgbClr val="4D4D4D"/>
                </a:solidFill>
                <a:latin typeface="Tahoma" pitchFamily="34" charset="0"/>
              </a:rPr>
              <a:t>   vor Ort</a:t>
            </a:r>
            <a:endParaRPr lang="de-AT" altLang="de-DE">
              <a:solidFill>
                <a:srgbClr val="4D4D4D"/>
              </a:solidFill>
              <a:latin typeface="Tahoma" pitchFamily="34" charset="0"/>
            </a:endParaRPr>
          </a:p>
        </p:txBody>
      </p:sp>
      <p:pic>
        <p:nvPicPr>
          <p:cNvPr id="18448" name="Picture 18" descr="Scherz Bernhard_sof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088" y="1844675"/>
            <a:ext cx="3998912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7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Inhalt</a:t>
            </a:r>
          </a:p>
        </p:txBody>
      </p:sp>
      <p:sp>
        <p:nvSpPr>
          <p:cNvPr id="19459" name="Rectangle 39"/>
          <p:cNvSpPr>
            <a:spLocks noChangeArrowheads="1"/>
          </p:cNvSpPr>
          <p:nvPr/>
        </p:nvSpPr>
        <p:spPr bwMode="auto">
          <a:xfrm>
            <a:off x="1187450" y="3608388"/>
            <a:ext cx="7197725" cy="365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de-DE" altLang="de-DE"/>
          </a:p>
        </p:txBody>
      </p:sp>
      <p:grpSp>
        <p:nvGrpSpPr>
          <p:cNvPr id="19460" name="Group 40"/>
          <p:cNvGrpSpPr>
            <a:grpSpLocks/>
          </p:cNvGrpSpPr>
          <p:nvPr/>
        </p:nvGrpSpPr>
        <p:grpSpPr bwMode="auto">
          <a:xfrm>
            <a:off x="1258888" y="2997200"/>
            <a:ext cx="1296987" cy="1951038"/>
            <a:chOff x="827" y="1888"/>
            <a:chExt cx="817" cy="1229"/>
          </a:xfrm>
        </p:grpSpPr>
        <p:sp>
          <p:nvSpPr>
            <p:cNvPr id="19482" name="Text Box 41"/>
            <p:cNvSpPr txBox="1">
              <a:spLocks noChangeArrowheads="1"/>
            </p:cNvSpPr>
            <p:nvPr/>
          </p:nvSpPr>
          <p:spPr bwMode="auto">
            <a:xfrm>
              <a:off x="827" y="2675"/>
              <a:ext cx="81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2015 Europäisches Jahr für Entwicklung</a:t>
              </a:r>
            </a:p>
          </p:txBody>
        </p:sp>
        <p:pic>
          <p:nvPicPr>
            <p:cNvPr id="19483" name="Picture 42" descr="button_app_1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9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1" name="Group 46"/>
          <p:cNvGrpSpPr>
            <a:grpSpLocks/>
          </p:cNvGrpSpPr>
          <p:nvPr/>
        </p:nvGrpSpPr>
        <p:grpSpPr bwMode="auto">
          <a:xfrm>
            <a:off x="3995738" y="2997200"/>
            <a:ext cx="1584325" cy="1655763"/>
            <a:chOff x="2517" y="1888"/>
            <a:chExt cx="998" cy="1043"/>
          </a:xfrm>
        </p:grpSpPr>
        <p:sp>
          <p:nvSpPr>
            <p:cNvPr id="19480" name="Text Box 47"/>
            <p:cNvSpPr txBox="1">
              <a:spLocks noChangeArrowheads="1"/>
            </p:cNvSpPr>
            <p:nvPr/>
          </p:nvSpPr>
          <p:spPr bwMode="auto">
            <a:xfrm>
              <a:off x="2517" y="2681"/>
              <a:ext cx="99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Strategischer Leitfaden</a:t>
              </a:r>
            </a:p>
          </p:txBody>
        </p:sp>
        <p:pic>
          <p:nvPicPr>
            <p:cNvPr id="19481" name="Picture 48" descr="button_app_3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7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49"/>
          <p:cNvGrpSpPr>
            <a:grpSpLocks/>
          </p:cNvGrpSpPr>
          <p:nvPr/>
        </p:nvGrpSpPr>
        <p:grpSpPr bwMode="auto">
          <a:xfrm>
            <a:off x="5580063" y="2997200"/>
            <a:ext cx="1298575" cy="1503363"/>
            <a:chOff x="3468" y="1888"/>
            <a:chExt cx="818" cy="947"/>
          </a:xfrm>
        </p:grpSpPr>
        <p:sp>
          <p:nvSpPr>
            <p:cNvPr id="19478" name="Text Box 50"/>
            <p:cNvSpPr txBox="1">
              <a:spLocks noChangeArrowheads="1"/>
            </p:cNvSpPr>
            <p:nvPr/>
          </p:nvSpPr>
          <p:spPr bwMode="auto">
            <a:xfrm>
              <a:off x="3469" y="2681"/>
              <a:ext cx="8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E12323"/>
                  </a:solidFill>
                  <a:latin typeface="Tahoma" pitchFamily="34" charset="0"/>
                </a:rPr>
                <a:t>Einsätze des ÖBH</a:t>
              </a:r>
            </a:p>
          </p:txBody>
        </p:sp>
        <p:pic>
          <p:nvPicPr>
            <p:cNvPr id="19479" name="Picture 51" descr="button_app_4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3" name="Group 61"/>
          <p:cNvGrpSpPr>
            <a:grpSpLocks/>
          </p:cNvGrpSpPr>
          <p:nvPr/>
        </p:nvGrpSpPr>
        <p:grpSpPr bwMode="auto">
          <a:xfrm>
            <a:off x="2700338" y="2997200"/>
            <a:ext cx="1296987" cy="1808163"/>
            <a:chOff x="1688" y="1888"/>
            <a:chExt cx="817" cy="1139"/>
          </a:xfrm>
        </p:grpSpPr>
        <p:sp>
          <p:nvSpPr>
            <p:cNvPr id="19476" name="Text Box 62"/>
            <p:cNvSpPr txBox="1">
              <a:spLocks noChangeArrowheads="1"/>
            </p:cNvSpPr>
            <p:nvPr/>
          </p:nvSpPr>
          <p:spPr bwMode="auto">
            <a:xfrm>
              <a:off x="1688" y="2681"/>
              <a:ext cx="817" cy="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Rahmen-bedingungen und Grundlagen</a:t>
              </a:r>
            </a:p>
          </p:txBody>
        </p:sp>
        <p:pic>
          <p:nvPicPr>
            <p:cNvPr id="19477" name="Picture 63" descr="button_app_2">
              <a:hlinkClick r:id="rId8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464" name="Text Box 64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19465" name="Picture 65" descr="pbb_logomuster_FERTI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66" descr="Bundeswappen_schwarz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7" name="Text Box 67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19468" name="Rectangle 68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9475" name="Text Box 75"/>
          <p:cNvSpPr txBox="1">
            <a:spLocks noChangeArrowheads="1"/>
          </p:cNvSpPr>
          <p:nvPr/>
        </p:nvSpPr>
        <p:spPr bwMode="auto">
          <a:xfrm>
            <a:off x="10429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Wehrpolitische Informationen | Sicherheit und Entwicklung – Kapitelübersicht | Inhalt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22222E-6 L 1.11022E-16 -0.0569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20483" name="Picture 24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25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20486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20493" name="Text Box 34"/>
          <p:cNvSpPr txBox="1">
            <a:spLocks noChangeArrowheads="1"/>
          </p:cNvSpPr>
          <p:nvPr/>
        </p:nvSpPr>
        <p:spPr bwMode="auto">
          <a:xfrm>
            <a:off x="12588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4 | Einsätze des ÖBH – EUFOR Althea | Folie 1</a:t>
            </a:r>
          </a:p>
        </p:txBody>
      </p:sp>
      <p:sp>
        <p:nvSpPr>
          <p:cNvPr id="20494" name="Text Box 38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Einsätze ÖBH</a:t>
            </a:r>
          </a:p>
        </p:txBody>
      </p:sp>
      <p:sp>
        <p:nvSpPr>
          <p:cNvPr id="20495" name="Text Box 39"/>
          <p:cNvSpPr txBox="1">
            <a:spLocks noChangeArrowheads="1"/>
          </p:cNvSpPr>
          <p:nvPr/>
        </p:nvSpPr>
        <p:spPr bwMode="auto">
          <a:xfrm>
            <a:off x="1258888" y="1773238"/>
            <a:ext cx="7454900" cy="438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de-DE" altLang="de-DE" sz="2400">
                <a:solidFill>
                  <a:srgbClr val="4D4D4D"/>
                </a:solidFill>
                <a:latin typeface="Tahoma" pitchFamily="34" charset="0"/>
              </a:rPr>
              <a:t>EUFOR Althea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Bosnien-Herzegowina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Rechtliche Grundlage:</a:t>
            </a:r>
          </a:p>
          <a:p>
            <a:pPr eaLnBrk="1" hangingPunct="1">
              <a:lnSpc>
                <a:spcPct val="150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  UNSR 1551 (2004)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Seit 2. Dezember 2004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Ziel: Sicherung einer dauerhaften Beendigung der Feindseligkeiten</a:t>
            </a:r>
          </a:p>
          <a:p>
            <a:pPr eaLnBrk="1" hangingPunct="1">
              <a:lnSpc>
                <a:spcPct val="150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         Hilfe bei der Schaffung eines sicheren Umfeldes</a:t>
            </a:r>
          </a:p>
          <a:p>
            <a:pPr eaLnBrk="1" hangingPunct="1">
              <a:lnSpc>
                <a:spcPct val="150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         Festlegung der Grenzen</a:t>
            </a:r>
          </a:p>
          <a:p>
            <a:pPr eaLnBrk="1" hangingPunct="1">
              <a:lnSpc>
                <a:spcPct val="150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         Unterstützung internationaler Organisationen und Nicht-</a:t>
            </a:r>
          </a:p>
          <a:p>
            <a:pPr eaLnBrk="1" hangingPunct="1">
              <a:lnSpc>
                <a:spcPct val="150000"/>
              </a:lnSpc>
            </a:pPr>
            <a:r>
              <a:rPr lang="de-AT" altLang="de-DE">
                <a:solidFill>
                  <a:srgbClr val="4D4D4D"/>
                </a:solidFill>
                <a:latin typeface="Tahoma" pitchFamily="34" charset="0"/>
              </a:rPr>
              <a:t>          Regierungsorganisationen</a:t>
            </a:r>
          </a:p>
        </p:txBody>
      </p:sp>
      <p:pic>
        <p:nvPicPr>
          <p:cNvPr id="20496" name="Picture 16" descr="c_edelweiss_3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5" r="12599"/>
          <a:stretch>
            <a:fillRect/>
          </a:stretch>
        </p:blipFill>
        <p:spPr bwMode="auto">
          <a:xfrm>
            <a:off x="3995738" y="908050"/>
            <a:ext cx="2160587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17" descr="Horst Gorup_20120228_10435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1916113"/>
            <a:ext cx="2700337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3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21507" name="Picture 24" descr="pbb_logomuster_FERT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25" descr="Bundeswappen_schwar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26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21510" name="Rectangle 27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21517" name="Text Box 34"/>
          <p:cNvSpPr txBox="1">
            <a:spLocks noChangeArrowheads="1"/>
          </p:cNvSpPr>
          <p:nvPr/>
        </p:nvSpPr>
        <p:spPr bwMode="auto">
          <a:xfrm>
            <a:off x="12588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Kapitel 4 | Einsätze des ÖBH – EUFOR Althea | Folie 2</a:t>
            </a:r>
          </a:p>
        </p:txBody>
      </p:sp>
      <p:sp>
        <p:nvSpPr>
          <p:cNvPr id="21518" name="Text Box 38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Einsätze ÖBH</a:t>
            </a:r>
          </a:p>
        </p:txBody>
      </p:sp>
      <p:sp>
        <p:nvSpPr>
          <p:cNvPr id="21519" name="Text Box 39"/>
          <p:cNvSpPr txBox="1">
            <a:spLocks noChangeArrowheads="1"/>
          </p:cNvSpPr>
          <p:nvPr/>
        </p:nvSpPr>
        <p:spPr bwMode="auto">
          <a:xfrm>
            <a:off x="1258888" y="1978025"/>
            <a:ext cx="7454900" cy="3554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de-DE" altLang="de-DE" sz="2400" dirty="0">
                <a:solidFill>
                  <a:srgbClr val="4D4D4D"/>
                </a:solidFill>
                <a:latin typeface="Tahoma" pitchFamily="34" charset="0"/>
              </a:rPr>
              <a:t>EUTM Mali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de-AT" altLang="de-DE" dirty="0">
                <a:solidFill>
                  <a:srgbClr val="4D4D4D"/>
                </a:solidFill>
                <a:latin typeface="Tahoma" pitchFamily="34" charset="0"/>
              </a:rPr>
              <a:t> Mali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de-AT" altLang="de-DE" dirty="0">
                <a:solidFill>
                  <a:srgbClr val="4D4D4D"/>
                </a:solidFill>
                <a:latin typeface="Tahoma" pitchFamily="34" charset="0"/>
              </a:rPr>
              <a:t> Rechtliche Grundlage:</a:t>
            </a:r>
          </a:p>
          <a:p>
            <a:pPr eaLnBrk="1" hangingPunct="1">
              <a:lnSpc>
                <a:spcPct val="150000"/>
              </a:lnSpc>
            </a:pPr>
            <a:r>
              <a:rPr lang="de-AT" altLang="de-DE" dirty="0">
                <a:solidFill>
                  <a:srgbClr val="4D4D4D"/>
                </a:solidFill>
                <a:latin typeface="Tahoma" pitchFamily="34" charset="0"/>
              </a:rPr>
              <a:t>   UNSR 2071 (2012)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de-AT" altLang="de-DE" dirty="0">
                <a:solidFill>
                  <a:srgbClr val="4D4D4D"/>
                </a:solidFill>
                <a:latin typeface="Tahoma" pitchFamily="34" charset="0"/>
              </a:rPr>
              <a:t> Seit 17. Januar 2013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de-AT" altLang="de-DE" dirty="0">
                <a:solidFill>
                  <a:srgbClr val="4D4D4D"/>
                </a:solidFill>
                <a:latin typeface="Tahoma" pitchFamily="34" charset="0"/>
              </a:rPr>
              <a:t> Ziel: militärische Ausbildung der malischen Streitkräfte</a:t>
            </a:r>
          </a:p>
          <a:p>
            <a:pPr eaLnBrk="1" hangingPunct="1">
              <a:lnSpc>
                <a:spcPct val="150000"/>
              </a:lnSpc>
            </a:pPr>
            <a:r>
              <a:rPr lang="de-AT" altLang="de-DE" dirty="0">
                <a:solidFill>
                  <a:srgbClr val="4D4D4D"/>
                </a:solidFill>
                <a:latin typeface="Tahoma" pitchFamily="34" charset="0"/>
              </a:rPr>
              <a:t>          Vermittlung von Fragen der </a:t>
            </a:r>
            <a:r>
              <a:rPr lang="de-AT" altLang="de-DE" dirty="0" smtClean="0">
                <a:solidFill>
                  <a:srgbClr val="4D4D4D"/>
                </a:solidFill>
                <a:latin typeface="Tahoma" pitchFamily="34" charset="0"/>
              </a:rPr>
              <a:t>Menschenrechte, des Schutzes der</a:t>
            </a:r>
          </a:p>
          <a:p>
            <a:pPr eaLnBrk="1" hangingPunct="1">
              <a:lnSpc>
                <a:spcPct val="150000"/>
              </a:lnSpc>
            </a:pPr>
            <a:r>
              <a:rPr lang="de-AT" altLang="de-DE" dirty="0">
                <a:solidFill>
                  <a:srgbClr val="4D4D4D"/>
                </a:solidFill>
                <a:latin typeface="Tahoma" pitchFamily="34" charset="0"/>
              </a:rPr>
              <a:t> </a:t>
            </a:r>
            <a:r>
              <a:rPr lang="de-AT" altLang="de-DE" dirty="0" smtClean="0">
                <a:solidFill>
                  <a:srgbClr val="4D4D4D"/>
                </a:solidFill>
                <a:latin typeface="Tahoma" pitchFamily="34" charset="0"/>
              </a:rPr>
              <a:t>         Zivilbevölkerung sowie des </a:t>
            </a:r>
            <a:r>
              <a:rPr lang="de-AT" altLang="de-DE" dirty="0">
                <a:solidFill>
                  <a:srgbClr val="4D4D4D"/>
                </a:solidFill>
                <a:latin typeface="Tahoma" pitchFamily="34" charset="0"/>
              </a:rPr>
              <a:t>Umgangs mit </a:t>
            </a:r>
            <a:r>
              <a:rPr lang="de-AT" altLang="de-DE" dirty="0" smtClean="0">
                <a:solidFill>
                  <a:srgbClr val="4D4D4D"/>
                </a:solidFill>
                <a:latin typeface="Tahoma" pitchFamily="34" charset="0"/>
              </a:rPr>
              <a:t>Kriegsgefangenen</a:t>
            </a:r>
            <a:endParaRPr lang="de-AT" altLang="de-DE" dirty="0">
              <a:solidFill>
                <a:srgbClr val="4D4D4D"/>
              </a:solidFill>
              <a:latin typeface="Tahoma" pitchFamily="34" charset="0"/>
            </a:endParaRPr>
          </a:p>
        </p:txBody>
      </p:sp>
      <p:pic>
        <p:nvPicPr>
          <p:cNvPr id="21520" name="Picture 20" descr="220px-EUTM_Mali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908050"/>
            <a:ext cx="20955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1" name="Picture 21" descr="RAUTER_043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713" y="2276475"/>
            <a:ext cx="2808287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7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Inhalt</a:t>
            </a:r>
          </a:p>
        </p:txBody>
      </p:sp>
      <p:sp>
        <p:nvSpPr>
          <p:cNvPr id="22531" name="Rectangle 42"/>
          <p:cNvSpPr>
            <a:spLocks noChangeArrowheads="1"/>
          </p:cNvSpPr>
          <p:nvPr/>
        </p:nvSpPr>
        <p:spPr bwMode="auto">
          <a:xfrm>
            <a:off x="1187450" y="3608388"/>
            <a:ext cx="7197725" cy="365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de-DE" altLang="de-DE"/>
          </a:p>
        </p:txBody>
      </p:sp>
      <p:grpSp>
        <p:nvGrpSpPr>
          <p:cNvPr id="22532" name="Group 43"/>
          <p:cNvGrpSpPr>
            <a:grpSpLocks/>
          </p:cNvGrpSpPr>
          <p:nvPr/>
        </p:nvGrpSpPr>
        <p:grpSpPr bwMode="auto">
          <a:xfrm>
            <a:off x="1258888" y="2997200"/>
            <a:ext cx="1296987" cy="1951038"/>
            <a:chOff x="827" y="1888"/>
            <a:chExt cx="817" cy="1229"/>
          </a:xfrm>
        </p:grpSpPr>
        <p:sp>
          <p:nvSpPr>
            <p:cNvPr id="22557" name="Text Box 44"/>
            <p:cNvSpPr txBox="1">
              <a:spLocks noChangeArrowheads="1"/>
            </p:cNvSpPr>
            <p:nvPr/>
          </p:nvSpPr>
          <p:spPr bwMode="auto">
            <a:xfrm>
              <a:off x="827" y="2675"/>
              <a:ext cx="81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2015 Europäisches Jahr für Entwicklung</a:t>
              </a:r>
            </a:p>
          </p:txBody>
        </p:sp>
        <p:pic>
          <p:nvPicPr>
            <p:cNvPr id="22558" name="Picture 45" descr="button_app_1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9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33" name="Group 49"/>
          <p:cNvGrpSpPr>
            <a:grpSpLocks/>
          </p:cNvGrpSpPr>
          <p:nvPr/>
        </p:nvGrpSpPr>
        <p:grpSpPr bwMode="auto">
          <a:xfrm>
            <a:off x="3995738" y="2997200"/>
            <a:ext cx="1584325" cy="1655763"/>
            <a:chOff x="2517" y="1888"/>
            <a:chExt cx="998" cy="1043"/>
          </a:xfrm>
        </p:grpSpPr>
        <p:sp>
          <p:nvSpPr>
            <p:cNvPr id="22555" name="Text Box 50"/>
            <p:cNvSpPr txBox="1">
              <a:spLocks noChangeArrowheads="1"/>
            </p:cNvSpPr>
            <p:nvPr/>
          </p:nvSpPr>
          <p:spPr bwMode="auto">
            <a:xfrm>
              <a:off x="2517" y="2681"/>
              <a:ext cx="99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Strategischer Leitfaden</a:t>
              </a:r>
            </a:p>
          </p:txBody>
        </p:sp>
        <p:pic>
          <p:nvPicPr>
            <p:cNvPr id="22556" name="Picture 51" descr="button_app_3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7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34" name="Group 52"/>
          <p:cNvGrpSpPr>
            <a:grpSpLocks/>
          </p:cNvGrpSpPr>
          <p:nvPr/>
        </p:nvGrpSpPr>
        <p:grpSpPr bwMode="auto">
          <a:xfrm>
            <a:off x="5580063" y="2997200"/>
            <a:ext cx="1298575" cy="1503363"/>
            <a:chOff x="3468" y="1888"/>
            <a:chExt cx="818" cy="947"/>
          </a:xfrm>
        </p:grpSpPr>
        <p:sp>
          <p:nvSpPr>
            <p:cNvPr id="22553" name="Text Box 53"/>
            <p:cNvSpPr txBox="1">
              <a:spLocks noChangeArrowheads="1"/>
            </p:cNvSpPr>
            <p:nvPr/>
          </p:nvSpPr>
          <p:spPr bwMode="auto">
            <a:xfrm>
              <a:off x="3469" y="2681"/>
              <a:ext cx="8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Einsätze des ÖBH</a:t>
              </a:r>
            </a:p>
          </p:txBody>
        </p:sp>
        <p:pic>
          <p:nvPicPr>
            <p:cNvPr id="22554" name="Picture 54" descr="button_app_4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7019925" y="2997200"/>
            <a:ext cx="1296988" cy="1468438"/>
            <a:chOff x="4286" y="1661"/>
            <a:chExt cx="817" cy="925"/>
          </a:xfrm>
        </p:grpSpPr>
        <p:pic>
          <p:nvPicPr>
            <p:cNvPr id="22551" name="Picture 26" descr="button_app_fragen">
              <a:hlinkClick r:id="rId8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6" y="1661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52" name="Text Box 27"/>
            <p:cNvSpPr txBox="1">
              <a:spLocks noChangeArrowheads="1"/>
            </p:cNvSpPr>
            <p:nvPr/>
          </p:nvSpPr>
          <p:spPr bwMode="auto">
            <a:xfrm>
              <a:off x="4286" y="2432"/>
              <a:ext cx="8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E12323"/>
                  </a:solidFill>
                  <a:latin typeface="Tahoma" pitchFamily="34" charset="0"/>
                </a:rPr>
                <a:t>Fragen</a:t>
              </a:r>
            </a:p>
          </p:txBody>
        </p:sp>
      </p:grpSp>
      <p:grpSp>
        <p:nvGrpSpPr>
          <p:cNvPr id="22536" name="Group 59"/>
          <p:cNvGrpSpPr>
            <a:grpSpLocks/>
          </p:cNvGrpSpPr>
          <p:nvPr/>
        </p:nvGrpSpPr>
        <p:grpSpPr bwMode="auto">
          <a:xfrm>
            <a:off x="2700338" y="2997200"/>
            <a:ext cx="1296987" cy="1808163"/>
            <a:chOff x="1688" y="1888"/>
            <a:chExt cx="817" cy="1139"/>
          </a:xfrm>
        </p:grpSpPr>
        <p:sp>
          <p:nvSpPr>
            <p:cNvPr id="22549" name="Text Box 60"/>
            <p:cNvSpPr txBox="1">
              <a:spLocks noChangeArrowheads="1"/>
            </p:cNvSpPr>
            <p:nvPr/>
          </p:nvSpPr>
          <p:spPr bwMode="auto">
            <a:xfrm>
              <a:off x="1688" y="2681"/>
              <a:ext cx="817" cy="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Rahmen-bedingungen und Grundlagen</a:t>
              </a:r>
            </a:p>
          </p:txBody>
        </p:sp>
        <p:pic>
          <p:nvPicPr>
            <p:cNvPr id="22550" name="Picture 61" descr="button_app_2">
              <a:hlinkClick r:id="rId10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537" name="Text Box 62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22538" name="Picture 63" descr="pbb_logomuster_FERTI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64" descr="Bundeswappen_schwarz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0" name="Text Box 65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22541" name="Rectangle 66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22548" name="Text Box 73"/>
          <p:cNvSpPr txBox="1">
            <a:spLocks noChangeArrowheads="1"/>
          </p:cNvSpPr>
          <p:nvPr/>
        </p:nvSpPr>
        <p:spPr bwMode="auto">
          <a:xfrm>
            <a:off x="1042988" y="6092825"/>
            <a:ext cx="59769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Wehrpolitische Informationen | Sicherheit und Entwicklung – Kapitelübersicht | Inhalt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1042 L -1.66667E-6 -0.05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6"/>
          <p:cNvSpPr txBox="1">
            <a:spLocks noChangeArrowheads="1"/>
          </p:cNvSpPr>
          <p:nvPr/>
        </p:nvSpPr>
        <p:spPr bwMode="auto">
          <a:xfrm>
            <a:off x="1258888" y="1258888"/>
            <a:ext cx="5799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2400" b="1">
                <a:solidFill>
                  <a:srgbClr val="4D4D4D"/>
                </a:solidFill>
                <a:latin typeface="Tahoma" pitchFamily="34" charset="0"/>
              </a:rPr>
              <a:t>Nun können Sie beantworten!</a:t>
            </a:r>
          </a:p>
        </p:txBody>
      </p:sp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1258888" y="6116638"/>
            <a:ext cx="36004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Fragen | Nun können Sie beantworten!</a:t>
            </a:r>
          </a:p>
        </p:txBody>
      </p:sp>
      <p:sp>
        <p:nvSpPr>
          <p:cNvPr id="23556" name="Text Box 9"/>
          <p:cNvSpPr txBox="1">
            <a:spLocks noChangeArrowheads="1"/>
          </p:cNvSpPr>
          <p:nvPr/>
        </p:nvSpPr>
        <p:spPr bwMode="auto">
          <a:xfrm>
            <a:off x="1258888" y="1978025"/>
            <a:ext cx="71294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de-AT" altLang="de-DE" sz="2400">
                <a:solidFill>
                  <a:srgbClr val="E12323"/>
                </a:solidFill>
                <a:latin typeface="Tahoma" pitchFamily="34" charset="0"/>
              </a:rPr>
              <a:t>Was sind die Milleniumsziele?</a:t>
            </a:r>
            <a:endParaRPr lang="de-DE" altLang="de-DE" sz="2400">
              <a:solidFill>
                <a:srgbClr val="E12323"/>
              </a:solidFill>
              <a:latin typeface="Tahoma" pitchFamily="34" charset="0"/>
            </a:endParaRPr>
          </a:p>
          <a:p>
            <a:pPr eaLnBrk="1" hangingPunct="1">
              <a:lnSpc>
                <a:spcPct val="125000"/>
              </a:lnSpc>
            </a:pPr>
            <a:r>
              <a:rPr lang="de-DE" altLang="de-DE" sz="2400">
                <a:solidFill>
                  <a:srgbClr val="E12323"/>
                </a:solidFill>
                <a:latin typeface="Tahoma" pitchFamily="34" charset="0"/>
              </a:rPr>
              <a:t>Was ist der „Strategische Leitfaden“?</a:t>
            </a:r>
          </a:p>
        </p:txBody>
      </p:sp>
      <p:sp>
        <p:nvSpPr>
          <p:cNvPr id="23557" name="Text Box 10">
            <a:hlinkClick r:id="" action="ppaction://hlinkshowjump?jump=endshow"/>
          </p:cNvPr>
          <p:cNvSpPr txBox="1">
            <a:spLocks noChangeArrowheads="1"/>
          </p:cNvSpPr>
          <p:nvPr/>
        </p:nvSpPr>
        <p:spPr bwMode="auto">
          <a:xfrm>
            <a:off x="5829300" y="6137275"/>
            <a:ext cx="758825" cy="244475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AT" altLang="de-DE" sz="1000" b="1">
                <a:solidFill>
                  <a:schemeClr val="bg1"/>
                </a:solidFill>
                <a:latin typeface="Tahoma" pitchFamily="34" charset="0"/>
              </a:rPr>
              <a:t>Beenden</a:t>
            </a:r>
          </a:p>
        </p:txBody>
      </p:sp>
      <p:sp>
        <p:nvSpPr>
          <p:cNvPr id="23558" name="Rectangle 16"/>
          <p:cNvSpPr>
            <a:spLocks noChangeArrowheads="1"/>
          </p:cNvSpPr>
          <p:nvPr/>
        </p:nvSpPr>
        <p:spPr bwMode="auto">
          <a:xfrm>
            <a:off x="1258888" y="4616450"/>
            <a:ext cx="7197725" cy="36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de-DE" altLang="de-DE"/>
          </a:p>
        </p:txBody>
      </p:sp>
      <p:grpSp>
        <p:nvGrpSpPr>
          <p:cNvPr id="23559" name="Group 17"/>
          <p:cNvGrpSpPr>
            <a:grpSpLocks/>
          </p:cNvGrpSpPr>
          <p:nvPr/>
        </p:nvGrpSpPr>
        <p:grpSpPr bwMode="auto">
          <a:xfrm>
            <a:off x="1400175" y="4005263"/>
            <a:ext cx="1296988" cy="1951037"/>
            <a:chOff x="827" y="1888"/>
            <a:chExt cx="817" cy="1229"/>
          </a:xfrm>
        </p:grpSpPr>
        <p:sp>
          <p:nvSpPr>
            <p:cNvPr id="23580" name="Text Box 18"/>
            <p:cNvSpPr txBox="1">
              <a:spLocks noChangeArrowheads="1"/>
            </p:cNvSpPr>
            <p:nvPr/>
          </p:nvSpPr>
          <p:spPr bwMode="auto">
            <a:xfrm>
              <a:off x="827" y="2675"/>
              <a:ext cx="81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2015 Europäisches Jahr für Entwicklung</a:t>
              </a:r>
            </a:p>
          </p:txBody>
        </p:sp>
        <p:pic>
          <p:nvPicPr>
            <p:cNvPr id="23581" name="Picture 19" descr="button_app_1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9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0" name="Group 20"/>
          <p:cNvGrpSpPr>
            <a:grpSpLocks/>
          </p:cNvGrpSpPr>
          <p:nvPr/>
        </p:nvGrpSpPr>
        <p:grpSpPr bwMode="auto">
          <a:xfrm>
            <a:off x="4137025" y="4005263"/>
            <a:ext cx="1584325" cy="1655762"/>
            <a:chOff x="2517" y="1888"/>
            <a:chExt cx="998" cy="1043"/>
          </a:xfrm>
        </p:grpSpPr>
        <p:sp>
          <p:nvSpPr>
            <p:cNvPr id="23578" name="Text Box 21"/>
            <p:cNvSpPr txBox="1">
              <a:spLocks noChangeArrowheads="1"/>
            </p:cNvSpPr>
            <p:nvPr/>
          </p:nvSpPr>
          <p:spPr bwMode="auto">
            <a:xfrm>
              <a:off x="2517" y="2681"/>
              <a:ext cx="99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Strategischer Leitfaden</a:t>
              </a:r>
            </a:p>
          </p:txBody>
        </p:sp>
        <p:pic>
          <p:nvPicPr>
            <p:cNvPr id="23579" name="Picture 22" descr="button_app_3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7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1" name="Group 23"/>
          <p:cNvGrpSpPr>
            <a:grpSpLocks/>
          </p:cNvGrpSpPr>
          <p:nvPr/>
        </p:nvGrpSpPr>
        <p:grpSpPr bwMode="auto">
          <a:xfrm>
            <a:off x="5721350" y="4005263"/>
            <a:ext cx="1298575" cy="1503362"/>
            <a:chOff x="3468" y="1888"/>
            <a:chExt cx="818" cy="947"/>
          </a:xfrm>
        </p:grpSpPr>
        <p:sp>
          <p:nvSpPr>
            <p:cNvPr id="23576" name="Text Box 24"/>
            <p:cNvSpPr txBox="1">
              <a:spLocks noChangeArrowheads="1"/>
            </p:cNvSpPr>
            <p:nvPr/>
          </p:nvSpPr>
          <p:spPr bwMode="auto">
            <a:xfrm>
              <a:off x="3469" y="2681"/>
              <a:ext cx="8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Einsätze des ÖBH</a:t>
              </a:r>
            </a:p>
          </p:txBody>
        </p:sp>
        <p:pic>
          <p:nvPicPr>
            <p:cNvPr id="23577" name="Picture 25" descr="button_app_4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2" name="Group 29"/>
          <p:cNvGrpSpPr>
            <a:grpSpLocks/>
          </p:cNvGrpSpPr>
          <p:nvPr/>
        </p:nvGrpSpPr>
        <p:grpSpPr bwMode="auto">
          <a:xfrm>
            <a:off x="2841625" y="4005263"/>
            <a:ext cx="1296988" cy="1808162"/>
            <a:chOff x="1688" y="1888"/>
            <a:chExt cx="817" cy="1139"/>
          </a:xfrm>
        </p:grpSpPr>
        <p:sp>
          <p:nvSpPr>
            <p:cNvPr id="23574" name="Text Box 30"/>
            <p:cNvSpPr txBox="1">
              <a:spLocks noChangeArrowheads="1"/>
            </p:cNvSpPr>
            <p:nvPr/>
          </p:nvSpPr>
          <p:spPr bwMode="auto">
            <a:xfrm>
              <a:off x="1688" y="2681"/>
              <a:ext cx="817" cy="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de-AT" altLang="de-DE" sz="1000" b="1">
                  <a:solidFill>
                    <a:srgbClr val="4D4D4D"/>
                  </a:solidFill>
                  <a:latin typeface="Tahoma" pitchFamily="34" charset="0"/>
                </a:rPr>
                <a:t>Rahmen-bedingungen und Grundlagen</a:t>
              </a:r>
            </a:p>
          </p:txBody>
        </p:sp>
        <p:pic>
          <p:nvPicPr>
            <p:cNvPr id="23575" name="Picture 31" descr="button_app_2">
              <a:hlinkClick r:id="rId8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" y="1888"/>
              <a:ext cx="79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63" name="Text Box 32"/>
          <p:cNvSpPr txBox="1">
            <a:spLocks noChangeArrowheads="1"/>
          </p:cNvSpPr>
          <p:nvPr/>
        </p:nvSpPr>
        <p:spPr bwMode="auto">
          <a:xfrm>
            <a:off x="1187450" y="333375"/>
            <a:ext cx="41036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latin typeface="Tahoma" pitchFamily="34" charset="0"/>
              </a:rPr>
              <a:t>Politische Bildung im Bundesheer</a:t>
            </a:r>
          </a:p>
        </p:txBody>
      </p:sp>
      <p:pic>
        <p:nvPicPr>
          <p:cNvPr id="23564" name="Picture 33" descr="pbb_logomuster_FERTI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981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5" name="Picture 34" descr="Bundeswappen_schwarz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50"/>
            <a:ext cx="7016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6" name="Text Box 35"/>
          <p:cNvSpPr txBox="1">
            <a:spLocks noChangeArrowheads="1"/>
          </p:cNvSpPr>
          <p:nvPr/>
        </p:nvSpPr>
        <p:spPr bwMode="auto">
          <a:xfrm>
            <a:off x="1187450" y="115888"/>
            <a:ext cx="6373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AT" altLang="de-DE" sz="1200">
                <a:solidFill>
                  <a:srgbClr val="4D4D4D"/>
                </a:solidFill>
                <a:latin typeface="Tahoma" pitchFamily="34" charset="0"/>
              </a:rPr>
              <a:t>BUNDESMINISTERIUM FÜR LANDESVERTEIDIGUNG UND SPORT</a:t>
            </a:r>
          </a:p>
        </p:txBody>
      </p:sp>
      <p:sp>
        <p:nvSpPr>
          <p:cNvPr id="23567" name="Rectangle 36"/>
          <p:cNvSpPr>
            <a:spLocks noChangeArrowheads="1"/>
          </p:cNvSpPr>
          <p:nvPr/>
        </p:nvSpPr>
        <p:spPr bwMode="auto">
          <a:xfrm>
            <a:off x="0" y="800100"/>
            <a:ext cx="9144000" cy="36513"/>
          </a:xfrm>
          <a:prstGeom prst="rect">
            <a:avLst/>
          </a:prstGeom>
          <a:solidFill>
            <a:srgbClr val="E123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nutzerdefiniertes Design">
  <a:themeElements>
    <a:clrScheme name="Benutzerdefiniertes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nutzerdefiniertes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nutzerdefiniertes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1240</Words>
  <Application>Microsoft Office PowerPoint</Application>
  <PresentationFormat>Bildschirmpräsentation (4:3)</PresentationFormat>
  <Paragraphs>236</Paragraphs>
  <Slides>22</Slides>
  <Notes>2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4" baseType="lpstr">
      <vt:lpstr>Benutzerdefiniertes Design</vt:lpstr>
      <vt:lpstr>Acrobat Document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IHSW/LVAk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Wehrpolitische Informationen Sicherheit und Entwicklung</dc:title>
  <dc:subject>Sicherheit und Entwicklung</dc:subject>
  <dc:creator>ObstdhmfD Mag. Dietmar PFARR M.A.</dc:creator>
  <cp:lastModifiedBy>xq1y</cp:lastModifiedBy>
  <cp:revision>106</cp:revision>
  <dcterms:created xsi:type="dcterms:W3CDTF">2012-09-21T08:45:34Z</dcterms:created>
  <dcterms:modified xsi:type="dcterms:W3CDTF">2015-05-29T05:23:36Z</dcterms:modified>
</cp:coreProperties>
</file>